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2" r:id="rId24"/>
    <p:sldId id="279" r:id="rId25"/>
    <p:sldId id="280" r:id="rId26"/>
    <p:sldId id="281" r:id="rId27"/>
    <p:sldId id="257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79"/>
    <a:srgbClr val="D3FFC5"/>
    <a:srgbClr val="66FF33"/>
    <a:srgbClr val="B6FF9F"/>
    <a:srgbClr val="7FFF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6" autoAdjust="0"/>
    <p:restoredTop sz="94466" autoAdjust="0"/>
  </p:normalViewPr>
  <p:slideViewPr>
    <p:cSldViewPr>
      <p:cViewPr>
        <p:scale>
          <a:sx n="100" d="100"/>
          <a:sy n="100" d="100"/>
        </p:scale>
        <p:origin x="756" y="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6E1E1-6066-420F-A453-86367407034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06E91-6248-48D0-A69B-A5B3A6E6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06E91-6248-48D0-A69B-A5B3A6E658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роз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Documents and Settings\Admin\Мои документы\Мои рисунки\Анимашки\Бабочки жучки и т п\16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857625"/>
            <a:ext cx="24384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Documents and Settings\Admin\Мои документы\Мои рисунки\Анимашки\Бабочки жучки и т п\borb2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5357813"/>
            <a:ext cx="8477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:\Documents and Settings\Admin\Мои документы\Мои рисунки\Анимашки\Бабочки жучки и т п\44584253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75" y="428625"/>
            <a:ext cx="13811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C:\Documents and Settings\Admin\Рабочий стол\угадай\Зелёный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43813" y="6429375"/>
            <a:ext cx="13525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5BE36-3024-42D8-A4F2-447FCA19F166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060BE-782B-4184-B4B2-918A79232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F151A-94EF-44D7-AC52-B6318C76DD9A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3C6B3-240D-4207-8617-0427E2D16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87678-ADEF-4244-AF90-FC9ADA75A452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A10FF-558E-4396-B1BB-16F31EA97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740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928662" y="2428868"/>
            <a:ext cx="7509235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B07B5-C350-4ED2-97B7-2F35611FDA19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C8FB2-47B3-4B17-A7EB-F2B23A6D4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5E589-C428-489D-A0BE-995984CD08C2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932C7-A2BF-44CC-A1D0-0776DCF77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4E9BB-8FE1-4C7A-AB96-1313F4073067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0F5C4-77DF-49AD-8FD0-4203E0FE8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FF0B6-EB48-471A-A2C7-61D425DA1D11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37BD0-46D1-4C95-A43D-8C4ABB57A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F3762-0AC1-42B9-A57B-18189F0850BF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F7683-0635-4DDA-B35B-63855F8FB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B342-3FAF-450A-BE37-30FE9F9955B2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D04AE-047D-4CC7-9E84-8D4201117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80BDB-B0B8-4BC3-97EA-157CF8E1603C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B5297-BDF5-43E7-8ECA-90B6340C4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016FD-0BAE-45A1-96BC-D8FFA7AD2774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3730C-033E-4CD1-A402-DA2E495D9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3FFC5"/>
            </a:gs>
            <a:gs pos="50000">
              <a:srgbClr val="99FF79"/>
            </a:gs>
            <a:gs pos="100000">
              <a:srgbClr val="66FF33"/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ED88A9-888D-4008-87AD-9BA790C4328A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DB5731-FCB5-4A2B-8CED-67F841521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3" descr="C:\Documents and Settings\Admin\Рабочий стол\Мои шаблоны презентаций\фоны\роз3.gi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551613" y="5214938"/>
            <a:ext cx="259238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5" descr="C:\Documents and Settings\Admin\Мои документы\Мои рисунки\Анимашки\Бабочки жучки и т п\borb27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4313" y="142875"/>
            <a:ext cx="9144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artwork.in.ua/vector/149-vektornyjj-klipart-cvetochnaja-poljana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Внеклассное занятие по русскому языку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Материалы взяты из заданий конкурса «Русский медвежонок»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Презентацию подготовила учитель начальных классов Попова Е. М.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Красноярский край </a:t>
            </a:r>
            <a:r>
              <a:rPr lang="ru-RU" dirty="0" err="1" smtClean="0"/>
              <a:t>Тасеевский</a:t>
            </a:r>
            <a:r>
              <a:rPr lang="ru-RU" dirty="0" smtClean="0"/>
              <a:t> район.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Как нельзя закончить предложение Незнайка повесил картину….?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991075" cy="2948499"/>
          </a:xfrm>
        </p:spPr>
        <p:txBody>
          <a:bodyPr/>
          <a:lstStyle/>
          <a:p>
            <a:r>
              <a:rPr lang="ru-RU" dirty="0" smtClean="0"/>
              <a:t>На стену</a:t>
            </a:r>
          </a:p>
          <a:p>
            <a:r>
              <a:rPr lang="ru-RU" dirty="0" smtClean="0"/>
              <a:t>Над кровать</a:t>
            </a:r>
          </a:p>
          <a:p>
            <a:r>
              <a:rPr lang="ru-RU" dirty="0" smtClean="0"/>
              <a:t>Под потолком</a:t>
            </a:r>
          </a:p>
          <a:p>
            <a:r>
              <a:rPr lang="ru-RU" dirty="0" smtClean="0"/>
              <a:t>У стола</a:t>
            </a:r>
          </a:p>
          <a:p>
            <a:r>
              <a:rPr lang="ru-RU" dirty="0" smtClean="0"/>
              <a:t>В комнате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643834" y="6215082"/>
            <a:ext cx="928694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2" descr="513b0339d24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1357298"/>
            <a:ext cx="3111500" cy="3887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03 -0.07083 C -0.10989 -0.07245 -0.11996 -0.07384 -0.12482 -0.07916 C -0.14774 -0.1037 -0.15816 -0.13958 -0.17378 -0.17083 C -0.17517 -0.17777 -0.17708 -0.18634 -0.18107 -0.19166 C -0.1868 -0.1993 -0.18541 -0.1868 -0.19149 -0.20694 C -0.19479 -0.21759 -0.20104 -0.22477 -0.20503 -0.23472 C -0.21076 -0.24884 -0.2151 -0.26435 -0.2217 -0.27777 C -0.22309 -0.28703 -0.22482 -0.28564 -0.22795 -0.29305 C -0.23316 -0.30532 -0.23819 -0.31921 -0.24462 -0.33055 C -0.24635 -0.33727 -0.25121 -0.34352 -0.25503 -0.34861 C -0.25833 -0.3618 -0.25191 -0.33819 -0.26545 -0.36527 C -0.26996 -0.3743 -0.27535 -0.38125 -0.28107 -0.38889 C -0.2842 -0.39305 -0.28732 -0.39722 -0.29045 -0.40139 C -0.29201 -0.40347 -0.2967 -0.40416 -0.2967 -0.40393 C -0.30364 -0.41111 -0.31198 -0.41296 -0.31962 -0.41805 C -0.32517 -0.42176 -0.33038 -0.42754 -0.33628 -0.43055 C -0.34479 -0.43472 -0.35451 -0.43518 -0.36337 -0.43611 C -0.39982 -0.44814 -0.44253 -0.43889 -0.48107 -0.43889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Слова ГРОМКИЙ И ТИХИЙ составляют пару. Если слова </a:t>
            </a:r>
            <a:r>
              <a:rPr lang="ru-RU" sz="2800" u="sng" dirty="0" smtClean="0"/>
              <a:t>звонкий, резкий низкий, глухой, высокий </a:t>
            </a:r>
            <a:r>
              <a:rPr lang="ru-RU" sz="2800" dirty="0" smtClean="0"/>
              <a:t>разбить на пары, какое слово  останется лишним?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143536" cy="2948499"/>
          </a:xfrm>
        </p:spPr>
        <p:txBody>
          <a:bodyPr/>
          <a:lstStyle/>
          <a:p>
            <a:r>
              <a:rPr lang="ru-RU" dirty="0" smtClean="0"/>
              <a:t>Звонкий</a:t>
            </a:r>
          </a:p>
          <a:p>
            <a:r>
              <a:rPr lang="ru-RU" dirty="0" smtClean="0"/>
              <a:t>Резкий</a:t>
            </a:r>
          </a:p>
          <a:p>
            <a:r>
              <a:rPr lang="ru-RU" dirty="0" smtClean="0"/>
              <a:t>Низкий</a:t>
            </a:r>
          </a:p>
          <a:p>
            <a:r>
              <a:rPr lang="ru-RU" dirty="0" smtClean="0"/>
              <a:t>Глухой</a:t>
            </a:r>
          </a:p>
          <a:p>
            <a:r>
              <a:rPr lang="ru-RU" dirty="0" smtClean="0"/>
              <a:t>Высокий 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429520" y="6357958"/>
            <a:ext cx="1000132" cy="1274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E:\Мои рисунки\Сборник клипартов\People\os2703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14810" y="2000240"/>
            <a:ext cx="4374581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45 0.01528 C -0.01719 0.00371 -0.02361 -0.00509 -0.02795 -0.01528 C -0.03386 -0.02893 -0.04028 -0.04282 -0.04566 -0.05694 C -0.04931 -0.06643 -0.05243 -0.07662 -0.05608 -0.08611 C -0.05764 -0.09028 -0.06233 -0.09722 -0.06233 -0.09699 C -0.06424 -0.10463 -0.06632 -0.10995 -0.06962 -0.11666 C -0.07153 -0.1206 -0.07188 -0.12662 -0.07379 -0.13055 C -0.07639 -0.13541 -0.07969 -0.13958 -0.08212 -0.14444 C -0.0908 -0.16203 -0.09896 -0.17847 -0.1092 -0.19444 C -0.11875 -0.20949 -0.12743 -0.22685 -0.13941 -0.23889 C -0.14341 -0.24768 -0.14844 -0.25903 -0.15608 -0.2625 C -0.16597 -0.27893 -0.18386 -0.28981 -0.19775 -0.3 C -0.20729 -0.30717 -0.21511 -0.31782 -0.22379 -0.32639 C -0.23386 -0.33657 -0.2441 -0.34653 -0.25504 -0.35555 C -0.26129 -0.36065 -0.26667 -0.36713 -0.27379 -0.36944 C -0.28056 -0.37847 -0.29132 -0.3831 -0.29983 -0.38889 C -0.30799 -0.39421 -0.31528 -0.40139 -0.32379 -0.40555 C -0.32882 -0.4081 -0.33472 -0.4118 -0.33941 -0.41528 C -0.34167 -0.4169 -0.34358 -0.41898 -0.34566 -0.42083 C -0.3467 -0.42176 -0.34879 -0.42361 -0.34879 -0.42338 C -0.35278 -0.43148 -0.35972 -0.43449 -0.3665 -0.43611 C -0.39827 -0.4574 -0.43507 -0.44722 -0.46962 -0.44722 " pathEditMode="relative" rAng="0" ptsTypes="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" y="-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Самолет – пилот, поезд – машинист, карета - 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185406" cy="2948499"/>
          </a:xfrm>
        </p:spPr>
        <p:txBody>
          <a:bodyPr/>
          <a:lstStyle/>
          <a:p>
            <a:r>
              <a:rPr lang="ru-RU" dirty="0" smtClean="0"/>
              <a:t>Кучер</a:t>
            </a:r>
          </a:p>
          <a:p>
            <a:r>
              <a:rPr lang="ru-RU" dirty="0" smtClean="0"/>
              <a:t>Каретник</a:t>
            </a:r>
          </a:p>
          <a:p>
            <a:r>
              <a:rPr lang="ru-RU" dirty="0" smtClean="0"/>
              <a:t>Водитель</a:t>
            </a:r>
          </a:p>
          <a:p>
            <a:r>
              <a:rPr lang="ru-RU" dirty="0" smtClean="0"/>
              <a:t>Лакей</a:t>
            </a:r>
          </a:p>
          <a:p>
            <a:r>
              <a:rPr lang="ru-RU" dirty="0" smtClean="0"/>
              <a:t>Вожатый 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572396" y="6215082"/>
            <a:ext cx="1000132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Documents and Settings\user)\Рабочий стол\Izvozch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928802"/>
            <a:ext cx="444545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21 -0.00278 -0.00191 -0.00579 -0.00312 -0.00856 C -0.00642 -0.01574 -0.01354 -0.01991 -0.01701 -0.02708 C -0.02083 -0.03495 -0.02517 -0.0412 -0.02986 -0.04815 C -0.03489 -0.05555 -0.04549 -0.06736 -0.04896 -0.07523 C -0.05486 -0.08866 -0.06406 -0.09884 -0.07014 -0.11204 C -0.07587 -0.12454 -0.08142 -0.13796 -0.08837 -0.14907 C -0.0934 -0.16759 -0.10243 -0.18079 -0.11163 -0.19583 C -0.1191 -0.20787 -0.12309 -0.22338 -0.1309 -0.23541 C -0.13472 -0.25139 -0.14462 -0.26111 -0.15104 -0.27523 C -0.15625 -0.28657 -0.16146 -0.29838 -0.16701 -0.30926 C -0.1743 -0.32338 -0.18333 -0.33634 -0.19045 -0.35046 C -0.19167 -0.35301 -0.19219 -0.35625 -0.19358 -0.35879 C -0.19687 -0.36458 -0.20243 -0.37129 -0.20642 -0.37592 C -0.2125 -0.38264 -0.21892 -0.39375 -0.22656 -0.39722 C -0.23142 -0.40185 -0.23576 -0.40879 -0.24149 -0.41134 C -0.24722 -0.41944 -0.2526 -0.42245 -0.26059 -0.42546 C -0.27066 -0.43449 -0.28073 -0.44236 -0.29149 -0.44977 C -0.29375 -0.45139 -0.29549 -0.45393 -0.29792 -0.45532 C -0.30035 -0.45671 -0.30295 -0.45671 -0.30538 -0.4581 C -0.31493 -0.46342 -0.31684 -0.46666 -0.32552 -0.46944 C -0.33073 -0.47291 -0.33594 -0.4743 -0.34149 -0.47662 C -0.34687 -0.47893 -0.35139 -0.48333 -0.35642 -0.48657 C -0.36562 -0.49259 -0.37621 -0.49606 -0.38611 -0.4993 C -0.39271 -0.5044 -0.39913 -0.50602 -0.40642 -0.50926 C -0.42049 -0.51551 -0.4342 -0.52153 -0.44896 -0.52477 C -0.47031 -0.52384 -0.48437 -0.52199 -0.50538 -0.52199 " pathEditMode="relative" ptsTypes="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На какой из этих вопросов можно получить ответ, заменив в вопросе вторую букву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138662" cy="2948499"/>
          </a:xfrm>
        </p:spPr>
        <p:txBody>
          <a:bodyPr/>
          <a:lstStyle/>
          <a:p>
            <a:r>
              <a:rPr lang="ru-RU" dirty="0" smtClean="0"/>
              <a:t>Как?</a:t>
            </a:r>
          </a:p>
          <a:p>
            <a:r>
              <a:rPr lang="ru-RU" dirty="0" smtClean="0"/>
              <a:t>Куда?</a:t>
            </a:r>
          </a:p>
          <a:p>
            <a:r>
              <a:rPr lang="ru-RU" dirty="0" smtClean="0"/>
              <a:t>Зачем?</a:t>
            </a:r>
          </a:p>
          <a:p>
            <a:r>
              <a:rPr lang="ru-RU" dirty="0" smtClean="0"/>
              <a:t>Почему?</a:t>
            </a:r>
          </a:p>
          <a:p>
            <a:r>
              <a:rPr lang="ru-RU" dirty="0" smtClean="0"/>
              <a:t>Сколько?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500958" y="6429396"/>
            <a:ext cx="928694" cy="1988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E:\Мои рисунки\Сборник клипартов\People\os2703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628" y="1571612"/>
            <a:ext cx="2886002" cy="3681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64 -0.00347 -0.01476 -0.01111 -0.02222 -0.01551 C -0.03108 -0.02084 -0.02587 -0.01621 -0.03299 -0.01991 C -0.04097 -0.02408 -0.04861 -0.0294 -0.05625 -0.03403 C -0.06372 -0.03843 -0.06094 -0.03472 -0.06702 -0.03959 C -0.08247 -0.05185 -0.09809 -0.06482 -0.11372 -0.07662 C -0.12396 -0.08449 -0.13594 -0.09005 -0.1467 -0.09653 C -0.15504 -0.10162 -0.16407 -0.10533 -0.17222 -0.11065 C -0.17847 -0.11482 -0.18125 -0.11875 -0.1882 -0.1206 C -0.19809 -0.12709 -0.20747 -0.13496 -0.21702 -0.1419 C -0.22032 -0.14445 -0.22309 -0.14838 -0.22657 -0.15023 C -0.23629 -0.15556 -0.24601 -0.16273 -0.25625 -0.16597 C -0.26163 -0.1676 -0.26841 -0.16922 -0.27344 -0.17292 C -0.27847 -0.17662 -0.28403 -0.17824 -0.28924 -0.18148 C -0.29288 -0.1838 -0.29184 -0.18472 -0.29566 -0.18588 C -0.29948 -0.18704 -0.30261 -0.18681 -0.30625 -0.18866 C -0.31216 -0.19167 -0.31702 -0.19422 -0.32344 -0.1956 C -0.32552 -0.19676 -0.32778 -0.19722 -0.32969 -0.19861 C -0.33195 -0.20023 -0.33611 -0.20417 -0.33611 -0.20417 C -0.35382 -0.20347 -0.36285 -0.20602 -0.37657 -0.2 C -0.40486 -0.20139 -0.39688 -0.19931 -0.41476 -0.20857 C -0.41771 -0.21227 -0.41945 -0.21204 -0.42118 -0.20695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Четыре из этих пяти фамилий скорее всего происходят от названия пород голубей, которых разводили их хозяева, а одна – нет. Найдите ее.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941831" cy="2948499"/>
          </a:xfrm>
        </p:spPr>
        <p:txBody>
          <a:bodyPr/>
          <a:lstStyle/>
          <a:p>
            <a:r>
              <a:rPr lang="ru-RU" dirty="0" smtClean="0"/>
              <a:t>Чернохвостов</a:t>
            </a:r>
          </a:p>
          <a:p>
            <a:r>
              <a:rPr lang="ru-RU" dirty="0" smtClean="0"/>
              <a:t>Белокрылов</a:t>
            </a:r>
          </a:p>
          <a:p>
            <a:r>
              <a:rPr lang="ru-RU" dirty="0" smtClean="0"/>
              <a:t>Синебрюхов</a:t>
            </a:r>
          </a:p>
          <a:p>
            <a:r>
              <a:rPr lang="ru-RU" dirty="0" smtClean="0"/>
              <a:t>Синезубов</a:t>
            </a:r>
          </a:p>
          <a:p>
            <a:r>
              <a:rPr lang="ru-RU" dirty="0" smtClean="0"/>
              <a:t>Белобоков 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643834" y="6500834"/>
            <a:ext cx="857256" cy="1988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E:\Мои рисунки\Сборник клипартов\Animal\os1804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6248" y="1785926"/>
            <a:ext cx="4200436" cy="3292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97 0.00787 C -0.06493 0.00694 -0.0625 0.00671 -0.06267 0.00509 C -0.06319 -0.0007 -0.07187 -0.01158 -0.07465 -0.01528 C -0.07639 -0.02199 -0.07899 -0.02408 -0.08229 -0.02963 C -0.08923 -0.04121 -0.09583 -0.05371 -0.10191 -0.06597 C -0.11337 -0.08912 -0.12326 -0.1132 -0.13559 -0.13542 C -0.14097 -0.14514 -0.14566 -0.15625 -0.15191 -0.16458 C -0.1559 -0.1757 -0.16337 -0.18403 -0.16927 -0.19352 C -0.17396 -0.20093 -0.17778 -0.20903 -0.18333 -0.21528 C -0.1875 -0.21991 -0.19253 -0.22384 -0.19757 -0.22685 C -0.19965 -0.22801 -0.20399 -0.22963 -0.20399 -0.2294 C -0.21198 -0.23681 -0.2309 -0.24792 -0.23993 -0.25 C -0.24878 -0.25208 -0.25816 -0.25232 -0.26701 -0.2544 C -0.27552 -0.25625 -0.28403 -0.26181 -0.29201 -0.26597 C -0.30017 -0.27037 -0.30972 -0.27361 -0.31823 -0.27616 C -0.33819 -0.28889 -0.37534 -0.2838 -0.39635 -0.28472 C -0.40382 -0.28704 -0.41076 -0.29306 -0.41823 -0.2963 C -0.42257 -0.30046 -0.42725 -0.30185 -0.43229 -0.30371 C -0.44583 -0.30162 -0.4401 -0.30486 -0.44965 -0.2963 C -0.45295 -0.29329 -0.45764 -0.2963 -0.46163 -0.2963 " pathEditMode="relative" rAng="0" ptsTypes="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Миша увидел имя Мурлыка и сразу догадался, что так зовут кота. А по какому имени нельзя догадаться кому оно принадлежит?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err="1" smtClean="0"/>
              <a:t>Иа</a:t>
            </a:r>
            <a:r>
              <a:rPr lang="ru-RU" dirty="0" smtClean="0"/>
              <a:t> – </a:t>
            </a:r>
            <a:r>
              <a:rPr lang="ru-RU" dirty="0" err="1" smtClean="0"/>
              <a:t>Иа</a:t>
            </a:r>
            <a:endParaRPr lang="ru-RU" dirty="0" smtClean="0"/>
          </a:p>
          <a:p>
            <a:r>
              <a:rPr lang="ru-RU" dirty="0" smtClean="0"/>
              <a:t>Пятачок</a:t>
            </a:r>
          </a:p>
          <a:p>
            <a:r>
              <a:rPr lang="ru-RU" dirty="0" err="1" smtClean="0"/>
              <a:t>Каркуша</a:t>
            </a:r>
            <a:endParaRPr lang="ru-RU" dirty="0" smtClean="0"/>
          </a:p>
          <a:p>
            <a:r>
              <a:rPr lang="ru-RU" dirty="0" smtClean="0"/>
              <a:t>Степашка</a:t>
            </a:r>
          </a:p>
          <a:p>
            <a:r>
              <a:rPr lang="ru-RU" dirty="0" err="1" smtClean="0"/>
              <a:t>Хрюша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трелка влево 4"/>
          <p:cNvSpPr/>
          <p:nvPr/>
        </p:nvSpPr>
        <p:spPr>
          <a:xfrm>
            <a:off x="7715272" y="6357958"/>
            <a:ext cx="928694" cy="2703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 descr="cartoon_422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571612"/>
            <a:ext cx="4068334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198 -0.00996 -0.01562 -0.03218 -0.025 -0.0463 C -0.0441 -0.075 -0.06424 -0.10232 -0.08264 -0.13172 C -0.09965 -0.1588 -0.12153 -0.17871 -0.14236 -0.2 C -0.15521 -0.2132 -0.16614 -0.22755 -0.1783 -0.2419 C -0.18351 -0.24792 -0.1901 -0.25232 -0.19462 -0.25926 C -0.19844 -0.26505 -0.20278 -0.26945 -0.20642 -0.27524 C -0.21944 -0.29653 -0.2309 -0.31574 -0.24774 -0.33172 C -0.25364 -0.33727 -0.2592 -0.34468 -0.26632 -0.34769 C -0.2776 -0.35903 -0.29288 -0.3625 -0.30642 -0.36667 C -0.31996 -0.37524 -0.33542 -0.37616 -0.35 -0.37963 C -0.36545 -0.38334 -0.38021 -0.39306 -0.39566 -0.39699 C -0.40434 -0.4051 -0.42205 -0.40996 -0.43368 -0.41297 C -0.44062 -0.41783 -0.44878 -0.4176 -0.45642 -0.42014 C -0.47153 -0.425 -0.48646 -0.4294 -0.50208 -0.43172 C -0.52344 -0.43797 -0.54427 -0.43681 -0.56632 -0.4375 C -0.56875 -0.43982 -0.5717 -0.44074 -0.57396 -0.44329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Какое слово в середине предложения пишется с маленькой буквы?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5064207" cy="3539430"/>
          </a:xfrm>
        </p:spPr>
        <p:txBody>
          <a:bodyPr/>
          <a:lstStyle/>
          <a:p>
            <a:r>
              <a:rPr lang="ru-RU" dirty="0" smtClean="0"/>
              <a:t>Россиянин</a:t>
            </a:r>
          </a:p>
          <a:p>
            <a:r>
              <a:rPr lang="ru-RU" dirty="0" smtClean="0"/>
              <a:t>Александр</a:t>
            </a:r>
          </a:p>
          <a:p>
            <a:r>
              <a:rPr lang="ru-RU" dirty="0" smtClean="0"/>
              <a:t>Сергеевич</a:t>
            </a:r>
          </a:p>
          <a:p>
            <a:r>
              <a:rPr lang="ru-RU" dirty="0" smtClean="0"/>
              <a:t>Новгород</a:t>
            </a:r>
          </a:p>
          <a:p>
            <a:r>
              <a:rPr lang="ru-RU" dirty="0" smtClean="0"/>
              <a:t>Все перечисленные слова</a:t>
            </a:r>
          </a:p>
          <a:p>
            <a:pPr>
              <a:buNone/>
            </a:pPr>
            <a:r>
              <a:rPr lang="ru-RU" dirty="0" smtClean="0"/>
              <a:t> пишутся с большой буквы</a:t>
            </a:r>
            <a:endParaRPr lang="ru-RU" dirty="0"/>
          </a:p>
        </p:txBody>
      </p:sp>
      <p:pic>
        <p:nvPicPr>
          <p:cNvPr id="1026" name="Picture 2" descr="E:\Мои рисунки\5be0015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0190" y="1500174"/>
            <a:ext cx="4306124" cy="3214710"/>
          </a:xfrm>
          <a:prstGeom prst="rect">
            <a:avLst/>
          </a:prstGeom>
          <a:noFill/>
        </p:spPr>
      </p:pic>
      <p:sp>
        <p:nvSpPr>
          <p:cNvPr id="5" name="Стрелка влево 4"/>
          <p:cNvSpPr/>
          <p:nvPr/>
        </p:nvSpPr>
        <p:spPr>
          <a:xfrm>
            <a:off x="6286512" y="5286388"/>
            <a:ext cx="1143008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32292 -0.38842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Если названия месяцев записать по алфавиту, то первый месяц года, январь будет последним, двенадцатым. А какой по счету месяц окажется в этом алфавитном списке первым?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3007939" cy="2948499"/>
          </a:xfrm>
        </p:spPr>
        <p:txBody>
          <a:bodyPr/>
          <a:lstStyle/>
          <a:p>
            <a:r>
              <a:rPr lang="ru-RU" dirty="0" smtClean="0"/>
              <a:t>Четвертый</a:t>
            </a:r>
          </a:p>
          <a:p>
            <a:r>
              <a:rPr lang="ru-RU" dirty="0" smtClean="0"/>
              <a:t>Седьмой</a:t>
            </a:r>
          </a:p>
          <a:p>
            <a:r>
              <a:rPr lang="ru-RU" dirty="0" smtClean="0"/>
              <a:t>Восьмой</a:t>
            </a:r>
          </a:p>
          <a:p>
            <a:r>
              <a:rPr lang="ru-RU" dirty="0" smtClean="0"/>
              <a:t>Девятый</a:t>
            </a:r>
          </a:p>
          <a:p>
            <a:r>
              <a:rPr lang="ru-RU" dirty="0" smtClean="0"/>
              <a:t>Двенадцатый 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072198" y="5572140"/>
            <a:ext cx="1000132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Мои рисунки\природа\1013151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71934" y="2071678"/>
            <a:ext cx="4484038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7 0.00278 L -0.32899 -0.24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Герой сказочной повести А. М. Волкова «Волшебник Изумрудного города» Страшила больше всего мечтал, чтобы у него был……….. ум. Он пришел за помощью к волшебнику Гудвину, и тот наполнил его голову иголками и булавками. Какое слово мы пропустили?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130904" cy="2948499"/>
          </a:xfrm>
        </p:spPr>
        <p:txBody>
          <a:bodyPr/>
          <a:lstStyle/>
          <a:p>
            <a:r>
              <a:rPr lang="ru-RU" dirty="0" smtClean="0"/>
              <a:t>Гибкий</a:t>
            </a:r>
          </a:p>
          <a:p>
            <a:r>
              <a:rPr lang="ru-RU" dirty="0" smtClean="0"/>
              <a:t>Глубокий</a:t>
            </a:r>
          </a:p>
          <a:p>
            <a:r>
              <a:rPr lang="ru-RU" dirty="0" smtClean="0"/>
              <a:t>Живой</a:t>
            </a:r>
          </a:p>
          <a:p>
            <a:r>
              <a:rPr lang="ru-RU" dirty="0" smtClean="0"/>
              <a:t>Острый</a:t>
            </a:r>
          </a:p>
          <a:p>
            <a:r>
              <a:rPr lang="ru-RU" dirty="0" smtClean="0"/>
              <a:t>Светлый 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357950" y="5857892"/>
            <a:ext cx="857256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5" descr="Волшебник_Изумрудного_города_обложка_книг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714488"/>
            <a:ext cx="3643338" cy="3516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18519E-6 L -0.33073 -0.19954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Как правильно закончить фразу: </a:t>
            </a:r>
            <a:r>
              <a:rPr lang="ru-RU" sz="3200" dirty="0" smtClean="0"/>
              <a:t>Кот в сапогах был доволен: все шло как …….. 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637453" cy="2357568"/>
          </a:xfrm>
        </p:spPr>
        <p:txBody>
          <a:bodyPr/>
          <a:lstStyle/>
          <a:p>
            <a:r>
              <a:rPr lang="ru-RU" dirty="0" smtClean="0"/>
              <a:t>По дорожке</a:t>
            </a:r>
          </a:p>
          <a:p>
            <a:r>
              <a:rPr lang="ru-RU" dirty="0" smtClean="0"/>
              <a:t>По ковру </a:t>
            </a:r>
          </a:p>
          <a:p>
            <a:r>
              <a:rPr lang="ru-RU" dirty="0" smtClean="0"/>
              <a:t>По сметане </a:t>
            </a:r>
          </a:p>
          <a:p>
            <a:r>
              <a:rPr lang="ru-RU" dirty="0" smtClean="0"/>
              <a:t>По маслу 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429388" y="5786454"/>
            <a:ext cx="1000132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2" descr="клипарт Кот в сапог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71612"/>
            <a:ext cx="3554420" cy="3554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5.18519E-6 L -0.29132 -0.18889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Переходя через улицу, городские жители часто видят……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143116"/>
            <a:ext cx="1570879" cy="2948499"/>
          </a:xfrm>
        </p:spPr>
        <p:txBody>
          <a:bodyPr/>
          <a:lstStyle/>
          <a:p>
            <a:r>
              <a:rPr lang="ru-RU" dirty="0" smtClean="0"/>
              <a:t>Пчелу</a:t>
            </a:r>
          </a:p>
          <a:p>
            <a:r>
              <a:rPr lang="ru-RU" dirty="0" smtClean="0"/>
              <a:t>Осу</a:t>
            </a:r>
          </a:p>
          <a:p>
            <a:r>
              <a:rPr lang="ru-RU" dirty="0" smtClean="0"/>
              <a:t>Тигра</a:t>
            </a:r>
          </a:p>
          <a:p>
            <a:r>
              <a:rPr lang="ru-RU" dirty="0" smtClean="0"/>
              <a:t>Зебру</a:t>
            </a:r>
          </a:p>
          <a:p>
            <a:r>
              <a:rPr lang="ru-RU" dirty="0" smtClean="0"/>
              <a:t>Лося </a:t>
            </a:r>
            <a:endParaRPr lang="ru-RU" dirty="0"/>
          </a:p>
        </p:txBody>
      </p:sp>
      <p:pic>
        <p:nvPicPr>
          <p:cNvPr id="16386" name="Picture 2" descr="E:\Мои рисунки\животные\ГАГ 37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57620" y="1643050"/>
            <a:ext cx="4667272" cy="3343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/>
          <a:lstStyle/>
          <a:p>
            <a:r>
              <a:rPr lang="ru-RU" sz="2400" dirty="0" smtClean="0"/>
              <a:t>Мануэла изучает русский язык и уже неплохо говорит по-</a:t>
            </a:r>
            <a:br>
              <a:rPr lang="ru-RU" sz="2400" dirty="0" smtClean="0"/>
            </a:br>
            <a:r>
              <a:rPr lang="ru-RU" sz="2400" dirty="0" err="1" smtClean="0"/>
              <a:t>русски</a:t>
            </a:r>
            <a:r>
              <a:rPr lang="ru-RU" sz="2400" dirty="0" smtClean="0"/>
              <a:t>. Но вместо звуков  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B050"/>
                </a:solidFill>
              </a:rPr>
              <a:t>л` </a:t>
            </a:r>
            <a:r>
              <a:rPr lang="ru-RU" sz="2400" dirty="0" smtClean="0"/>
              <a:t>и  </a:t>
            </a:r>
            <a:r>
              <a:rPr lang="ru-RU" sz="2400" dirty="0" smtClean="0">
                <a:solidFill>
                  <a:srgbClr val="0070C0"/>
                </a:solidFill>
              </a:rPr>
              <a:t>л</a:t>
            </a:r>
            <a:r>
              <a:rPr lang="ru-RU" sz="2400" dirty="0" smtClean="0"/>
              <a:t>  произносит одинаковый средний звук. Она прочитала пары слов 1) </a:t>
            </a:r>
            <a:r>
              <a:rPr lang="ru-RU" sz="3200" dirty="0" smtClean="0"/>
              <a:t>лук – люк, 2)угол – уголь,3) выл – вил. </a:t>
            </a:r>
            <a:r>
              <a:rPr lang="ru-RU" sz="2400" dirty="0" smtClean="0"/>
              <a:t>В каких парах слова звучали одинаково?           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298001" cy="2948499"/>
          </a:xfrm>
        </p:spPr>
        <p:txBody>
          <a:bodyPr/>
          <a:lstStyle/>
          <a:p>
            <a:r>
              <a:rPr lang="ru-RU" dirty="0" smtClean="0"/>
              <a:t>В 1 и 2</a:t>
            </a:r>
          </a:p>
          <a:p>
            <a:r>
              <a:rPr lang="ru-RU" dirty="0" smtClean="0"/>
              <a:t>В 1 и 3</a:t>
            </a:r>
          </a:p>
          <a:p>
            <a:r>
              <a:rPr lang="ru-RU" dirty="0" smtClean="0"/>
              <a:t>В 2 и 3</a:t>
            </a:r>
          </a:p>
          <a:p>
            <a:r>
              <a:rPr lang="ru-RU" dirty="0" smtClean="0"/>
              <a:t>Только в 1</a:t>
            </a:r>
          </a:p>
          <a:p>
            <a:r>
              <a:rPr lang="ru-RU" dirty="0" smtClean="0"/>
              <a:t>Только в 2</a:t>
            </a:r>
            <a:endParaRPr lang="ru-RU" dirty="0"/>
          </a:p>
        </p:txBody>
      </p:sp>
      <p:sp>
        <p:nvSpPr>
          <p:cNvPr id="6" name="Стрелка влево 5"/>
          <p:cNvSpPr/>
          <p:nvPr/>
        </p:nvSpPr>
        <p:spPr>
          <a:xfrm>
            <a:off x="6357950" y="5715016"/>
            <a:ext cx="785818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Мои рисунки\Сборник клипартов\People\os2007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14810" y="2500306"/>
            <a:ext cx="1714512" cy="3834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13 -0.00231 L -0.39566 -0.44328 " pathEditMode="relative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Одна четырехлетняя девочка, услышав об одном произведении, потом назвала его «Тонкий кот». А как оно называется на самом деле?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4997074" cy="3539430"/>
          </a:xfrm>
        </p:spPr>
        <p:txBody>
          <a:bodyPr/>
          <a:lstStyle/>
          <a:p>
            <a:r>
              <a:rPr lang="ru-RU" dirty="0" smtClean="0"/>
              <a:t>«Кот в сапогах»</a:t>
            </a:r>
          </a:p>
          <a:p>
            <a:r>
              <a:rPr lang="ru-RU" dirty="0" smtClean="0"/>
              <a:t>«Зима в </a:t>
            </a:r>
            <a:r>
              <a:rPr lang="ru-RU" dirty="0" err="1" smtClean="0"/>
              <a:t>Простоквашино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«Дон Кихот»</a:t>
            </a:r>
          </a:p>
          <a:p>
            <a:r>
              <a:rPr lang="ru-RU" dirty="0" smtClean="0"/>
              <a:t>«Кот и повар»</a:t>
            </a:r>
          </a:p>
          <a:p>
            <a:r>
              <a:rPr lang="ru-RU" dirty="0" smtClean="0"/>
              <a:t>«Руслан и Людмила»</a:t>
            </a:r>
          </a:p>
          <a:p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643702" y="5500702"/>
            <a:ext cx="1000132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E:\Мои рисунки\Сборник клипартов\Retro\os0409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15074" y="2214554"/>
            <a:ext cx="2286016" cy="260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6.2963E-6 L -0.2125 -0.24143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Какое из следующих предложений не может быть ответом на вопрос </a:t>
            </a:r>
            <a:r>
              <a:rPr lang="ru-RU" sz="3200" dirty="0" smtClean="0"/>
              <a:t>Мама купила платье вчера?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3920047" cy="3539430"/>
          </a:xfrm>
        </p:spPr>
        <p:txBody>
          <a:bodyPr/>
          <a:lstStyle/>
          <a:p>
            <a:r>
              <a:rPr lang="ru-RU" dirty="0" smtClean="0"/>
              <a:t>Нет, пальто</a:t>
            </a:r>
          </a:p>
          <a:p>
            <a:r>
              <a:rPr lang="ru-RU" dirty="0" smtClean="0"/>
              <a:t>Нет бабушка</a:t>
            </a:r>
          </a:p>
          <a:p>
            <a:r>
              <a:rPr lang="ru-RU" dirty="0" smtClean="0"/>
              <a:t>Нет, в понедельник</a:t>
            </a:r>
          </a:p>
          <a:p>
            <a:r>
              <a:rPr lang="ru-RU" dirty="0" smtClean="0"/>
              <a:t>Нет, с друзьями</a:t>
            </a:r>
          </a:p>
          <a:p>
            <a:r>
              <a:rPr lang="ru-RU" dirty="0" smtClean="0"/>
              <a:t>Нет, сшила</a:t>
            </a:r>
          </a:p>
          <a:p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572264" y="5643578"/>
            <a:ext cx="785818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E:\Мои рисунки\Сборник клипартов\Holiday\os2310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7752" y="1285860"/>
            <a:ext cx="3978160" cy="4429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16 0.00278 L -0.24583 -0.165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7858180" cy="2011354"/>
          </a:xfrm>
        </p:spPr>
        <p:txBody>
          <a:bodyPr/>
          <a:lstStyle/>
          <a:p>
            <a:r>
              <a:rPr lang="ru-RU" sz="2400" dirty="0" smtClean="0"/>
              <a:t>В сказке  волшебник обещает зверям исполнить их желания. При этом он использует некоторое правило, и получается, что слон и волк могут загадать по одному желанию, заяц – два, а мартышка – три. Сколько желаний могли загадать носорог, ёж и сова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857520" cy="3000396"/>
          </a:xfrm>
        </p:spPr>
        <p:txBody>
          <a:bodyPr/>
          <a:lstStyle/>
          <a:p>
            <a:r>
              <a:rPr lang="ru-RU" dirty="0" smtClean="0"/>
              <a:t>Одно, два, три</a:t>
            </a:r>
          </a:p>
          <a:p>
            <a:r>
              <a:rPr lang="ru-RU" dirty="0" smtClean="0"/>
              <a:t>Три, одно, два</a:t>
            </a:r>
          </a:p>
          <a:p>
            <a:r>
              <a:rPr lang="ru-RU" dirty="0" smtClean="0"/>
              <a:t>Одно, два, три</a:t>
            </a:r>
          </a:p>
          <a:p>
            <a:r>
              <a:rPr lang="ru-RU" dirty="0" smtClean="0"/>
              <a:t>Три, два, одно</a:t>
            </a:r>
          </a:p>
          <a:p>
            <a:r>
              <a:rPr lang="ru-RU" dirty="0" smtClean="0"/>
              <a:t>Одно, три, два</a:t>
            </a:r>
          </a:p>
          <a:p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215074" y="5857892"/>
            <a:ext cx="1143008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E:\Мои рисунки\животные\ГАГ 08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57950" y="1928802"/>
            <a:ext cx="1847850" cy="1371600"/>
          </a:xfrm>
          <a:prstGeom prst="rect">
            <a:avLst/>
          </a:prstGeom>
          <a:noFill/>
        </p:spPr>
      </p:pic>
      <p:pic>
        <p:nvPicPr>
          <p:cNvPr id="1027" name="Picture 3" descr="E:\Мои рисунки\животные\ГАГ 24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9124" y="3286124"/>
            <a:ext cx="2452688" cy="2384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31 0.00301 L -0.25 -0.427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/>
          <a:lstStyle/>
          <a:p>
            <a:r>
              <a:rPr lang="ru-RU" sz="2400" dirty="0" smtClean="0"/>
              <a:t>В «Обратном словаре русского языка» слова расположены в порядке, который будет алфавитным, если записать каждое слово «задом наперед» сначала идут слова, которые заканчиваются на </a:t>
            </a:r>
            <a:r>
              <a:rPr lang="ru-RU" sz="2400" u="sng" dirty="0" smtClean="0">
                <a:solidFill>
                  <a:srgbClr val="0070C0"/>
                </a:solidFill>
              </a:rPr>
              <a:t>а</a:t>
            </a:r>
            <a:r>
              <a:rPr lang="ru-RU" sz="2400" dirty="0" smtClean="0"/>
              <a:t>, потом – те, которые заканчиваются на </a:t>
            </a:r>
            <a:r>
              <a:rPr lang="ru-RU" sz="2400" u="sng" dirty="0" smtClean="0">
                <a:solidFill>
                  <a:srgbClr val="0070C0"/>
                </a:solidFill>
              </a:rPr>
              <a:t>б</a:t>
            </a:r>
            <a:r>
              <a:rPr lang="ru-RU" sz="2400" dirty="0" smtClean="0"/>
              <a:t>, и так далее. </a:t>
            </a:r>
            <a:r>
              <a:rPr lang="ru-RU" sz="2800" dirty="0" smtClean="0"/>
              <a:t>В каком порядке в этом словаре расположены слова </a:t>
            </a:r>
            <a:r>
              <a:rPr lang="ru-RU" sz="2800" b="1" u="sng" dirty="0" smtClean="0">
                <a:solidFill>
                  <a:srgbClr val="0070C0"/>
                </a:solidFill>
              </a:rPr>
              <a:t>: богатырь, змей, кощей, царевна, лягушка?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3071810"/>
            <a:ext cx="6055632" cy="3564053"/>
          </a:xfrm>
        </p:spPr>
        <p:txBody>
          <a:bodyPr/>
          <a:lstStyle/>
          <a:p>
            <a:r>
              <a:rPr lang="ru-RU" sz="2400" dirty="0" smtClean="0"/>
              <a:t>Богатырь, змей, кощей, лягушка, царевна.</a:t>
            </a:r>
          </a:p>
          <a:p>
            <a:r>
              <a:rPr lang="ru-RU" sz="2400" dirty="0" smtClean="0"/>
              <a:t>Лягушка, царевна, змей, кощей, богатырь.</a:t>
            </a:r>
          </a:p>
          <a:p>
            <a:r>
              <a:rPr lang="ru-RU" sz="2400" dirty="0" smtClean="0"/>
              <a:t>Лягушка, царевна, кощей, змей, богатырь.</a:t>
            </a:r>
          </a:p>
          <a:p>
            <a:r>
              <a:rPr lang="ru-RU" sz="2400" dirty="0" smtClean="0"/>
              <a:t>Царевна, лягушка кощей, змей, богатырь.</a:t>
            </a:r>
          </a:p>
          <a:p>
            <a:r>
              <a:rPr lang="ru-RU" sz="2400" dirty="0" smtClean="0"/>
              <a:t>Кощей, богатырь, змей, царевна, лягушка.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</a:t>
            </a:r>
          </a:p>
          <a:p>
            <a:endParaRPr lang="ru-RU" sz="2400" dirty="0"/>
          </a:p>
        </p:txBody>
      </p:sp>
      <p:sp>
        <p:nvSpPr>
          <p:cNvPr id="5" name="Стрелка влево 4"/>
          <p:cNvSpPr/>
          <p:nvPr/>
        </p:nvSpPr>
        <p:spPr>
          <a:xfrm>
            <a:off x="7143768" y="5715016"/>
            <a:ext cx="785818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1.11111E-6 L -0.00798 -0.28356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/>
          <a:lstStyle/>
          <a:p>
            <a:r>
              <a:rPr lang="ru-RU" sz="2400" dirty="0" smtClean="0"/>
              <a:t>Слова кашне, кашпо и пенсе  пришли в русский язык из французского. Во французском языке каждое из них составлено из двух слов. Как выглядят из буквальные переводы?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6617389" cy="2234458"/>
          </a:xfrm>
        </p:spPr>
        <p:txBody>
          <a:bodyPr/>
          <a:lstStyle/>
          <a:p>
            <a:r>
              <a:rPr lang="ru-RU" sz="2400" dirty="0" smtClean="0"/>
              <a:t>Спрячь – горшок, прищеми – нос, спрячь – нос</a:t>
            </a:r>
          </a:p>
          <a:p>
            <a:r>
              <a:rPr lang="ru-RU" sz="2400" dirty="0" smtClean="0"/>
              <a:t>Спрячь - нос, спрячь – горшок, прищеми – нос</a:t>
            </a:r>
          </a:p>
          <a:p>
            <a:r>
              <a:rPr lang="ru-RU" sz="2400" dirty="0" smtClean="0"/>
              <a:t>Прищеми – нос, спрячь – горшок, спрячь – нос</a:t>
            </a:r>
          </a:p>
          <a:p>
            <a:r>
              <a:rPr lang="ru-RU" sz="2400" dirty="0" smtClean="0"/>
              <a:t>Спрячь – нос, прищеми – нос, спрячь – горшок</a:t>
            </a:r>
          </a:p>
          <a:p>
            <a:r>
              <a:rPr lang="ru-RU" sz="2400" dirty="0" smtClean="0"/>
              <a:t>Прищеми – нос, спрячь – нос, спрячь - горшок</a:t>
            </a:r>
            <a:endParaRPr lang="ru-RU" sz="2400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358082" y="5643578"/>
            <a:ext cx="1000132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E:\Мои рисунки\Сборник клипартов\Flowers\OS1311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643174" y="4786322"/>
            <a:ext cx="1643074" cy="1643074"/>
          </a:xfrm>
          <a:prstGeom prst="rect">
            <a:avLst/>
          </a:prstGeom>
          <a:noFill/>
        </p:spPr>
      </p:pic>
      <p:pic>
        <p:nvPicPr>
          <p:cNvPr id="2053" name="Picture 5" descr="E:\Мои рисунки\Сборник клипартов\Frames\014004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4929198"/>
            <a:ext cx="1474122" cy="1323386"/>
          </a:xfrm>
          <a:prstGeom prst="rect">
            <a:avLst/>
          </a:prstGeom>
          <a:noFill/>
        </p:spPr>
      </p:pic>
      <p:pic>
        <p:nvPicPr>
          <p:cNvPr id="2054" name="Picture 6" descr="C:\Documents and Settings\user)\Рабочий стол\pv_33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704678"/>
            <a:ext cx="1071570" cy="1836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5.18519E-6 L 0.05522 -0.37802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/>
          <a:lstStyle/>
          <a:p>
            <a:r>
              <a:rPr lang="ru-RU" sz="2800" dirty="0" smtClean="0"/>
              <a:t>Что не может идти?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714488"/>
            <a:ext cx="4475264" cy="3539430"/>
          </a:xfrm>
        </p:spPr>
        <p:txBody>
          <a:bodyPr/>
          <a:lstStyle/>
          <a:p>
            <a:r>
              <a:rPr lang="ru-RU" dirty="0" smtClean="0"/>
              <a:t>Автобус</a:t>
            </a:r>
          </a:p>
          <a:p>
            <a:r>
              <a:rPr lang="ru-RU" dirty="0" smtClean="0"/>
              <a:t>Платье</a:t>
            </a:r>
          </a:p>
          <a:p>
            <a:r>
              <a:rPr lang="ru-RU" dirty="0" smtClean="0"/>
              <a:t>Снег</a:t>
            </a:r>
          </a:p>
          <a:p>
            <a:r>
              <a:rPr lang="ru-RU" dirty="0" smtClean="0"/>
              <a:t>Урок</a:t>
            </a:r>
          </a:p>
          <a:p>
            <a:r>
              <a:rPr lang="ru-RU" dirty="0" smtClean="0"/>
              <a:t>Идти могут и автобус, </a:t>
            </a:r>
          </a:p>
          <a:p>
            <a:pPr>
              <a:buNone/>
            </a:pPr>
            <a:r>
              <a:rPr lang="ru-RU" dirty="0" smtClean="0"/>
              <a:t>и платье, и снег, и урок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643834" y="5572140"/>
            <a:ext cx="1000132" cy="714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1000108"/>
            <a:ext cx="2961429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2599 -0.178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1857375"/>
            <a:ext cx="9652194" cy="2111347"/>
          </a:xfrm>
        </p:spPr>
        <p:txBody>
          <a:bodyPr/>
          <a:lstStyle/>
          <a:p>
            <a:r>
              <a:rPr lang="ru-RU" sz="1600" dirty="0" smtClean="0"/>
              <a:t>Шаблон презентации «Цветочная поляна» Автор шаблона: Федотова Виктория Александровна, учитель </a:t>
            </a:r>
          </a:p>
          <a:p>
            <a:r>
              <a:rPr lang="ru-RU" sz="1600" dirty="0" smtClean="0"/>
              <a:t>начальных классов МОУ СОШ с. </a:t>
            </a:r>
            <a:r>
              <a:rPr lang="ru-RU" sz="1600" dirty="0" err="1" smtClean="0"/>
              <a:t>Лохово</a:t>
            </a:r>
            <a:r>
              <a:rPr lang="ru-RU" sz="1600" dirty="0" smtClean="0"/>
              <a:t> Черемховского р-на Иркутской обл.</a:t>
            </a:r>
          </a:p>
          <a:p>
            <a:endParaRPr lang="ru-RU" sz="1600" dirty="0" smtClean="0"/>
          </a:p>
          <a:p>
            <a:r>
              <a:rPr lang="ru-RU" sz="1600" dirty="0" smtClean="0"/>
              <a:t> Для оформления шаблона  использовались программа  </a:t>
            </a:r>
            <a:r>
              <a:rPr lang="ru-RU" sz="1600" dirty="0" err="1" smtClean="0"/>
              <a:t>Adobe</a:t>
            </a:r>
            <a:r>
              <a:rPr lang="ru-RU" sz="1600" dirty="0" smtClean="0"/>
              <a:t> </a:t>
            </a:r>
            <a:r>
              <a:rPr lang="ru-RU" sz="1600" dirty="0" err="1" smtClean="0"/>
              <a:t>Photoshop</a:t>
            </a:r>
            <a:r>
              <a:rPr lang="ru-RU" sz="1600" dirty="0" smtClean="0"/>
              <a:t> CS2  </a:t>
            </a:r>
          </a:p>
          <a:p>
            <a:r>
              <a:rPr lang="ru-RU" sz="1600" dirty="0" smtClean="0"/>
              <a:t>И векторный клипарт  </a:t>
            </a:r>
            <a:r>
              <a:rPr lang="ru-RU" sz="1600" u="sng" dirty="0" smtClean="0">
                <a:hlinkClick r:id="rId2"/>
              </a:rPr>
              <a:t>http://artwork.in.ua/vector/149-vektornyjj-klipart-cvetochnaja-poljana.html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 </a:t>
            </a:r>
          </a:p>
          <a:p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Джон угостил Петю яблоком. «Спасибо»-сказал Петя. Что должен ответить Джон?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3757760" cy="2948499"/>
          </a:xfrm>
        </p:spPr>
        <p:txBody>
          <a:bodyPr/>
          <a:lstStyle/>
          <a:p>
            <a:r>
              <a:rPr lang="ru-RU" dirty="0" smtClean="0"/>
              <a:t>Будь здоров!</a:t>
            </a:r>
          </a:p>
          <a:p>
            <a:r>
              <a:rPr lang="ru-RU" dirty="0" smtClean="0"/>
              <a:t>Твое здоровье!</a:t>
            </a:r>
          </a:p>
          <a:p>
            <a:r>
              <a:rPr lang="ru-RU" dirty="0" smtClean="0"/>
              <a:t>На здоровье! </a:t>
            </a:r>
          </a:p>
          <a:p>
            <a:r>
              <a:rPr lang="ru-RU" dirty="0" smtClean="0"/>
              <a:t>Доброго  здравия!</a:t>
            </a:r>
          </a:p>
          <a:p>
            <a:r>
              <a:rPr lang="ru-RU" dirty="0" smtClean="0"/>
              <a:t>Здравия желаю!</a:t>
            </a:r>
            <a:endParaRPr lang="ru-RU" dirty="0"/>
          </a:p>
        </p:txBody>
      </p:sp>
      <p:sp>
        <p:nvSpPr>
          <p:cNvPr id="4" name="Выноска со стрелкой влево 3"/>
          <p:cNvSpPr/>
          <p:nvPr/>
        </p:nvSpPr>
        <p:spPr>
          <a:xfrm>
            <a:off x="7643834" y="6357958"/>
            <a:ext cx="785818" cy="35719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1" name="Picture 3" descr="E:\Мои рисунки\Сборник клипартов\Food\002003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628" y="2071678"/>
            <a:ext cx="3643338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0.04699 L -0.42604 -0.37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50 по-русски – пятьдесят. Название какого числа образовано не так, как пятьдесят?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947695" cy="2357568"/>
          </a:xfrm>
        </p:spPr>
        <p:txBody>
          <a:bodyPr/>
          <a:lstStyle/>
          <a:p>
            <a:r>
              <a:rPr lang="ru-RU" dirty="0" smtClean="0"/>
              <a:t>60</a:t>
            </a:r>
          </a:p>
          <a:p>
            <a:r>
              <a:rPr lang="ru-RU" dirty="0" smtClean="0"/>
              <a:t>70</a:t>
            </a:r>
          </a:p>
          <a:p>
            <a:r>
              <a:rPr lang="ru-RU" dirty="0" smtClean="0"/>
              <a:t>80</a:t>
            </a:r>
          </a:p>
          <a:p>
            <a:r>
              <a:rPr lang="ru-RU" dirty="0" smtClean="0"/>
              <a:t>90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357950" y="5572140"/>
            <a:ext cx="1071570" cy="3417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E:\Мои рисунки\Сборник клипартов\Kids Toys\006001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14678" y="1428736"/>
            <a:ext cx="5736717" cy="35051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-0.01181 L -0.45851 -0.169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Навстречу ему выруливает мальчик на велосипеде, стоя на педалях: ………  ему ……..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6049733" cy="406880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Что дважды пропустили в этой фразе?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Велик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Весело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Пора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Седло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Трудно </a:t>
            </a:r>
          </a:p>
          <a:p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429388" y="6072206"/>
            <a:ext cx="1071570" cy="1988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E:\Мои рисунки\Сборник клипартов\Sport\os2505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71934" y="2214554"/>
            <a:ext cx="3643338" cy="3433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281 -0.15833 L -0.49791 -0.557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Миша пришел в первый класс 1 сентября 2009 года, то есть…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3689472" cy="2074414"/>
          </a:xfrm>
        </p:spPr>
        <p:txBody>
          <a:bodyPr/>
          <a:lstStyle/>
          <a:p>
            <a:r>
              <a:rPr lang="ru-RU" sz="2800" dirty="0" smtClean="0"/>
              <a:t>В прошлом году</a:t>
            </a:r>
          </a:p>
          <a:p>
            <a:r>
              <a:rPr lang="ru-RU" sz="2800" dirty="0" smtClean="0"/>
              <a:t>В будущем году</a:t>
            </a:r>
          </a:p>
          <a:p>
            <a:r>
              <a:rPr lang="ru-RU" sz="2800" dirty="0" smtClean="0"/>
              <a:t>В позапрошлом году</a:t>
            </a:r>
          </a:p>
          <a:p>
            <a:r>
              <a:rPr lang="ru-RU" sz="2800" dirty="0" smtClean="0"/>
              <a:t>В нынешнем году</a:t>
            </a:r>
            <a:endParaRPr lang="ru-RU" sz="2800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858016" y="5929330"/>
            <a:ext cx="1143008" cy="2703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3" descr="соваimag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428736"/>
            <a:ext cx="3019081" cy="307183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0.01665 L -0.17865 -0.33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Если взять слово </a:t>
            </a:r>
            <a:r>
              <a:rPr lang="ru-RU" sz="2800" dirty="0" smtClean="0"/>
              <a:t>Румыния</a:t>
            </a:r>
            <a:r>
              <a:rPr lang="ru-RU" sz="2000" dirty="0" smtClean="0"/>
              <a:t> и отбросить две последние буквы, то получится название жителя этой страны: РУМЫН. Из названия какой страны можно тем же способом получить название ее жителя?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195601" cy="3539430"/>
          </a:xfrm>
        </p:spPr>
        <p:txBody>
          <a:bodyPr/>
          <a:lstStyle/>
          <a:p>
            <a:r>
              <a:rPr lang="ru-RU" dirty="0" smtClean="0"/>
              <a:t>Венгрия </a:t>
            </a:r>
          </a:p>
          <a:p>
            <a:r>
              <a:rPr lang="ru-RU" dirty="0" smtClean="0"/>
              <a:t>Англия</a:t>
            </a:r>
          </a:p>
          <a:p>
            <a:r>
              <a:rPr lang="ru-RU" dirty="0" smtClean="0"/>
              <a:t>Германия</a:t>
            </a:r>
          </a:p>
          <a:p>
            <a:r>
              <a:rPr lang="ru-RU" dirty="0" smtClean="0"/>
              <a:t>Франция</a:t>
            </a:r>
          </a:p>
          <a:p>
            <a:r>
              <a:rPr lang="ru-RU" dirty="0" smtClean="0"/>
              <a:t>Испания</a:t>
            </a:r>
          </a:p>
          <a:p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358082" y="6286520"/>
            <a:ext cx="1000132" cy="3417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Мои рисунки\Сборник клипартов\Architecture\P101096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29124" y="2071678"/>
            <a:ext cx="2694707" cy="3354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42 -0.01112 C -0.06215 -0.02176 -0.0632 -0.03264 -0.06562 -0.04306 C -0.06753 -0.05139 -0.07638 -0.06343 -0.08038 -0.07153 C -0.09618 -0.10325 -0.11511 -0.13241 -0.13108 -0.16389 C -0.13907 -0.17963 -0.14705 -0.19746 -0.15643 -0.21204 C -0.16181 -0.22038 -0.16875 -0.22709 -0.1724 -0.23681 C -0.17379 -0.24028 -0.17466 -0.24422 -0.17639 -0.24746 C -0.17917 -0.25209 -0.18282 -0.25556 -0.18577 -0.25996 C -0.19705 -0.27686 -0.20747 -0.29514 -0.21771 -0.3132 C -0.22153 -0.32014 -0.22744 -0.3257 -0.23108 -0.33288 C -0.23924 -0.34908 -0.24688 -0.36621 -0.25504 -0.38264 C -0.26025 -0.39329 -0.26737 -0.40209 -0.2724 -0.41274 C -0.27639 -0.4213 -0.27935 -0.42801 -0.28438 -0.43588 C -0.29011 -0.44491 -0.29254 -0.45811 -0.29775 -0.46783 C -0.3 -0.47732 -0.30903 -0.48797 -0.31632 -0.49098 C -0.32448 -0.50186 -0.31285 -0.48704 -0.3231 -0.49815 C -0.32917 -0.50487 -0.33282 -0.51505 -0.34046 -0.51945 C -0.34428 -0.52176 -0.34862 -0.52223 -0.35244 -0.52477 C -0.3573 -0.52801 -0.36268 -0.53496 -0.36841 -0.53542 C -0.37327 -0.53588 -0.37813 -0.53542 -0.38299 -0.53542 " pathEditMode="relative" rAng="0" ptsTypes="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Мама купила яблоки, сливы, клубнику и чернику. Какого варенья она не смогла сварить из этих фруктов и ягод?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7500990" cy="4286280"/>
          </a:xfrm>
        </p:spPr>
        <p:txBody>
          <a:bodyPr/>
          <a:lstStyle/>
          <a:p>
            <a:r>
              <a:rPr lang="ru-RU" dirty="0" smtClean="0"/>
              <a:t>Яблочного</a:t>
            </a:r>
          </a:p>
          <a:p>
            <a:r>
              <a:rPr lang="ru-RU" dirty="0" smtClean="0"/>
              <a:t>Сливочного</a:t>
            </a:r>
          </a:p>
          <a:p>
            <a:r>
              <a:rPr lang="ru-RU" dirty="0" smtClean="0"/>
              <a:t>Клубничного</a:t>
            </a:r>
          </a:p>
          <a:p>
            <a:r>
              <a:rPr lang="ru-RU" dirty="0" smtClean="0"/>
              <a:t>Черничного</a:t>
            </a:r>
          </a:p>
          <a:p>
            <a:r>
              <a:rPr lang="ru-RU" dirty="0" smtClean="0"/>
              <a:t>Она смогла сварить все эти варенья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8072462" y="5786454"/>
            <a:ext cx="857256" cy="1988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E:\Мои рисунки\Сборник клипартов\Food\002004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3438" y="1714488"/>
            <a:ext cx="4179123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43 0.02801 C -0.05 0.01945 -0.05556 0.00671 -0.05851 -0.00301 C -0.05955 -0.01157 -0.06181 -0.01875 -0.06389 -0.02708 C -0.07014 -0.05185 -0.07656 -0.07616 -0.08507 -0.09954 C -0.08646 -0.10879 -0.08872 -0.1125 -0.0915 -0.12083 C -0.09531 -0.13264 -0.09775 -0.14653 -0.1 -0.15903 C -0.10104 -0.16435 -0.10347 -0.16574 -0.10538 -0.17037 C -0.10868 -0.17847 -0.11216 -0.18541 -0.11597 -0.19305 C -0.11806 -0.20185 -0.12552 -0.21065 -0.12986 -0.21736 C -0.13177 -0.22014 -0.13507 -0.2206 -0.13733 -0.22291 C -0.14028 -0.22592 -0.14271 -0.23009 -0.14584 -0.23287 C -0.15139 -0.23773 -0.15868 -0.24004 -0.16493 -0.24282 C -0.1783 -0.24861 -0.1915 -0.25185 -0.20538 -0.25555 C -0.20851 -0.25648 -0.21163 -0.2581 -0.21493 -0.25833 C -0.23438 -0.25926 -0.254 -0.25926 -0.27344 -0.25972 C -0.29514 -0.26273 -0.31684 -0.26852 -0.33837 -0.27407 C -0.39462 -0.27245 -0.36945 -0.27268 -0.41389 -0.27268 " pathEditMode="relative" rAng="0" ptsTypes="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-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Какое из приведенных слов может обозначать НЕ ТОЛЬКО музыкальный инструмент?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428868"/>
            <a:ext cx="2173993" cy="2948499"/>
          </a:xfrm>
        </p:spPr>
        <p:txBody>
          <a:bodyPr/>
          <a:lstStyle/>
          <a:p>
            <a:r>
              <a:rPr lang="ru-RU" dirty="0" smtClean="0"/>
              <a:t>Флейта</a:t>
            </a:r>
          </a:p>
          <a:p>
            <a:r>
              <a:rPr lang="ru-RU" dirty="0" smtClean="0"/>
              <a:t>Гусли</a:t>
            </a:r>
          </a:p>
          <a:p>
            <a:r>
              <a:rPr lang="ru-RU" dirty="0" smtClean="0"/>
              <a:t>Тромбон</a:t>
            </a:r>
          </a:p>
          <a:p>
            <a:r>
              <a:rPr lang="ru-RU" dirty="0" smtClean="0"/>
              <a:t>Труба</a:t>
            </a:r>
          </a:p>
          <a:p>
            <a:r>
              <a:rPr lang="ru-RU" dirty="0" smtClean="0"/>
              <a:t>Пианино 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7429520" y="6429396"/>
            <a:ext cx="857256" cy="2703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E:\Мои рисунки\Сборник клипартов\Music\os3400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00694" y="1643050"/>
            <a:ext cx="2571768" cy="2857520"/>
          </a:xfrm>
          <a:prstGeom prst="rect">
            <a:avLst/>
          </a:prstGeom>
          <a:noFill/>
        </p:spPr>
      </p:pic>
      <p:pic>
        <p:nvPicPr>
          <p:cNvPr id="6" name="Picture 4" descr="CAVDSXT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357694"/>
            <a:ext cx="1285884" cy="2160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2037 -0.00087 -0.04074 -0.00208 -0.06111 C -0.00226 -0.06273 -0.00365 -0.06389 -0.00417 -0.06528 C -0.00729 -0.07292 -0.0099 -0.08102 -0.0125 -0.08889 C -0.01736 -0.10324 -0.02153 -0.12084 -0.02917 -0.13334 C -0.03351 -0.14028 -0.03906 -0.14653 -0.04375 -0.15278 C -0.04583 -0.15556 -0.04687 -0.15972 -0.04896 -0.1625 C -0.05243 -0.16713 -0.05764 -0.17269 -0.06146 -0.17639 C -0.06458 -0.1794 -0.06962 -0.18102 -0.07292 -0.18334 C -0.07986 -0.18797 -0.08681 -0.19144 -0.09375 -0.19584 C -0.09722 -0.19792 -0.10035 -0.20162 -0.10417 -0.20278 C -0.11979 -0.20787 -0.13472 -0.21412 -0.15 -0.22084 C -0.16562 -0.22778 -0.17986 -0.24051 -0.19583 -0.24584 C -0.20122 -0.25116 -0.20625 -0.2507 -0.2125 -0.25278 C -0.22535 -0.26574 -0.24271 -0.26898 -0.25833 -0.27084 C -0.27153 -0.27778 -0.29219 -0.28148 -0.30625 -0.28334 C -0.31892 -0.28889 -0.34323 -0.28681 -0.35625 -0.2875 C -0.36597 -0.2919 -0.3783 -0.29051 -0.38854 -0.29167 C -0.40903 -0.3007 -0.37552 -0.28634 -0.44375 -0.29445 C -0.44618 -0.29468 -0.45 -0.3 -0.45 -0.3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Цветочная поляна аним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</TotalTime>
  <Words>939</Words>
  <Application>Microsoft Office PowerPoint</Application>
  <PresentationFormat>Экран (4:3)</PresentationFormat>
  <Paragraphs>163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Цветочная поляна анимр</vt:lpstr>
      <vt:lpstr>Внеклассное занятие по русскому языку</vt:lpstr>
      <vt:lpstr>Переходя через улицу, городские жители часто видят……</vt:lpstr>
      <vt:lpstr>Джон угостил Петю яблоком. «Спасибо»-сказал Петя. Что должен ответить Джон?</vt:lpstr>
      <vt:lpstr>50 по-русски – пятьдесят. Название какого числа образовано не так, как пятьдесят?</vt:lpstr>
      <vt:lpstr>Навстречу ему выруливает мальчик на велосипеде, стоя на педалях: ………  ему ……..</vt:lpstr>
      <vt:lpstr>Миша пришел в первый класс 1 сентября 2009 года, то есть…</vt:lpstr>
      <vt:lpstr>Если взять слово Румыния и отбросить две последние буквы, то получится название жителя этой страны: РУМЫН. Из названия какой страны можно тем же способом получить название ее жителя?</vt:lpstr>
      <vt:lpstr>Мама купила яблоки, сливы, клубнику и чернику. Какого варенья она не смогла сварить из этих фруктов и ягод?</vt:lpstr>
      <vt:lpstr>Какое из приведенных слов может обозначать НЕ ТОЛЬКО музыкальный инструмент?</vt:lpstr>
      <vt:lpstr>Как нельзя закончить предложение Незнайка повесил картину….?</vt:lpstr>
      <vt:lpstr>Слова ГРОМКИЙ И ТИХИЙ составляют пару. Если слова звонкий, резкий низкий, глухой, высокий разбить на пары, какое слово  останется лишним? </vt:lpstr>
      <vt:lpstr>Самолет – пилот, поезд – машинист, карета - ?</vt:lpstr>
      <vt:lpstr>На какой из этих вопросов можно получить ответ, заменив в вопросе вторую букву</vt:lpstr>
      <vt:lpstr>Четыре из этих пяти фамилий скорее всего происходят от названия пород голубей, которых разводили их хозяева, а одна – нет. Найдите ее.</vt:lpstr>
      <vt:lpstr>Миша увидел имя Мурлыка и сразу догадался, что так зовут кота. А по какому имени нельзя догадаться кому оно принадлежит?</vt:lpstr>
      <vt:lpstr>Какое слово в середине предложения пишется с маленькой буквы?</vt:lpstr>
      <vt:lpstr>Если названия месяцев записать по алфавиту, то первый месяц года, январь будет последним, двенадцатым. А какой по счету месяц окажется в этом алфавитном списке первым?</vt:lpstr>
      <vt:lpstr>Герой сказочной повести А. М. Волкова «Волшебник Изумрудного города» Страшила больше всего мечтал, чтобы у него был……….. ум. Он пришел за помощью к волшебнику Гудвину, и тот наполнил его голову иголками и булавками. Какое слово мы пропустили?</vt:lpstr>
      <vt:lpstr>Как правильно закончить фразу: Кот в сапогах был доволен: все шло как …….. ?</vt:lpstr>
      <vt:lpstr>Мануэла изучает русский язык и уже неплохо говорит по- русски. Но вместо звуков   л` и  л  произносит одинаковый средний звук. Она прочитала пары слов 1) лук – люк, 2)угол – уголь,3) выл – вил. В каких парах слова звучали одинаково?            </vt:lpstr>
      <vt:lpstr>Одна четырехлетняя девочка, услышав об одном произведении, потом назвала его «Тонкий кот». А как оно называется на самом деле?</vt:lpstr>
      <vt:lpstr>Какое из следующих предложений не может быть ответом на вопрос Мама купила платье вчера?</vt:lpstr>
      <vt:lpstr>В сказке  волшебник обещает зверям исполнить их желания. При этом он использует некоторое правило, и получается, что слон и волк могут загадать по одному желанию, заяц – два, а мартышка – три. Сколько желаний могли загадать носорог, ёж и сова</vt:lpstr>
      <vt:lpstr>В «Обратном словаре русского языка» слова расположены в порядке, который будет алфавитным, если записать каждое слово «задом наперед» сначала идут слова, которые заканчиваются на а, потом – те, которые заканчиваются на б, и так далее. В каком порядке в этом словаре расположены слова : богатырь, змей, кощей, царевна, лягушка?</vt:lpstr>
      <vt:lpstr>Слова кашне, кашпо и пенсе  пришли в русский язык из французского. Во французском языке каждое из них составлено из двух слов. Как выглядят из буквальные переводы?</vt:lpstr>
      <vt:lpstr>Что не может идти?</vt:lpstr>
      <vt:lpstr>Слайд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занятие по русскому языку</dc:title>
  <dc:creator>user</dc:creator>
  <cp:lastModifiedBy>klass-06</cp:lastModifiedBy>
  <cp:revision>38</cp:revision>
  <dcterms:created xsi:type="dcterms:W3CDTF">2011-11-17T12:30:53Z</dcterms:created>
  <dcterms:modified xsi:type="dcterms:W3CDTF">2012-11-02T03:44:32Z</dcterms:modified>
</cp:coreProperties>
</file>