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  <p:sldMasterId id="2147483756" r:id="rId3"/>
    <p:sldMasterId id="2147483768" r:id="rId4"/>
    <p:sldMasterId id="2147483780" r:id="rId5"/>
    <p:sldMasterId id="2147483792" r:id="rId6"/>
    <p:sldMasterId id="2147483804" r:id="rId7"/>
    <p:sldMasterId id="2147483816" r:id="rId8"/>
  </p:sldMasterIdLst>
  <p:sldIdLst>
    <p:sldId id="257" r:id="rId9"/>
    <p:sldId id="266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73" r:id="rId18"/>
    <p:sldId id="267" r:id="rId19"/>
    <p:sldId id="268" r:id="rId20"/>
    <p:sldId id="274" r:id="rId21"/>
    <p:sldId id="269" r:id="rId22"/>
    <p:sldId id="270" r:id="rId23"/>
    <p:sldId id="271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70" autoAdjust="0"/>
    <p:restoredTop sz="94660"/>
  </p:normalViewPr>
  <p:slideViewPr>
    <p:cSldViewPr>
      <p:cViewPr varScale="1">
        <p:scale>
          <a:sx n="70" d="100"/>
          <a:sy n="70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11BE2FA-31A2-4730-BED2-7B0DD3774EE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76CAC5-6806-4DFC-92CB-3FA8621C8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учитель\Desktop\5b44fbe7b7b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62200" y="1371600"/>
            <a:ext cx="5181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АРТИКУЛЯЦИОННАЯ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6832" y="2286000"/>
            <a:ext cx="2650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ГИМНАСТИКА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3571876"/>
            <a:ext cx="289380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B prst="angle"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600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комплексу упражнений, </a:t>
            </a:r>
          </a:p>
          <a:p>
            <a:pPr algn="ctr">
              <a:defRPr/>
            </a:pPr>
            <a:r>
              <a:rPr lang="ru-RU" sz="1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вырабатывающий правильный </a:t>
            </a:r>
          </a:p>
          <a:p>
            <a:pPr algn="ctr">
              <a:defRPr/>
            </a:pPr>
            <a:r>
              <a:rPr lang="ru-RU" sz="1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артикуляционный уклад звуков </a:t>
            </a:r>
          </a:p>
          <a:p>
            <a:pPr algn="ctr">
              <a:defRPr/>
            </a:pPr>
            <a:r>
              <a:rPr lang="ru-RU" sz="1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en-US" sz="1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en-US" sz="1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 </a:t>
            </a:r>
            <a:r>
              <a:rPr lang="ru-RU" sz="1600" b="1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en-US" sz="1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en-US" sz="1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 </a:t>
            </a:r>
            <a:r>
              <a:rPr lang="ru-RU" sz="1600" b="1" i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</a:t>
            </a:r>
            <a:endParaRPr lang="ru-RU" sz="1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4" name="Picture 6" descr="C:\Users\учитель\Desktop\23c5979cdfe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667000"/>
            <a:ext cx="2095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Киска сердится</a:t>
            </a:r>
            <a:endParaRPr lang="ru-RU" dirty="0"/>
          </a:p>
        </p:txBody>
      </p:sp>
      <p:pic>
        <p:nvPicPr>
          <p:cNvPr id="4" name="Рисунок 183" descr="image17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71612"/>
            <a:ext cx="3143272" cy="395819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1428736"/>
            <a:ext cx="45720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Улыбнуться, открыть рот.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Кончик языка упирается в нижние зубы с внутренней стороны.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Широкий язык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«выкатывать» вперед и убирать вглубь рта звуков.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Улыбнуться.</a:t>
            </a:r>
          </a:p>
          <a:p>
            <a:r>
              <a:rPr lang="ru-RU" sz="2800" dirty="0" smtClean="0"/>
              <a:t>Приоткрыть рот.</a:t>
            </a:r>
          </a:p>
          <a:p>
            <a:r>
              <a:rPr lang="ru-RU" sz="2800" dirty="0" smtClean="0"/>
              <a:t>Положить широкий язык на нижнюю губу.</a:t>
            </a:r>
          </a:p>
          <a:p>
            <a:r>
              <a:rPr lang="ru-RU" sz="2800" dirty="0" smtClean="0"/>
              <a:t>Удерживать в таком положении на счет 1-5.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5000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Половичок.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lum bright="-12000" contrast="66000"/>
          </a:blip>
          <a:srcRect/>
          <a:stretch>
            <a:fillRect/>
          </a:stretch>
        </p:blipFill>
        <p:spPr bwMode="auto">
          <a:xfrm rot="174510">
            <a:off x="5498294" y="3644384"/>
            <a:ext cx="2928958" cy="279559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Блинчик.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Немного приоткрыть рот.</a:t>
            </a:r>
          </a:p>
          <a:p>
            <a:r>
              <a:rPr lang="ru-RU" sz="2800" dirty="0" smtClean="0"/>
              <a:t>Спокойно положить язык на нижнюю губу и, пошлепывая его губами произносить: «</a:t>
            </a:r>
            <a:r>
              <a:rPr lang="ru-RU" sz="2800" dirty="0" err="1" smtClean="0"/>
              <a:t>пя-пя-пя</a:t>
            </a:r>
            <a:r>
              <a:rPr lang="ru-RU" sz="2800" dirty="0" smtClean="0"/>
              <a:t>…».</a:t>
            </a:r>
          </a:p>
          <a:p>
            <a:endParaRPr lang="ru-RU" dirty="0"/>
          </a:p>
        </p:txBody>
      </p:sp>
      <p:pic>
        <p:nvPicPr>
          <p:cNvPr id="4" name="Рисунок 179" descr="image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071810"/>
            <a:ext cx="3714776" cy="307183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108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786190"/>
            <a:ext cx="1905000" cy="190500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5" name="Рисунок 174" descr="image1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992" y="1928802"/>
            <a:ext cx="2673633" cy="3071834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Паровозик.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Раздвинуть губы в широкой улыбке.</a:t>
            </a:r>
          </a:p>
          <a:p>
            <a:r>
              <a:rPr lang="ru-RU" sz="2800" dirty="0" smtClean="0"/>
              <a:t>Затем вытянуть в трубочку.</a:t>
            </a:r>
          </a:p>
          <a:p>
            <a:r>
              <a:rPr lang="ru-RU" sz="2800" dirty="0" smtClean="0"/>
              <a:t>Чередовать 6-7 раз.</a:t>
            </a:r>
          </a:p>
          <a:p>
            <a:endParaRPr lang="ru-RU" dirty="0"/>
          </a:p>
        </p:txBody>
      </p:sp>
      <p:pic>
        <p:nvPicPr>
          <p:cNvPr id="4" name="Рисунок 47" descr="image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571876"/>
            <a:ext cx="1428750" cy="140017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Колобок.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Приоткрыть рот.</a:t>
            </a:r>
          </a:p>
          <a:p>
            <a:r>
              <a:rPr lang="ru-RU" sz="2800" dirty="0" smtClean="0"/>
              <a:t>Языком поочередно упираться в щеки, «выдавливая» шарики.</a:t>
            </a:r>
          </a:p>
          <a:p>
            <a:r>
              <a:rPr lang="ru-RU" sz="2800" dirty="0" smtClean="0"/>
              <a:t>Выполнить упражнения 8-10 раз.</a:t>
            </a:r>
          </a:p>
          <a:p>
            <a:endParaRPr lang="ru-RU" dirty="0"/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571876"/>
            <a:ext cx="2222272" cy="25717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Язычок устал.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503920" cy="4572000"/>
          </a:xfrm>
        </p:spPr>
        <p:txBody>
          <a:bodyPr/>
          <a:lstStyle/>
          <a:p>
            <a:r>
              <a:rPr lang="ru-RU" sz="2800" dirty="0" smtClean="0"/>
              <a:t>Немного приоткрыть рот.</a:t>
            </a:r>
          </a:p>
          <a:p>
            <a:r>
              <a:rPr lang="ru-RU" sz="2800" dirty="0" smtClean="0"/>
              <a:t>Спокойно положить язык на нижнюю губу.</a:t>
            </a:r>
          </a:p>
          <a:p>
            <a:r>
              <a:rPr lang="ru-RU" sz="2800" dirty="0" smtClean="0"/>
              <a:t>Спокойно пошлепывая язык губами, произносить: «</a:t>
            </a:r>
            <a:r>
              <a:rPr lang="ru-RU" sz="2800" dirty="0" err="1" smtClean="0"/>
              <a:t>пя-пя-пя</a:t>
            </a:r>
            <a:r>
              <a:rPr lang="ru-RU" sz="2800" dirty="0" smtClean="0"/>
              <a:t>…».</a:t>
            </a:r>
          </a:p>
          <a:p>
            <a:r>
              <a:rPr lang="ru-RU" sz="2800" dirty="0" smtClean="0"/>
              <a:t>Выполнять упражнение в течение 10 сек.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 bright="-12000" contrast="48000"/>
          </a:blip>
          <a:srcRect/>
          <a:stretch>
            <a:fillRect/>
          </a:stretch>
        </p:blipFill>
        <p:spPr bwMode="auto">
          <a:xfrm>
            <a:off x="5500694" y="4143380"/>
            <a:ext cx="25165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Подготовила:</a:t>
            </a:r>
          </a:p>
          <a:p>
            <a:pPr marL="0" indent="0" algn="ctr">
              <a:buNone/>
            </a:pPr>
            <a:r>
              <a:rPr lang="ru-RU" dirty="0" smtClean="0"/>
              <a:t>Учитель-логопед </a:t>
            </a:r>
          </a:p>
          <a:p>
            <a:pPr marL="0" indent="0" algn="ctr">
              <a:buNone/>
            </a:pPr>
            <a:r>
              <a:rPr lang="ru-RU" dirty="0" smtClean="0"/>
              <a:t>Самарина Татьяна Юрьевна</a:t>
            </a:r>
          </a:p>
          <a:p>
            <a:pPr marL="0" indent="0" algn="ctr">
              <a:buNone/>
            </a:pPr>
            <a:r>
              <a:rPr lang="ru-RU" dirty="0" err="1" smtClean="0"/>
              <a:t>р.п.Тонкино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37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142984"/>
            <a:ext cx="4572000" cy="4247317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Этот маленький дружок –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Твой веселый язычок.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Чтоб он ловким был, умелым,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Чтобы слушался тебя,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Каждый день зарядку делай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Перед зеркалом шутя!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Наша сказка – вам подсказка,</a:t>
            </a:r>
            <a:b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Ведь зарядку каждый день</a:t>
            </a:r>
            <a:b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Должен делать непослушный Язычок,</a:t>
            </a:r>
            <a:b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Забыв про лень.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12000" contrast="36000"/>
          </a:blip>
          <a:srcRect/>
          <a:stretch>
            <a:fillRect/>
          </a:stretch>
        </p:blipFill>
        <p:spPr bwMode="auto">
          <a:xfrm>
            <a:off x="6000760" y="1928802"/>
            <a:ext cx="2357454" cy="3643338"/>
          </a:xfrm>
          <a:prstGeom prst="rect">
            <a:avLst/>
          </a:prstGeom>
          <a:noFill/>
          <a:ln w="38100">
            <a:solidFill>
              <a:schemeClr val="accent4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57166"/>
            <a:ext cx="4286280" cy="2862322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Вот проснулся Язычок</a:t>
            </a:r>
            <a:b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Выглянул в окошко.</a:t>
            </a:r>
            <a:b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Видит: спинку выгнула</a:t>
            </a:r>
            <a:b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i="1" dirty="0" err="1" smtClean="0">
                <a:solidFill>
                  <a:srgbClr val="FF0000"/>
                </a:solidFill>
                <a:latin typeface="Comic Sans MS" pitchFamily="66" charset="0"/>
              </a:rPr>
              <a:t>Розовая</a:t>
            </a: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 кошка.</a:t>
            </a:r>
            <a:b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0" name="Рисунок 183" descr="image1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000372"/>
            <a:ext cx="3000396" cy="328614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2314564" cy="3368072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000372"/>
            <a:ext cx="2357454" cy="3286148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Расстелил половичок</a:t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На крылечке Язычок.</a:t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</a:b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lum bright="-12000" contrast="66000"/>
          </a:blip>
          <a:srcRect/>
          <a:stretch>
            <a:fillRect/>
          </a:stretch>
        </p:blipFill>
        <p:spPr bwMode="auto">
          <a:xfrm rot="174510">
            <a:off x="5498294" y="3644384"/>
            <a:ext cx="2928958" cy="279559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3857652" cy="4525962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    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    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Тетушка Щёчка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Племянника ждёт, 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Блинчики с маком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 обеду печёт.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Кашку сварила, чай заварила,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Даже варенья банку открыла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7" name="Рисунок 179" descr="image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071810"/>
            <a:ext cx="3714776" cy="307183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286116" y="428604"/>
            <a:ext cx="3000396" cy="5072098"/>
          </a:xfr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      </a:t>
            </a: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>Под окошком </a:t>
            </a:r>
            <a:endParaRPr lang="en-US" sz="18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>  </a:t>
            </a:r>
            <a:r>
              <a:rPr lang="en-US" sz="1800" b="1" dirty="0" smtClean="0">
                <a:solidFill>
                  <a:schemeClr val="tx2"/>
                </a:solidFill>
                <a:latin typeface="Comic Sans MS" pitchFamily="66" charset="0"/>
              </a:rPr>
              <a:t>  </a:t>
            </a: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>  Ослик болтает.</a:t>
            </a:r>
            <a:b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>Ослиной речи</a:t>
            </a:r>
            <a:b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>Никто не понимает.</a:t>
            </a:r>
            <a:b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>На качели Ослик</a:t>
            </a:r>
            <a:b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>Весело кивает.</a:t>
            </a:r>
            <a:b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>Покататься Язычку</a:t>
            </a:r>
            <a:b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>«</a:t>
            </a:r>
            <a:r>
              <a:rPr lang="ru-RU" sz="1800" b="1" dirty="0" err="1" smtClean="0">
                <a:solidFill>
                  <a:schemeClr val="tx2"/>
                </a:solidFill>
                <a:latin typeface="Comic Sans MS" pitchFamily="66" charset="0"/>
              </a:rPr>
              <a:t>Ие</a:t>
            </a: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  <a:r>
              <a:rPr lang="ru-RU" sz="1800" b="1" dirty="0" err="1" smtClean="0">
                <a:solidFill>
                  <a:schemeClr val="tx2"/>
                </a:solidFill>
                <a:latin typeface="Comic Sans MS" pitchFamily="66" charset="0"/>
              </a:rPr>
              <a:t>Ие</a:t>
            </a: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  <a:t> " – предлагает.</a:t>
            </a:r>
            <a:br>
              <a:rPr lang="ru-RU" sz="1800" b="1" dirty="0" smtClean="0">
                <a:solidFill>
                  <a:schemeClr val="tx2"/>
                </a:solidFill>
                <a:latin typeface="Comic Sans MS" pitchFamily="66" charset="0"/>
              </a:rPr>
            </a:br>
            <a:endParaRPr lang="ru-RU" sz="1800" dirty="0">
              <a:latin typeface="Comic Sans MS" pitchFamily="66" charset="0"/>
            </a:endParaRPr>
          </a:p>
        </p:txBody>
      </p:sp>
      <p:pic>
        <p:nvPicPr>
          <p:cNvPr id="3074" name="Рисунок 174" descr="image1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992" y="1928802"/>
            <a:ext cx="2673633" cy="3071834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4" name="Picture 5" descr="10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571876"/>
            <a:ext cx="2286048" cy="2571768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357166"/>
            <a:ext cx="2928958" cy="4846320"/>
          </a:xfrm>
          <a:ln w="571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  <a:t>    Ну – </a:t>
            </a:r>
            <a:r>
              <a:rPr lang="ru-RU" sz="2000" b="1" i="1" dirty="0" err="1" smtClean="0">
                <a:solidFill>
                  <a:srgbClr val="FF0000"/>
                </a:solidFill>
                <a:latin typeface="Comic Sans MS" pitchFamily="66" charset="0"/>
              </a:rPr>
              <a:t>ка</a:t>
            </a:r>
            <a: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  <a:t>, детки, с Язычком</a:t>
            </a:r>
            <a:b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  <a:t>Вместе покатаемся!</a:t>
            </a:r>
            <a:b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  <a:t>Поиграем в паровозик</a:t>
            </a:r>
            <a:b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  <a:t>И </a:t>
            </a:r>
            <a:r>
              <a:rPr lang="en-US" sz="20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Comic Sans MS" pitchFamily="66" charset="0"/>
              </a:rPr>
              <a:t>поулыбаемся</a:t>
            </a:r>
            <a: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endParaRPr lang="en-US" sz="200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000" b="1" i="1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  <a:t>"И – у! И – у! И – у!"</a:t>
            </a:r>
            <a:br>
              <a:rPr lang="ru-RU" sz="2000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z="20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124" name="Рисунок 47" descr="image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714488"/>
            <a:ext cx="3857652" cy="3357586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642918"/>
            <a:ext cx="3686172" cy="484632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  <a:t>     Вот интересная игра – </a:t>
            </a:r>
            <a:b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  <a:t>Воздушный Колобок.</a:t>
            </a:r>
            <a:b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  <a:t>Из щёчки в щёчку покатать</a:t>
            </a:r>
            <a:b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  <a:t>Его не каждый мог.</a:t>
            </a:r>
            <a:b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ru-RU" sz="20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7171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500306"/>
            <a:ext cx="3209925" cy="3714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785786" y="571480"/>
            <a:ext cx="4127372" cy="5357850"/>
          </a:xfrm>
        </p:spPr>
        <p:txBody>
          <a:bodyPr>
            <a:normAutofit/>
          </a:bodyPr>
          <a:lstStyle/>
          <a:p>
            <a:pPr marL="452437" indent="-342900"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  Ох, устал наш Язычок,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Лёг в кроватку на бочок;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Пя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–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пя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–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пя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–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пя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–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пя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–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пя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Отдыхаем все, друзья!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endParaRPr lang="ru-RU" sz="20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12000" contrast="48000"/>
          </a:blip>
          <a:srcRect/>
          <a:stretch>
            <a:fillRect/>
          </a:stretch>
        </p:blipFill>
        <p:spPr bwMode="auto">
          <a:xfrm>
            <a:off x="5214942" y="2857496"/>
            <a:ext cx="35719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фици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Офици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233</Words>
  <Application>Microsoft Office PowerPoint</Application>
  <PresentationFormat>Экран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17</vt:i4>
      </vt:variant>
    </vt:vector>
  </HeadingPairs>
  <TitlesOfParts>
    <vt:vector size="38" baseType="lpstr">
      <vt:lpstr>Arial</vt:lpstr>
      <vt:lpstr>Calibri</vt:lpstr>
      <vt:lpstr>Comic Sans MS</vt:lpstr>
      <vt:lpstr>Constantia</vt:lpstr>
      <vt:lpstr>Franklin Gothic Book</vt:lpstr>
      <vt:lpstr>Franklin Gothic Medium</vt:lpstr>
      <vt:lpstr>Georgia</vt:lpstr>
      <vt:lpstr>Impact</vt:lpstr>
      <vt:lpstr>Times New Roman</vt:lpstr>
      <vt:lpstr>Trebuchet MS</vt:lpstr>
      <vt:lpstr>Verdana</vt:lpstr>
      <vt:lpstr>Wingdings</vt:lpstr>
      <vt:lpstr>Wingdings 2</vt:lpstr>
      <vt:lpstr>1_Поток</vt:lpstr>
      <vt:lpstr>Трек</vt:lpstr>
      <vt:lpstr>Аспект</vt:lpstr>
      <vt:lpstr>Официальная</vt:lpstr>
      <vt:lpstr>Изящная</vt:lpstr>
      <vt:lpstr>Городская</vt:lpstr>
      <vt:lpstr>1_Официальная</vt:lpstr>
      <vt:lpstr>1_Изящная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Киска сердится</vt:lpstr>
      <vt:lpstr>  </vt:lpstr>
      <vt:lpstr>Блинчик.</vt:lpstr>
      <vt:lpstr>Презентация PowerPoint</vt:lpstr>
      <vt:lpstr>Паровозик.</vt:lpstr>
      <vt:lpstr>Колобок.</vt:lpstr>
      <vt:lpstr>Язычок устал.</vt:lpstr>
      <vt:lpstr>Презентация PowerPoint</vt:lpstr>
    </vt:vector>
  </TitlesOfParts>
  <Company>Ya Blondinko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 samartsev</cp:lastModifiedBy>
  <cp:revision>29</cp:revision>
  <dcterms:created xsi:type="dcterms:W3CDTF">2012-02-25T16:50:22Z</dcterms:created>
  <dcterms:modified xsi:type="dcterms:W3CDTF">2013-10-14T16:01:38Z</dcterms:modified>
</cp:coreProperties>
</file>