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58" r:id="rId4"/>
    <p:sldId id="267" r:id="rId5"/>
    <p:sldId id="268" r:id="rId6"/>
    <p:sldId id="269" r:id="rId7"/>
    <p:sldId id="262" r:id="rId8"/>
    <p:sldId id="263" r:id="rId9"/>
    <p:sldId id="265" r:id="rId10"/>
    <p:sldId id="260" r:id="rId11"/>
    <p:sldId id="264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AF5BAF9-DBA4-47F8-AF9D-E7242DAA7E2F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AA2B11A-2706-4202-8B4B-ADC5336B6FB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828836"/>
            <a:ext cx="78488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Деревянные подружки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Пляшут на его макушке,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Бьют его, а он гремит —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В ногу всем шагать велит.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932069"/>
            <a:ext cx="33778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ЗАГАДКА</a:t>
            </a:r>
          </a:p>
        </p:txBody>
      </p:sp>
    </p:spTree>
    <p:extLst>
      <p:ext uri="{BB962C8B-B14F-4D97-AF65-F5344CB8AC3E}">
        <p14:creationId xmlns:p14="http://schemas.microsoft.com/office/powerpoint/2010/main" val="206692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96632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Свой вклад в популяризацию барабанов внёс Пётр I. Он издал указ о придании каждому воинскому соединению от сотни специального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барабанщика.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В обязанности барабанщика входило сопровождение войска на марше, передача сигналов в бою. По словам современников, Пётр сам неоднократно «выказывал отменную барабанную сноровку», был барабанщиком в своих потешных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войсках.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167664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Во время активной деятельности пионерского движения, в частности, в СССР, барабан являлся не только инструментом, но и важным символом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73016"/>
            <a:ext cx="208823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386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9221"/>
            <a:ext cx="80522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Барабаны в произведениях искусства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3995"/>
            <a:ext cx="3168352" cy="4850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159" y="5940369"/>
            <a:ext cx="28090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Памятник барабану в </a:t>
            </a:r>
            <a:r>
              <a:rPr lang="ru-RU" sz="2000" dirty="0" err="1" smtClean="0"/>
              <a:t>Риу</a:t>
            </a:r>
            <a:r>
              <a:rPr lang="ru-RU" sz="2000" dirty="0" smtClean="0"/>
              <a:t>-Гранди</a:t>
            </a: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73996"/>
            <a:ext cx="3276600" cy="485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25604" y="5632592"/>
            <a:ext cx="3962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Русская Галерея Искусств - Картины Гусев Владимир Сергеевич Художник.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84411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3455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http://finnif.ru/goroskop/page/82/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1627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http://ru.wikipedia.org/wiki/%C1%E0%F0%E0%E1%E0%ED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995" y="1143446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http://www.art-auction.ru/lot.php?aid=8&amp;offs=79&amp;id=366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7918" y="1700808"/>
            <a:ext cx="8360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http://www.rustoys.ru/toys/describe.html?productid=3640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4357" y="2079251"/>
            <a:ext cx="8360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http://bee2bisness.ru/</a:t>
            </a:r>
            <a:r>
              <a:rPr lang="ru-RU" dirty="0"/>
              <a:t>красивые-банты-для-подарков-и-украшен/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9476" y="2439472"/>
            <a:ext cx="82014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http://www.evodune.com/forum/viewtopic.php?f=37&amp;t=605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5003" y="2906433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Л. П. Николаева «Работа со словарными словами».</a:t>
            </a:r>
          </a:p>
        </p:txBody>
      </p:sp>
    </p:spTree>
    <p:extLst>
      <p:ext uri="{BB962C8B-B14F-4D97-AF65-F5344CB8AC3E}">
        <p14:creationId xmlns:p14="http://schemas.microsoft.com/office/powerpoint/2010/main" val="2835802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71722" y="1052736"/>
            <a:ext cx="383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/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732" y="1070740"/>
            <a:ext cx="842493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r>
              <a:rPr lang="ru-RU" sz="1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1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1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1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бан</a:t>
            </a:r>
            <a:endParaRPr lang="ru-RU" sz="14000" b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3170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05678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53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5339" y="476672"/>
            <a:ext cx="47724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ТОЛКОВАНИЕ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628800"/>
            <a:ext cx="70567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Ударный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музыкальный инструмент в виде широкого цилиндра, с обеих сторон обтянутого кожей.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312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32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04664"/>
            <a:ext cx="4963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ЭТИМОЛОГИЯ</a:t>
            </a:r>
          </a:p>
        </p:txBody>
      </p:sp>
      <p:sp>
        <p:nvSpPr>
          <p:cNvPr id="3" name="TextBox 2"/>
          <p:cNvSpPr txBox="1"/>
          <p:nvPr/>
        </p:nvSpPr>
        <p:spPr>
          <a:xfrm rot="10800000" flipV="1">
            <a:off x="611558" y="2132856"/>
            <a:ext cx="79928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Вероятно, заимствовано из тюрского «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daraban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». С другой стороны, источником считали крымско-татарский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«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balaban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» -»большой барабан».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315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Однокоренные слова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0035" y="1268760"/>
            <a:ext cx="4947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барабанный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6290" y="2304448"/>
            <a:ext cx="4674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барабанить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2125" y="3300086"/>
            <a:ext cx="48590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барабанщик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4332630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барабанщица</a:t>
            </a:r>
          </a:p>
        </p:txBody>
      </p:sp>
    </p:spTree>
    <p:extLst>
      <p:ext uri="{BB962C8B-B14F-4D97-AF65-F5344CB8AC3E}">
        <p14:creationId xmlns:p14="http://schemas.microsoft.com/office/powerpoint/2010/main" val="408151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742" y="548680"/>
            <a:ext cx="35251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Сам пустой, голос густой, </a:t>
            </a:r>
          </a:p>
          <a:p>
            <a:r>
              <a:rPr lang="ru-RU" sz="2000" dirty="0" smtClean="0"/>
              <a:t>Дробь отбивает, шагать помогает.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2608" y="2623486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Внутри — пустой,</a:t>
            </a:r>
          </a:p>
          <a:p>
            <a:r>
              <a:rPr lang="ru-RU" sz="2000" dirty="0" smtClean="0"/>
              <a:t>А голос — густой.</a:t>
            </a:r>
          </a:p>
          <a:p>
            <a:r>
              <a:rPr lang="ru-RU" sz="2000" dirty="0" smtClean="0"/>
              <a:t>Сам молчит,</a:t>
            </a:r>
          </a:p>
          <a:p>
            <a:r>
              <a:rPr lang="ru-RU" sz="2000" dirty="0" smtClean="0"/>
              <a:t>А бьют — ворчит.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376" y="2132856"/>
            <a:ext cx="38165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Со мной в поход легко идти, </a:t>
            </a:r>
          </a:p>
          <a:p>
            <a:r>
              <a:rPr lang="ru-RU" sz="2000" dirty="0" smtClean="0"/>
              <a:t>Со мною весело в пути, </a:t>
            </a:r>
          </a:p>
          <a:p>
            <a:r>
              <a:rPr lang="ru-RU" sz="2000" dirty="0" smtClean="0"/>
              <a:t>И я крикун, и я буян, </a:t>
            </a:r>
          </a:p>
          <a:p>
            <a:r>
              <a:rPr lang="ru-RU" sz="2000" dirty="0" smtClean="0"/>
              <a:t>Я звонкий, круглый ...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92608" y="404664"/>
            <a:ext cx="20162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Сам пустой, </a:t>
            </a:r>
          </a:p>
          <a:p>
            <a:r>
              <a:rPr lang="ru-RU" sz="2000" dirty="0" smtClean="0"/>
              <a:t>Голос густой, </a:t>
            </a:r>
          </a:p>
          <a:p>
            <a:r>
              <a:rPr lang="ru-RU" sz="2000" dirty="0" smtClean="0"/>
              <a:t>Дробь отбивает, </a:t>
            </a:r>
          </a:p>
          <a:p>
            <a:r>
              <a:rPr lang="ru-RU" sz="2000" dirty="0" smtClean="0"/>
              <a:t>Ребят созывает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4996094"/>
            <a:ext cx="28251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Ростом мал и пузат, </a:t>
            </a:r>
          </a:p>
          <a:p>
            <a:r>
              <a:rPr lang="ru-RU" sz="2000" dirty="0" smtClean="0"/>
              <a:t>А заговорит — </a:t>
            </a:r>
          </a:p>
          <a:p>
            <a:r>
              <a:rPr lang="ru-RU" sz="2000" dirty="0" smtClean="0"/>
              <a:t>Сто крикливых ребят </a:t>
            </a:r>
          </a:p>
          <a:p>
            <a:r>
              <a:rPr lang="ru-RU" sz="2000" dirty="0" smtClean="0"/>
              <a:t>Сразу заглушит.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7" y="4331952"/>
            <a:ext cx="22782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Тра-та-та, </a:t>
            </a:r>
          </a:p>
          <a:p>
            <a:r>
              <a:rPr lang="ru-RU" sz="2000" dirty="0" smtClean="0"/>
              <a:t>Тра-та-та! </a:t>
            </a:r>
          </a:p>
          <a:p>
            <a:r>
              <a:rPr lang="ru-RU" sz="2000" dirty="0" smtClean="0"/>
              <a:t>Сверху кожа, </a:t>
            </a:r>
          </a:p>
          <a:p>
            <a:r>
              <a:rPr lang="ru-RU" sz="2000" dirty="0" smtClean="0"/>
              <a:t>Снизу тоже, </a:t>
            </a:r>
          </a:p>
          <a:p>
            <a:r>
              <a:rPr lang="ru-RU" sz="2000" dirty="0" smtClean="0"/>
              <a:t>В середине пустота.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94575"/>
            <a:ext cx="2765894" cy="355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6305" y="87015"/>
            <a:ext cx="33409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</a:p>
        </p:txBody>
      </p:sp>
    </p:spTree>
    <p:extLst>
      <p:ext uri="{BB962C8B-B14F-4D97-AF65-F5344CB8AC3E}">
        <p14:creationId xmlns:p14="http://schemas.microsoft.com/office/powerpoint/2010/main" val="1840153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9618" y="0"/>
            <a:ext cx="37444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endParaRPr lang="ru-RU" sz="15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681" y="2708920"/>
            <a:ext cx="3168352" cy="296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916833"/>
            <a:ext cx="403244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64649" y="716504"/>
            <a:ext cx="71686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endParaRPr lang="ru-RU" sz="15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662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230" y="1049872"/>
            <a:ext cx="575394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Впервые о применении барабанов в армии упоминается при осаде Казани 1552 года. В российской армии применялись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</a:rPr>
              <a:t>накры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(бубны) — медные котлы, обтянутые кожей. Такие «бубны» имели при себе начальники малых отрядов.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</a:rPr>
              <a:t>Накры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привязывали перед всадником, у седла. Били в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</a:rPr>
              <a:t>накр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рукояткой плети. По свидетельствам иностранных писателей, в российской армии были и большие «бубны» — их перевозили четыре лошади, а били в них восемь человек.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Малый барабан стал известен в российский войсках во времена Фёдора Иоанновича и Бориса Годунова, когда были приняты на службу иностранные наёмные дружины.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209550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129406"/>
            <a:ext cx="44534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ИЗ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20536374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100</TotalTime>
  <Words>402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13</cp:revision>
  <dcterms:created xsi:type="dcterms:W3CDTF">2012-04-10T17:00:16Z</dcterms:created>
  <dcterms:modified xsi:type="dcterms:W3CDTF">2012-10-16T05:51:10Z</dcterms:modified>
</cp:coreProperties>
</file>