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61" r:id="rId6"/>
    <p:sldId id="265" r:id="rId7"/>
    <p:sldId id="259" r:id="rId8"/>
    <p:sldId id="264" r:id="rId9"/>
    <p:sldId id="262" r:id="rId10"/>
    <p:sldId id="266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5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97C86-3880-4AFE-8BD0-95692ED69899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E0EE4A0-62D9-43EE-AE22-4A976E76C45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97C86-3880-4AFE-8BD0-95692ED69899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E4A0-62D9-43EE-AE22-4A976E76C4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97C86-3880-4AFE-8BD0-95692ED69899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E4A0-62D9-43EE-AE22-4A976E76C4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97C86-3880-4AFE-8BD0-95692ED69899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E4A0-62D9-43EE-AE22-4A976E76C4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97C86-3880-4AFE-8BD0-95692ED69899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E4A0-62D9-43EE-AE22-4A976E76C45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97C86-3880-4AFE-8BD0-95692ED69899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E4A0-62D9-43EE-AE22-4A976E76C4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97C86-3880-4AFE-8BD0-95692ED69899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E4A0-62D9-43EE-AE22-4A976E76C4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97C86-3880-4AFE-8BD0-95692ED69899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E4A0-62D9-43EE-AE22-4A976E76C4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97C86-3880-4AFE-8BD0-95692ED69899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E4A0-62D9-43EE-AE22-4A976E76C4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97C86-3880-4AFE-8BD0-95692ED69899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E4A0-62D9-43EE-AE22-4A976E76C45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97C86-3880-4AFE-8BD0-95692ED69899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E4A0-62D9-43EE-AE22-4A976E76C45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BB97C86-3880-4AFE-8BD0-95692ED69899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E0EE4A0-62D9-43EE-AE22-4A976E76C45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789189"/>
            <a:ext cx="61024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Заплелись густые травы,</a:t>
            </a:r>
          </a:p>
          <a:p>
            <a:r>
              <a:rPr lang="ru-RU" sz="3600" dirty="0" smtClean="0">
                <a:solidFill>
                  <a:srgbClr val="7030A0"/>
                </a:solidFill>
              </a:rPr>
              <a:t>Закудрявились луга,</a:t>
            </a:r>
          </a:p>
          <a:p>
            <a:r>
              <a:rPr lang="ru-RU" sz="3600" dirty="0" smtClean="0">
                <a:solidFill>
                  <a:srgbClr val="7030A0"/>
                </a:solidFill>
              </a:rPr>
              <a:t>Да и сам я весь кудрявый,</a:t>
            </a:r>
          </a:p>
          <a:p>
            <a:r>
              <a:rPr lang="ru-RU" sz="3600" dirty="0" smtClean="0">
                <a:solidFill>
                  <a:srgbClr val="7030A0"/>
                </a:solidFill>
              </a:rPr>
              <a:t>Даже завитком рога.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39752" y="63892"/>
            <a:ext cx="39002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ЗАГАДКА</a:t>
            </a:r>
          </a:p>
          <a:p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9657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5816" y="237587"/>
            <a:ext cx="27174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тексты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8658" y="1212515"/>
            <a:ext cx="819172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Решил Баран поэтом стать,</a:t>
            </a:r>
          </a:p>
          <a:p>
            <a:r>
              <a:rPr lang="ru-RU" sz="2800" dirty="0"/>
              <a:t> Купил перо, купил тетрадь,</a:t>
            </a:r>
          </a:p>
          <a:p>
            <a:r>
              <a:rPr lang="ru-RU" sz="2800" dirty="0"/>
              <a:t> Задумавшись, сидел он день и два,</a:t>
            </a:r>
          </a:p>
          <a:p>
            <a:r>
              <a:rPr lang="ru-RU" sz="2800" dirty="0"/>
              <a:t> А муза все, увы, не шла…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4597" y="3501008"/>
            <a:ext cx="849694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 Баран и гора</a:t>
            </a:r>
          </a:p>
          <a:p>
            <a:r>
              <a:rPr lang="ru-RU" sz="2800" dirty="0"/>
              <a:t>      Однажды весной отправился стриженый баран на гору травы пощипать. До половины горы залез - замёрз у бедняги правый бок, просит он гору:</a:t>
            </a:r>
          </a:p>
          <a:p>
            <a:r>
              <a:rPr lang="ru-RU" sz="2800" dirty="0"/>
              <a:t>      - Дай мне, горушка, шубки на правый бочок.</a:t>
            </a:r>
          </a:p>
        </p:txBody>
      </p:sp>
    </p:spTree>
    <p:extLst>
      <p:ext uri="{BB962C8B-B14F-4D97-AF65-F5344CB8AC3E}">
        <p14:creationId xmlns:p14="http://schemas.microsoft.com/office/powerpoint/2010/main" val="3248695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764704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http://www.evodune.com/forum/viewtopic.php?f=37&amp;t=605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162842"/>
            <a:ext cx="6318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http://el-en.ru/dlja-detejj/detskie-stikhi/page/4/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608455"/>
            <a:ext cx="4153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http://zorya-gazeta.dp.ua/?News=1037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992079"/>
            <a:ext cx="6318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http://www.interface.ru/home.asp?artId=8182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63216" y="2361411"/>
            <a:ext cx="6318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http://nagios.vsem.ru/models/?article_id=93085987&amp;page=1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86880" y="2803092"/>
            <a:ext cx="6294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Л. П. Николаева «Работа со словарными словами».</a:t>
            </a:r>
          </a:p>
        </p:txBody>
      </p:sp>
    </p:spTree>
    <p:extLst>
      <p:ext uri="{BB962C8B-B14F-4D97-AF65-F5344CB8AC3E}">
        <p14:creationId xmlns:p14="http://schemas.microsoft.com/office/powerpoint/2010/main" val="618383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6916149" cy="5132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1396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2055703"/>
            <a:ext cx="5848076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5000" b="1" dirty="0" smtClean="0">
                <a:latin typeface="Arial" charset="0"/>
              </a:rPr>
              <a:t>б</a:t>
            </a:r>
            <a:r>
              <a:rPr lang="ru-RU" sz="15000" b="1" dirty="0" smtClean="0">
                <a:solidFill>
                  <a:srgbClr val="FF0000"/>
                </a:solidFill>
                <a:latin typeface="Arial" charset="0"/>
              </a:rPr>
              <a:t>а</a:t>
            </a:r>
            <a:r>
              <a:rPr lang="ru-RU" sz="15000" b="1" dirty="0" smtClean="0">
                <a:latin typeface="Arial" charset="0"/>
              </a:rPr>
              <a:t>ран</a:t>
            </a:r>
            <a:endParaRPr lang="ru-RU" sz="15000" b="1" dirty="0"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25250" y="2055703"/>
            <a:ext cx="373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/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386172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85888" y="476672"/>
            <a:ext cx="47724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ТОЛКОВАНИЕ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423898"/>
            <a:ext cx="800091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7030A0"/>
                </a:solidFill>
              </a:rPr>
              <a:t>Жвачное парнокопытное млекопитающее семейства полорогих. </a:t>
            </a:r>
          </a:p>
          <a:p>
            <a:r>
              <a:rPr lang="ru-RU" sz="3200" dirty="0">
                <a:solidFill>
                  <a:srgbClr val="7030A0"/>
                </a:solidFill>
              </a:rPr>
              <a:t>Самец овцы, домашнее животное с густой волнистой шерстью </a:t>
            </a:r>
            <a:r>
              <a:rPr lang="ru-RU" sz="3200" dirty="0" smtClean="0">
                <a:solidFill>
                  <a:srgbClr val="7030A0"/>
                </a:solidFill>
              </a:rPr>
              <a:t>и изогнутыми </a:t>
            </a:r>
            <a:r>
              <a:rPr lang="ru-RU" sz="3200" dirty="0">
                <a:solidFill>
                  <a:srgbClr val="7030A0"/>
                </a:solidFill>
              </a:rPr>
              <a:t>рогами.</a:t>
            </a:r>
          </a:p>
          <a:p>
            <a:r>
              <a:rPr lang="ru-RU" sz="3200" dirty="0" smtClean="0">
                <a:solidFill>
                  <a:srgbClr val="7030A0"/>
                </a:solidFill>
              </a:rPr>
              <a:t> </a:t>
            </a:r>
            <a:endParaRPr lang="ru-RU" sz="3200" dirty="0">
              <a:solidFill>
                <a:srgbClr val="7030A0"/>
              </a:solidFill>
            </a:endParaRPr>
          </a:p>
          <a:p>
            <a:r>
              <a:rPr lang="ru-RU" sz="3200" dirty="0">
                <a:solidFill>
                  <a:srgbClr val="7030A0"/>
                </a:solidFill>
              </a:rPr>
              <a:t>Старинное стенобитное орудие в виде бревна с окованным железом наконечником, напоминающим баранью морду; таран.</a:t>
            </a:r>
          </a:p>
        </p:txBody>
      </p:sp>
    </p:spTree>
    <p:extLst>
      <p:ext uri="{BB962C8B-B14F-4D97-AF65-F5344CB8AC3E}">
        <p14:creationId xmlns:p14="http://schemas.microsoft.com/office/powerpoint/2010/main" val="539689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476672"/>
            <a:ext cx="760047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Однокоренные слова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55221" y="3004503"/>
            <a:ext cx="339548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latin typeface="Arial" charset="0"/>
              </a:rPr>
              <a:t>б</a:t>
            </a:r>
            <a:r>
              <a:rPr lang="ru-RU" sz="6000" b="1" dirty="0">
                <a:solidFill>
                  <a:srgbClr val="C00000"/>
                </a:solidFill>
                <a:latin typeface="Arial" charset="0"/>
              </a:rPr>
              <a:t>а</a:t>
            </a:r>
            <a:r>
              <a:rPr lang="ru-RU" sz="6000" b="1" dirty="0">
                <a:latin typeface="Arial" charset="0"/>
              </a:rPr>
              <a:t>раний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11940" y="1988840"/>
            <a:ext cx="343876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latin typeface="Arial" charset="0"/>
              </a:rPr>
              <a:t>б</a:t>
            </a:r>
            <a:r>
              <a:rPr lang="ru-RU" sz="6000" b="1" dirty="0">
                <a:solidFill>
                  <a:srgbClr val="C00000"/>
                </a:solidFill>
                <a:latin typeface="Arial" charset="0"/>
              </a:rPr>
              <a:t>а</a:t>
            </a:r>
            <a:r>
              <a:rPr lang="ru-RU" sz="6000" b="1" dirty="0">
                <a:latin typeface="Arial" charset="0"/>
              </a:rPr>
              <a:t>рашек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55221" y="4023096"/>
            <a:ext cx="381546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latin typeface="Arial" charset="0"/>
              </a:rPr>
              <a:t>б</a:t>
            </a:r>
            <a:r>
              <a:rPr lang="ru-RU" sz="6000" b="1" dirty="0">
                <a:solidFill>
                  <a:srgbClr val="C00000"/>
                </a:solidFill>
                <a:latin typeface="Arial" charset="0"/>
              </a:rPr>
              <a:t>а</a:t>
            </a:r>
            <a:r>
              <a:rPr lang="ru-RU" sz="6000" b="1" dirty="0">
                <a:latin typeface="Arial" charset="0"/>
              </a:rPr>
              <a:t>ранина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31321" y="1692814"/>
            <a:ext cx="2984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/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895859" y="2843643"/>
            <a:ext cx="2984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/</a:t>
            </a:r>
            <a:endParaRPr lang="ru-RU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918682" y="3744931"/>
            <a:ext cx="2984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/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6891314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75656" y="188640"/>
            <a:ext cx="571887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Фразеологизмы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1979548"/>
            <a:ext cx="40470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u="sng" dirty="0">
                <a:solidFill>
                  <a:srgbClr val="FF0000"/>
                </a:solidFill>
              </a:rPr>
              <a:t>Смотреть как баран на новые ворота </a:t>
            </a:r>
            <a:r>
              <a:rPr lang="ru-RU" sz="3200" dirty="0" smtClean="0">
                <a:solidFill>
                  <a:srgbClr val="7030A0"/>
                </a:solidFill>
              </a:rPr>
              <a:t>–</a:t>
            </a:r>
          </a:p>
          <a:p>
            <a:r>
              <a:rPr lang="ru-RU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>
                <a:solidFill>
                  <a:srgbClr val="7030A0"/>
                </a:solidFill>
              </a:rPr>
              <a:t>смотреть с тупым недоумением, столкнувшись с чем-либо новым, неожиданным</a:t>
            </a:r>
            <a:r>
              <a:rPr lang="ru-RU" dirty="0"/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194718"/>
            <a:ext cx="37444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7030A0"/>
                </a:solidFill>
              </a:rPr>
              <a:t>Красавица Овечка </a:t>
            </a:r>
          </a:p>
          <a:p>
            <a:r>
              <a:rPr lang="ru-RU" sz="2000" dirty="0">
                <a:solidFill>
                  <a:srgbClr val="7030A0"/>
                </a:solidFill>
              </a:rPr>
              <a:t> Сидела у крылечка </a:t>
            </a:r>
          </a:p>
          <a:p>
            <a:r>
              <a:rPr lang="ru-RU" sz="2000" dirty="0">
                <a:solidFill>
                  <a:srgbClr val="7030A0"/>
                </a:solidFill>
              </a:rPr>
              <a:t> На фоне новеньких ворот. </a:t>
            </a:r>
          </a:p>
          <a:p>
            <a:r>
              <a:rPr lang="ru-RU" sz="2000" dirty="0">
                <a:solidFill>
                  <a:srgbClr val="7030A0"/>
                </a:solidFill>
              </a:rPr>
              <a:t> И тут Баран разинул рот: </a:t>
            </a:r>
          </a:p>
          <a:p>
            <a:r>
              <a:rPr lang="ru-RU" sz="2000" dirty="0">
                <a:solidFill>
                  <a:srgbClr val="7030A0"/>
                </a:solidFill>
              </a:rPr>
              <a:t>Глядит на новые ворота -</a:t>
            </a:r>
          </a:p>
          <a:p>
            <a:r>
              <a:rPr lang="ru-RU" sz="2000" dirty="0">
                <a:solidFill>
                  <a:srgbClr val="7030A0"/>
                </a:solidFill>
              </a:rPr>
              <a:t> Не замечал их раньше что-то </a:t>
            </a:r>
          </a:p>
          <a:p>
            <a:r>
              <a:rPr lang="ru-RU" sz="2000" dirty="0">
                <a:solidFill>
                  <a:srgbClr val="7030A0"/>
                </a:solidFill>
              </a:rPr>
              <a:t> Заметил - удивился! </a:t>
            </a:r>
          </a:p>
          <a:p>
            <a:r>
              <a:rPr lang="ru-RU" sz="2000" dirty="0">
                <a:solidFill>
                  <a:srgbClr val="7030A0"/>
                </a:solidFill>
              </a:rPr>
              <a:t> Видать, Баран влюбился.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28" y="3749263"/>
            <a:ext cx="3695700" cy="2992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2045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3722" y="2843644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С</a:t>
            </a:r>
            <a:r>
              <a:rPr lang="ru-RU" sz="2800" dirty="0" smtClean="0">
                <a:solidFill>
                  <a:srgbClr val="FF0000"/>
                </a:solidFill>
              </a:rPr>
              <a:t>тадо </a:t>
            </a:r>
            <a:r>
              <a:rPr lang="ru-RU" sz="2800" dirty="0">
                <a:solidFill>
                  <a:srgbClr val="FF0000"/>
                </a:solidFill>
              </a:rPr>
              <a:t>баранов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196752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Обращение  к говорящему  с просьбой не отвлекаться от основной темы; констатация того, что его отступление от темы разговора закончилось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548680"/>
            <a:ext cx="55931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Вернёмся к нашим баранам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31840" y="2843644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   </a:t>
            </a:r>
            <a:r>
              <a:rPr lang="ru-RU" sz="2400" dirty="0">
                <a:solidFill>
                  <a:srgbClr val="7030A0"/>
                </a:solidFill>
              </a:rPr>
              <a:t>-   о людях, слепо следующих за          </a:t>
            </a:r>
            <a:r>
              <a:rPr lang="ru-RU" sz="2400" dirty="0" smtClean="0">
                <a:solidFill>
                  <a:srgbClr val="7030A0"/>
                </a:solidFill>
              </a:rPr>
              <a:t>кем-нибудь или чем-нибудь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95537" y="4005064"/>
            <a:ext cx="77768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Согнуть в бараний </a:t>
            </a:r>
            <a:r>
              <a:rPr lang="ru-RU" sz="2800" dirty="0" smtClean="0">
                <a:solidFill>
                  <a:srgbClr val="FF0000"/>
                </a:solidFill>
              </a:rPr>
              <a:t>рог </a:t>
            </a:r>
            <a:r>
              <a:rPr lang="ru-RU" sz="2800" dirty="0" smtClean="0">
                <a:solidFill>
                  <a:srgbClr val="7030A0"/>
                </a:solidFill>
              </a:rPr>
              <a:t>– подчинить кого-либо себе.</a:t>
            </a:r>
            <a:endParaRPr lang="ru-RU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4374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805" y="1566182"/>
            <a:ext cx="3652651" cy="379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5017">
            <a:off x="399125" y="1602641"/>
            <a:ext cx="4203948" cy="3734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584" y="781352"/>
            <a:ext cx="8675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C00000"/>
                </a:solidFill>
              </a:rPr>
              <a:t>,,</a:t>
            </a:r>
            <a:endParaRPr lang="ru-RU" sz="9600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97699" y="305160"/>
            <a:ext cx="52610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C00000"/>
                </a:solidFill>
              </a:rPr>
              <a:t>,</a:t>
            </a:r>
            <a:endParaRPr lang="ru-RU" sz="9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1667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0298" y="2954561"/>
            <a:ext cx="25020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Кто ни в жару, ни в стужу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Не снимает шубу?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0298" y="923330"/>
            <a:ext cx="37444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Он кудрявый очень, очень,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Стать шашлыком совсем не хочет,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Среди ярок - великан,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Как зовут его - (баран).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0298" y="4919156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Я спокойный и упрямый,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 В стаде главный я пока.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 С мягкой шерсткою кудрявой,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 С завитком ношу рога. 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78616" y="3789040"/>
            <a:ext cx="30963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По горам, по долам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Ходит шуба и кафтан.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41043" y="4972696"/>
            <a:ext cx="23103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Да и сам я весь кудрявый,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Даже завитком рога.</a:t>
            </a:r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1" y="1916831"/>
            <a:ext cx="2546776" cy="2736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268965" y="0"/>
            <a:ext cx="34096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ЗАГАДКИ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40152" y="1015569"/>
            <a:ext cx="28348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Вьются шерсть его, рога,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И крепка его нога,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Бродит в скалах разных стран,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Не боясь высот…</a:t>
            </a:r>
            <a:endParaRPr lang="ru-RU" sz="2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4907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305</TotalTime>
  <Words>388</Words>
  <Application>Microsoft Office PowerPoint</Application>
  <PresentationFormat>Экран (4:3)</PresentationFormat>
  <Paragraphs>70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XxX</dc:creator>
  <cp:lastModifiedBy>XxX</cp:lastModifiedBy>
  <cp:revision>15</cp:revision>
  <dcterms:created xsi:type="dcterms:W3CDTF">2012-04-12T16:44:55Z</dcterms:created>
  <dcterms:modified xsi:type="dcterms:W3CDTF">2012-10-16T06:42:46Z</dcterms:modified>
</cp:coreProperties>
</file>