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7" r:id="rId3"/>
    <p:sldId id="258" r:id="rId4"/>
    <p:sldId id="268" r:id="rId5"/>
    <p:sldId id="266" r:id="rId6"/>
    <p:sldId id="262" r:id="rId7"/>
    <p:sldId id="270" r:id="rId8"/>
    <p:sldId id="271" r:id="rId9"/>
    <p:sldId id="269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45" autoAdjust="0"/>
  </p:normalViewPr>
  <p:slideViewPr>
    <p:cSldViewPr>
      <p:cViewPr varScale="1">
        <p:scale>
          <a:sx n="101" d="100"/>
          <a:sy n="101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F4E00-839C-43A6-9199-C7CFFFE67014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79FBB-3B5A-4BC7-B20A-0470E65112D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7B654-8491-403E-BC50-4EE41D7FDAF1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E76DD-3922-4582-969E-98323DB255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76DD-3922-4582-969E-98323DB255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7E76DD-3922-4582-969E-98323DB255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/>
              <a:t>Футбол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467600" cy="497377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Сказала тетя:</a:t>
            </a:r>
          </a:p>
          <a:p>
            <a:pPr algn="ctr">
              <a:buNone/>
            </a:pPr>
            <a:r>
              <a:rPr lang="ru-RU" dirty="0" smtClean="0"/>
              <a:t>- Фи, футбол!</a:t>
            </a:r>
          </a:p>
          <a:p>
            <a:pPr algn="ctr">
              <a:buNone/>
            </a:pPr>
            <a:r>
              <a:rPr lang="ru-RU" dirty="0" smtClean="0"/>
              <a:t>Сказала мама:</a:t>
            </a:r>
          </a:p>
          <a:p>
            <a:pPr algn="ctr">
              <a:buNone/>
            </a:pPr>
            <a:r>
              <a:rPr lang="ru-RU" dirty="0" smtClean="0"/>
              <a:t>- Фу, футбол!</a:t>
            </a:r>
          </a:p>
          <a:p>
            <a:pPr algn="ctr">
              <a:buNone/>
            </a:pPr>
            <a:r>
              <a:rPr lang="ru-RU" dirty="0" smtClean="0"/>
              <a:t>Сестра сказала:</a:t>
            </a:r>
          </a:p>
          <a:p>
            <a:pPr algn="ctr">
              <a:buNone/>
            </a:pPr>
            <a:r>
              <a:rPr lang="ru-RU" dirty="0" smtClean="0"/>
              <a:t>- Ну, футбол!</a:t>
            </a:r>
          </a:p>
          <a:p>
            <a:pPr algn="ctr">
              <a:buNone/>
            </a:pPr>
            <a:r>
              <a:rPr lang="ru-RU" dirty="0" smtClean="0"/>
              <a:t>А я ответил:</a:t>
            </a:r>
          </a:p>
          <a:p>
            <a:pPr algn="ctr">
              <a:buNone/>
            </a:pPr>
            <a:r>
              <a:rPr lang="ru-RU" dirty="0" smtClean="0"/>
              <a:t>- Во, футбол!</a:t>
            </a:r>
          </a:p>
          <a:p>
            <a:pPr algn="ctr">
              <a:buNone/>
            </a:pPr>
            <a:r>
              <a:rPr lang="ru-RU" dirty="0" smtClean="0"/>
              <a:t>Г. Сапгир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dirty="0" smtClean="0"/>
              <a:t>«Цыц, </a:t>
            </a:r>
            <a:r>
              <a:rPr lang="ru-RU" dirty="0" err="1" smtClean="0"/>
              <a:t>Родка</a:t>
            </a:r>
            <a:r>
              <a:rPr lang="ru-RU" dirty="0" smtClean="0"/>
              <a:t>, - говорила тогда Марья Петровна, обращаясь к собачке, которая принималась неистово лаять, - цыц!» </a:t>
            </a:r>
          </a:p>
          <a:p>
            <a:pPr lvl="0"/>
            <a:r>
              <a:rPr lang="ru-RU" b="1" dirty="0" smtClean="0"/>
              <a:t>«</a:t>
            </a:r>
            <a:r>
              <a:rPr lang="ru-RU" dirty="0" smtClean="0"/>
              <a:t>Вира! Майна!» - кричал прораб, руководивший погрузкой и разгрузкой баржи.</a:t>
            </a:r>
          </a:p>
          <a:p>
            <a:pPr lvl="0"/>
            <a:r>
              <a:rPr lang="ru-RU" dirty="0" smtClean="0"/>
              <a:t>Стоп! Не будем с тобой нынче ссориться.</a:t>
            </a:r>
          </a:p>
          <a:p>
            <a:pPr lvl="0"/>
            <a:r>
              <a:rPr lang="ru-RU" dirty="0" smtClean="0"/>
              <a:t>Алло, это квартира Ивановых?</a:t>
            </a:r>
          </a:p>
          <a:p>
            <a:pPr lvl="0"/>
            <a:r>
              <a:rPr lang="ru-RU" dirty="0" smtClean="0"/>
              <a:t>Спи, моя крошка, </a:t>
            </a:r>
            <a:r>
              <a:rPr lang="ru-RU" dirty="0" err="1" smtClean="0"/>
              <a:t>баюшки</a:t>
            </a:r>
            <a:r>
              <a:rPr lang="ru-RU" dirty="0" smtClean="0"/>
              <a:t> -  баю.</a:t>
            </a:r>
          </a:p>
          <a:p>
            <a:pPr lvl="0"/>
            <a:r>
              <a:rPr lang="ru-RU" dirty="0" smtClean="0"/>
              <a:t>«Брысь, кошка </a:t>
            </a:r>
            <a:r>
              <a:rPr lang="ru-RU" dirty="0" err="1" smtClean="0"/>
              <a:t>покастливая</a:t>
            </a:r>
            <a:r>
              <a:rPr lang="ru-RU" dirty="0" smtClean="0"/>
              <a:t>!»  – послышалось с кухни.</a:t>
            </a:r>
          </a:p>
          <a:p>
            <a:pPr lvl="0"/>
            <a:r>
              <a:rPr lang="ru-RU" dirty="0" smtClean="0"/>
              <a:t>«Кыш, кыш!» - отгонял я обступивших меня голубей.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/>
              <a:t>Междометия команды, приказа, просьбы: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На, фас, апорт, тсс, алло, вира, майна, кис-кис, бай-бай, стоп, цып-цып, кыш, брысь, ау и др.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2">
              <a:buNone/>
            </a:pPr>
            <a:r>
              <a:rPr lang="ru-RU" sz="2800" dirty="0" smtClean="0"/>
              <a:t>Шли однажды Ну и Ну</a:t>
            </a:r>
          </a:p>
          <a:p>
            <a:pPr lvl="2">
              <a:buNone/>
            </a:pPr>
            <a:r>
              <a:rPr lang="ru-RU" sz="2800" dirty="0" smtClean="0"/>
              <a:t>Через речку по бревну.</a:t>
            </a:r>
          </a:p>
          <a:p>
            <a:pPr lvl="2">
              <a:buFontTx/>
              <a:buChar char="-"/>
            </a:pPr>
            <a:r>
              <a:rPr lang="ru-RU" sz="2800" dirty="0" smtClean="0"/>
              <a:t>- Ну, скорей! – сказало Ну,-</a:t>
            </a:r>
          </a:p>
          <a:p>
            <a:pPr lvl="2">
              <a:buFontTx/>
              <a:buChar char="-"/>
            </a:pPr>
            <a:r>
              <a:rPr lang="ru-RU" sz="2800" dirty="0" smtClean="0"/>
              <a:t>А не то я утону!</a:t>
            </a:r>
          </a:p>
          <a:p>
            <a:pPr lvl="2">
              <a:buFontTx/>
              <a:buChar char="-"/>
            </a:pPr>
            <a:r>
              <a:rPr lang="ru-RU" sz="2800" dirty="0" smtClean="0"/>
              <a:t>- Не спеши! – сказало Ну, -</a:t>
            </a:r>
          </a:p>
          <a:p>
            <a:pPr lvl="2">
              <a:buFontTx/>
              <a:buChar char="-"/>
            </a:pPr>
            <a:r>
              <a:rPr lang="ru-RU" sz="2800" dirty="0" smtClean="0"/>
              <a:t>Я и так тебя тяну.</a:t>
            </a:r>
          </a:p>
          <a:p>
            <a:pPr lvl="2">
              <a:buFontTx/>
              <a:buChar char="-"/>
            </a:pPr>
            <a:r>
              <a:rPr lang="ru-RU" sz="2800" dirty="0" smtClean="0"/>
              <a:t>Разгорелась перебранка, </a:t>
            </a:r>
          </a:p>
          <a:p>
            <a:pPr lvl="2">
              <a:buFontTx/>
              <a:buChar char="-"/>
            </a:pPr>
            <a:r>
              <a:rPr lang="ru-RU" sz="2800" dirty="0" smtClean="0"/>
              <a:t>И какая-то гражданка</a:t>
            </a:r>
          </a:p>
          <a:p>
            <a:pPr lvl="2">
              <a:buFontTx/>
              <a:buChar char="-"/>
            </a:pPr>
            <a:r>
              <a:rPr lang="ru-RU" sz="2800" dirty="0" smtClean="0"/>
              <a:t>Головою покачала</a:t>
            </a:r>
          </a:p>
          <a:p>
            <a:pPr lvl="2">
              <a:buFontTx/>
              <a:buChar char="-"/>
            </a:pPr>
            <a:r>
              <a:rPr lang="ru-RU" sz="2800" dirty="0" smtClean="0"/>
              <a:t>И сказала: «Ну и ну!»</a:t>
            </a:r>
          </a:p>
          <a:p>
            <a:pPr lvl="2">
              <a:buFontTx/>
              <a:buChar char="-"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ru-RU" sz="3200" dirty="0" smtClean="0"/>
              <a:t>Далече грянуло «ура!»</a:t>
            </a:r>
          </a:p>
          <a:p>
            <a:pPr marL="457200" indent="-457200">
              <a:buAutoNum type="arabicParenR"/>
            </a:pPr>
            <a:r>
              <a:rPr lang="ru-RU" sz="3200" dirty="0" smtClean="0"/>
              <a:t>День её до того напичкан всякими занятиями, охами да ахами, что и опомниться некогда.</a:t>
            </a:r>
          </a:p>
          <a:p>
            <a:pPr marL="457200" indent="-457200">
              <a:buAutoNum type="arabicParenR"/>
            </a:pPr>
            <a:r>
              <a:rPr lang="ru-RU" sz="3200" dirty="0" smtClean="0"/>
              <a:t>Характер у бабушки ай-ай-ай.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467600" cy="2286016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ru-RU" dirty="0" smtClean="0"/>
              <a:t>Подготовить связный рассказ о междометии, используя опорный конспект и учебник (параграф 34);</a:t>
            </a:r>
          </a:p>
          <a:p>
            <a:pPr marL="457200" indent="-457200">
              <a:buAutoNum type="arabicParenR"/>
            </a:pPr>
            <a:r>
              <a:rPr lang="ru-RU" dirty="0" smtClean="0"/>
              <a:t>Упр. </a:t>
            </a:r>
            <a:r>
              <a:rPr lang="ru-RU" smtClean="0"/>
              <a:t>На выбор 891 или 893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7467600" cy="7858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charset="0"/>
              </a:rPr>
              <a:t>Этимологическая справка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2571744"/>
            <a:ext cx="7467600" cy="392909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Font typeface="Arial" charset="0"/>
              <a:buNone/>
            </a:pPr>
            <a:r>
              <a:rPr lang="ru-RU" sz="3600" dirty="0" smtClean="0">
                <a:latin typeface="Arial" charset="0"/>
              </a:rPr>
              <a:t>Лат. </a:t>
            </a:r>
            <a:r>
              <a:rPr lang="en-US" sz="3600" dirty="0" err="1" smtClean="0">
                <a:latin typeface="Arial" charset="0"/>
              </a:rPr>
              <a:t>Interjectio</a:t>
            </a:r>
            <a:r>
              <a:rPr lang="en-US" sz="3600" dirty="0" smtClean="0">
                <a:latin typeface="Arial" charset="0"/>
              </a:rPr>
              <a:t> – </a:t>
            </a:r>
            <a:r>
              <a:rPr lang="ru-RU" sz="3600" dirty="0" smtClean="0">
                <a:latin typeface="Arial" charset="0"/>
              </a:rPr>
              <a:t>«междометие».</a:t>
            </a:r>
          </a:p>
          <a:p>
            <a:pPr algn="ctr">
              <a:buFont typeface="Arial" charset="0"/>
              <a:buNone/>
            </a:pPr>
            <a:r>
              <a:rPr lang="ru-RU" sz="3600" u="sng" dirty="0" smtClean="0">
                <a:latin typeface="Arial" charset="0"/>
              </a:rPr>
              <a:t>Первоначально</a:t>
            </a:r>
            <a:r>
              <a:rPr lang="ru-RU" sz="3600" dirty="0" smtClean="0">
                <a:latin typeface="Arial" charset="0"/>
              </a:rPr>
              <a:t> – «</a:t>
            </a:r>
            <a:r>
              <a:rPr lang="ru-RU" sz="3600" dirty="0" err="1" smtClean="0">
                <a:latin typeface="Arial" charset="0"/>
              </a:rPr>
              <a:t>междуметие</a:t>
            </a:r>
            <a:r>
              <a:rPr lang="ru-RU" sz="3600" dirty="0" smtClean="0">
                <a:latin typeface="Arial" charset="0"/>
              </a:rPr>
              <a:t>».</a:t>
            </a:r>
          </a:p>
          <a:p>
            <a:pPr algn="ctr">
              <a:buFont typeface="Arial" charset="0"/>
              <a:buNone/>
            </a:pPr>
            <a:r>
              <a:rPr lang="ru-RU" sz="3600" u="sng" dirty="0" smtClean="0">
                <a:latin typeface="Arial" charset="0"/>
              </a:rPr>
              <a:t>Буквально</a:t>
            </a:r>
            <a:r>
              <a:rPr lang="ru-RU" sz="3600" dirty="0" smtClean="0">
                <a:latin typeface="Arial" charset="0"/>
              </a:rPr>
              <a:t>: «брошенное</a:t>
            </a:r>
          </a:p>
          <a:p>
            <a:pPr algn="ctr">
              <a:buFont typeface="Arial" charset="0"/>
              <a:buNone/>
            </a:pPr>
            <a:r>
              <a:rPr lang="ru-RU" sz="3600" dirty="0" smtClean="0">
                <a:latin typeface="Arial" charset="0"/>
              </a:rPr>
              <a:t>(вставленное) между полнозначными </a:t>
            </a:r>
          </a:p>
          <a:p>
            <a:pPr algn="ctr">
              <a:buFont typeface="Arial" charset="0"/>
              <a:buNone/>
            </a:pPr>
            <a:r>
              <a:rPr lang="ru-RU" sz="3600" dirty="0" smtClean="0">
                <a:latin typeface="Arial" charset="0"/>
              </a:rPr>
              <a:t>словами»</a:t>
            </a:r>
            <a:endParaRPr lang="ru-RU" sz="3600" b="1" dirty="0" smtClean="0">
              <a:solidFill>
                <a:srgbClr val="996633"/>
              </a:solidFill>
              <a:latin typeface="Arial" charset="0"/>
            </a:endParaRPr>
          </a:p>
          <a:p>
            <a:pPr>
              <a:buNone/>
            </a:pPr>
            <a:endParaRPr lang="ru-RU" sz="3600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dirty="0" smtClean="0"/>
              <a:t>Тема: «Междометие </a:t>
            </a:r>
            <a:r>
              <a:rPr lang="ru-RU" b="1" dirty="0" smtClean="0"/>
              <a:t>в системе частей речи.»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Задачи: </a:t>
            </a:r>
          </a:p>
          <a:p>
            <a:endParaRPr lang="ru-RU" dirty="0" smtClean="0"/>
          </a:p>
          <a:p>
            <a:r>
              <a:rPr lang="ru-RU" dirty="0" smtClean="0"/>
              <a:t>1) познакомиться с междометиями и их грамматическими особенностями;</a:t>
            </a:r>
          </a:p>
          <a:p>
            <a:r>
              <a:rPr lang="ru-RU" dirty="0" smtClean="0"/>
              <a:t>2) выяснить функцию междометий в предложении;</a:t>
            </a:r>
          </a:p>
          <a:p>
            <a:r>
              <a:rPr lang="ru-RU" dirty="0" smtClean="0"/>
              <a:t>3) узнать, какова синтаксическая роль междометий и их пунктуационное оформление.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Опорный конспект.</a:t>
            </a:r>
            <a:br>
              <a:rPr lang="ru-RU" sz="2800" dirty="0" smtClean="0"/>
            </a:br>
            <a:r>
              <a:rPr lang="ru-RU" b="1" dirty="0" smtClean="0"/>
              <a:t>Междометие в системе частей речи.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357298"/>
            <a:ext cx="7467600" cy="53578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Междометия – это ___________________ , которые выражают </a:t>
            </a:r>
          </a:p>
          <a:p>
            <a:pPr>
              <a:buNone/>
            </a:pPr>
            <a:r>
              <a:rPr lang="ru-RU" dirty="0" smtClean="0"/>
              <a:t>__________________, но не называют их.  </a:t>
            </a:r>
            <a:r>
              <a:rPr lang="ru-RU" dirty="0" err="1" smtClean="0"/>
              <a:t>Например,________________________________________</a:t>
            </a:r>
            <a:r>
              <a:rPr lang="ru-RU" dirty="0" smtClean="0"/>
              <a:t> 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Междометия могут выражать ___________________________________.</a:t>
            </a:r>
          </a:p>
          <a:p>
            <a:pPr>
              <a:buNone/>
            </a:pPr>
            <a:r>
              <a:rPr lang="ru-RU" dirty="0" smtClean="0"/>
              <a:t>Примеры таких междометий: __________________________________ .	</a:t>
            </a:r>
          </a:p>
          <a:p>
            <a:pPr>
              <a:buNone/>
            </a:pPr>
            <a:r>
              <a:rPr lang="ru-RU" dirty="0" smtClean="0"/>
              <a:t>Этикетными называются междометия, которые ________________________.  Например, </a:t>
            </a:r>
          </a:p>
          <a:p>
            <a:pPr>
              <a:buNone/>
            </a:pPr>
            <a:r>
              <a:rPr lang="ru-RU" dirty="0" smtClean="0"/>
              <a:t>___________________________________________________ .</a:t>
            </a:r>
          </a:p>
          <a:p>
            <a:pPr>
              <a:buNone/>
            </a:pPr>
            <a:r>
              <a:rPr lang="ru-RU" dirty="0" smtClean="0"/>
              <a:t>Междометия не отвечает на ______________, не  ______________________, </a:t>
            </a:r>
          </a:p>
          <a:p>
            <a:pPr>
              <a:buNone/>
            </a:pPr>
            <a:r>
              <a:rPr lang="ru-RU" dirty="0" smtClean="0"/>
              <a:t>являются ______________________, хотя в некоторых случаях может </a:t>
            </a:r>
          </a:p>
          <a:p>
            <a:pPr>
              <a:buNone/>
            </a:pPr>
            <a:r>
              <a:rPr lang="ru-RU" dirty="0" smtClean="0"/>
              <a:t>переходить в _______________________. </a:t>
            </a:r>
          </a:p>
          <a:p>
            <a:pPr>
              <a:buNone/>
            </a:pPr>
            <a:r>
              <a:rPr lang="ru-RU" dirty="0" smtClean="0"/>
              <a:t>Активно междометия употребляются в ______________________ речи. </a:t>
            </a:r>
          </a:p>
          <a:p>
            <a:pPr>
              <a:buNone/>
            </a:pPr>
            <a:r>
              <a:rPr lang="ru-RU" dirty="0" smtClean="0"/>
              <a:t>На письме междометия выделяются _____________________. </a:t>
            </a:r>
          </a:p>
          <a:p>
            <a:pPr>
              <a:buNone/>
            </a:pPr>
            <a:r>
              <a:rPr lang="ru-RU" dirty="0" smtClean="0"/>
              <a:t>К междометиям примыкают ______________________ слова. Например,  _________ .</a:t>
            </a:r>
          </a:p>
          <a:p>
            <a:pPr>
              <a:buNone/>
            </a:pPr>
            <a:r>
              <a:rPr lang="ru-RU" dirty="0" smtClean="0"/>
              <a:t>Междометие – это очень ____________________ 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5825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571736" y="2786058"/>
            <a:ext cx="3071834" cy="114300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Самостоятельные части речи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1214422"/>
            <a:ext cx="2500330" cy="107157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Имеют общее грамматическое значение 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1071546"/>
            <a:ext cx="2571768" cy="107157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Имеют морфологические признаки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14414" y="4357694"/>
            <a:ext cx="2571768" cy="12858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Умеют отвечать на вопросы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72066" y="4000504"/>
            <a:ext cx="2357454" cy="135732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Являются членами предложения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>
            <a:off x="2143108" y="2285992"/>
            <a:ext cx="135732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4857752" y="2214554"/>
            <a:ext cx="128588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2357422" y="3786190"/>
            <a:ext cx="85725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429256" y="3643314"/>
            <a:ext cx="114300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7429552" cy="3682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800" b="1" dirty="0" smtClean="0"/>
              <a:t>Исследовательская работа.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785794"/>
            <a:ext cx="3657600" cy="58579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1800" dirty="0" smtClean="0"/>
              <a:t>Сердце так и гложет страх.</a:t>
            </a:r>
          </a:p>
          <a:p>
            <a:pPr algn="ctr">
              <a:buNone/>
            </a:pPr>
            <a:r>
              <a:rPr lang="ru-RU" sz="1800" dirty="0" smtClean="0"/>
              <a:t>Ах!</a:t>
            </a:r>
          </a:p>
          <a:p>
            <a:pPr algn="ctr">
              <a:buNone/>
            </a:pPr>
            <a:r>
              <a:rPr lang="ru-RU" sz="1800" dirty="0" smtClean="0"/>
              <a:t>Эх, ведь как назло!</a:t>
            </a:r>
          </a:p>
          <a:p>
            <a:pPr algn="ctr">
              <a:buNone/>
            </a:pPr>
            <a:r>
              <a:rPr lang="ru-RU" sz="1800" dirty="0" smtClean="0"/>
              <a:t>Вот бы нынче повезло!</a:t>
            </a:r>
          </a:p>
          <a:p>
            <a:pPr algn="ctr">
              <a:buNone/>
            </a:pPr>
            <a:r>
              <a:rPr lang="ru-RU" sz="1800" dirty="0" smtClean="0"/>
              <a:t>Я по списку дальше всех!</a:t>
            </a:r>
          </a:p>
          <a:p>
            <a:pPr algn="ctr">
              <a:buNone/>
            </a:pPr>
            <a:r>
              <a:rPr lang="ru-RU" sz="1800" dirty="0" smtClean="0"/>
              <a:t>Эх!</a:t>
            </a:r>
          </a:p>
          <a:p>
            <a:pPr algn="ctr">
              <a:buNone/>
            </a:pPr>
            <a:r>
              <a:rPr lang="ru-RU" sz="1800" dirty="0" smtClean="0"/>
              <a:t>Ох, беда уже близка!</a:t>
            </a:r>
          </a:p>
          <a:p>
            <a:pPr algn="ctr">
              <a:buNone/>
            </a:pPr>
            <a:r>
              <a:rPr lang="ru-RU" sz="1800" dirty="0" smtClean="0"/>
              <a:t>Так и ждет меня тоска.</a:t>
            </a:r>
          </a:p>
          <a:p>
            <a:pPr algn="ctr">
              <a:buNone/>
            </a:pPr>
            <a:r>
              <a:rPr lang="ru-RU" sz="1800" dirty="0" smtClean="0"/>
              <a:t>Если б кто-нибудь помог.</a:t>
            </a:r>
          </a:p>
          <a:p>
            <a:pPr algn="ctr">
              <a:buNone/>
            </a:pPr>
            <a:r>
              <a:rPr lang="ru-RU" sz="1800" dirty="0" smtClean="0"/>
              <a:t>Ох!</a:t>
            </a:r>
          </a:p>
          <a:p>
            <a:pPr algn="ctr">
              <a:buNone/>
            </a:pPr>
            <a:r>
              <a:rPr lang="ru-RU" sz="1800" dirty="0" smtClean="0"/>
              <a:t>Ух, захватывает дух!</a:t>
            </a:r>
          </a:p>
          <a:p>
            <a:pPr algn="ctr">
              <a:buNone/>
            </a:pPr>
            <a:r>
              <a:rPr lang="ru-RU" sz="1800" dirty="0" err="1" smtClean="0"/>
              <a:t>Притворюсь-ка</a:t>
            </a:r>
            <a:r>
              <a:rPr lang="ru-RU" sz="1800" dirty="0" smtClean="0"/>
              <a:t>, что я глух!</a:t>
            </a:r>
          </a:p>
          <a:p>
            <a:pPr algn="ctr">
              <a:buNone/>
            </a:pPr>
            <a:r>
              <a:rPr lang="ru-RU" sz="1800" dirty="0" smtClean="0"/>
              <a:t>Хоть бы в классе свет потух!</a:t>
            </a:r>
          </a:p>
          <a:p>
            <a:pPr algn="ctr">
              <a:buNone/>
            </a:pPr>
            <a:r>
              <a:rPr lang="ru-RU" sz="1800" dirty="0" smtClean="0"/>
              <a:t>Ух!</a:t>
            </a:r>
            <a:r>
              <a:rPr lang="en-US" sz="1800" dirty="0" smtClean="0"/>
              <a:t> </a:t>
            </a:r>
            <a:r>
              <a:rPr lang="ru-RU" sz="1800" dirty="0" smtClean="0"/>
              <a:t>Ах, эх, ох,</a:t>
            </a:r>
          </a:p>
          <a:p>
            <a:pPr algn="ctr">
              <a:buNone/>
            </a:pPr>
            <a:r>
              <a:rPr lang="ru-RU" sz="1800" dirty="0" smtClean="0"/>
              <a:t> Ух… не вызвали!</a:t>
            </a:r>
          </a:p>
          <a:p>
            <a:pPr algn="ctr">
              <a:buNone/>
            </a:pPr>
            <a:r>
              <a:rPr lang="ru-RU" sz="1800" dirty="0" smtClean="0"/>
              <a:t>(Ц. Ангелов)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143372" y="785794"/>
            <a:ext cx="3657600" cy="585789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900" dirty="0" smtClean="0"/>
              <a:t>На дворе у нас Барбос </a:t>
            </a:r>
          </a:p>
          <a:p>
            <a:pPr>
              <a:buNone/>
            </a:pPr>
            <a:r>
              <a:rPr lang="ru-RU" sz="2900" dirty="0" smtClean="0"/>
              <a:t>Вдруг лизнул Наташу в нос.</a:t>
            </a:r>
          </a:p>
          <a:p>
            <a:pPr>
              <a:buNone/>
            </a:pPr>
            <a:r>
              <a:rPr lang="ru-RU" sz="2900" dirty="0" smtClean="0"/>
              <a:t>Охватил Наташу страх –</a:t>
            </a:r>
          </a:p>
          <a:p>
            <a:pPr>
              <a:buNone/>
            </a:pPr>
            <a:r>
              <a:rPr lang="ru-RU" sz="2900" dirty="0" smtClean="0"/>
              <a:t>Громко закричала: «Ах!»</a:t>
            </a:r>
          </a:p>
          <a:p>
            <a:pPr>
              <a:buNone/>
            </a:pPr>
            <a:r>
              <a:rPr lang="ru-RU" sz="2900" dirty="0" smtClean="0"/>
              <a:t>От испуга вся в слезах</a:t>
            </a:r>
          </a:p>
          <a:p>
            <a:pPr>
              <a:buNone/>
            </a:pPr>
            <a:r>
              <a:rPr lang="ru-RU" sz="2900" dirty="0" smtClean="0"/>
              <a:t>Повторяет: «Ах-ах-ах!»</a:t>
            </a:r>
          </a:p>
          <a:p>
            <a:pPr>
              <a:buNone/>
            </a:pPr>
            <a:r>
              <a:rPr lang="ru-RU" sz="2900" dirty="0" smtClean="0"/>
              <a:t>А в лесу в восторг пришла:</a:t>
            </a:r>
          </a:p>
          <a:p>
            <a:pPr>
              <a:buNone/>
            </a:pPr>
            <a:r>
              <a:rPr lang="ru-RU" sz="2900" dirty="0" smtClean="0"/>
              <a:t>«Ах! </a:t>
            </a:r>
          </a:p>
          <a:p>
            <a:pPr>
              <a:buNone/>
            </a:pPr>
            <a:r>
              <a:rPr lang="ru-RU" sz="2900" dirty="0" smtClean="0"/>
              <a:t>Я белый гриб нашла!»</a:t>
            </a:r>
          </a:p>
          <a:p>
            <a:pPr>
              <a:buNone/>
            </a:pPr>
            <a:r>
              <a:rPr lang="ru-RU" sz="2900" dirty="0" smtClean="0"/>
              <a:t>Оказался он гнилой:</a:t>
            </a:r>
          </a:p>
          <a:p>
            <a:pPr>
              <a:buNone/>
            </a:pPr>
            <a:r>
              <a:rPr lang="ru-RU" sz="2900" dirty="0" smtClean="0"/>
              <a:t>« Фу! </a:t>
            </a:r>
          </a:p>
          <a:p>
            <a:pPr>
              <a:buNone/>
            </a:pPr>
            <a:r>
              <a:rPr lang="ru-RU" sz="2900" dirty="0" smtClean="0"/>
              <a:t>Какой же он плохой!»</a:t>
            </a:r>
          </a:p>
          <a:p>
            <a:pPr>
              <a:buNone/>
            </a:pPr>
            <a:r>
              <a:rPr lang="ru-RU" sz="2900" dirty="0" smtClean="0"/>
              <a:t>Отшвырнула и с досадой </a:t>
            </a:r>
          </a:p>
          <a:p>
            <a:pPr>
              <a:buNone/>
            </a:pPr>
            <a:r>
              <a:rPr lang="ru-RU" sz="2900" dirty="0" smtClean="0"/>
              <a:t>Закричала: </a:t>
            </a:r>
          </a:p>
          <a:p>
            <a:pPr>
              <a:buNone/>
            </a:pPr>
            <a:r>
              <a:rPr lang="ru-RU" sz="2900" dirty="0" smtClean="0"/>
              <a:t>«Ах, не надо!»</a:t>
            </a:r>
          </a:p>
          <a:p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b="1" dirty="0" smtClean="0"/>
              <a:t>Междометия используются для выражения чувств, эмоций: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Страха, сомнения, радости, удивления, грусти, восторга, тревоги, печали и др. 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( ах, ну, ох, браво, бис, боже мой, вот это да, ну и ну, ай-ай-ай, увы, ура и др.)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3657600" cy="53864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Добрые слова не лень</a:t>
            </a:r>
          </a:p>
          <a:p>
            <a:pPr>
              <a:buNone/>
            </a:pPr>
            <a:r>
              <a:rPr lang="ru-RU" dirty="0" smtClean="0"/>
              <a:t>Повторять мне трижды в день.</a:t>
            </a:r>
          </a:p>
          <a:p>
            <a:pPr>
              <a:buNone/>
            </a:pPr>
            <a:r>
              <a:rPr lang="ru-RU" dirty="0" smtClean="0"/>
              <a:t>Только выйду за ворота,</a:t>
            </a:r>
          </a:p>
          <a:p>
            <a:pPr>
              <a:buNone/>
            </a:pPr>
            <a:r>
              <a:rPr lang="ru-RU" dirty="0" smtClean="0"/>
              <a:t>Всем, идущим на работу,</a:t>
            </a:r>
          </a:p>
          <a:p>
            <a:pPr>
              <a:buNone/>
            </a:pPr>
            <a:r>
              <a:rPr lang="ru-RU" dirty="0" smtClean="0"/>
              <a:t>Кузнецу, ткачу, врачу,</a:t>
            </a:r>
          </a:p>
          <a:p>
            <a:pPr>
              <a:buNone/>
            </a:pPr>
            <a:r>
              <a:rPr lang="ru-RU" dirty="0" smtClean="0"/>
              <a:t>«С добрым утром!» – я кричу.</a:t>
            </a:r>
          </a:p>
          <a:p>
            <a:pPr>
              <a:buNone/>
            </a:pPr>
            <a:r>
              <a:rPr lang="ru-RU" dirty="0" smtClean="0"/>
              <a:t>«Добрый день!» – кричу я вслед</a:t>
            </a:r>
          </a:p>
          <a:p>
            <a:pPr>
              <a:buNone/>
            </a:pPr>
            <a:r>
              <a:rPr lang="ru-RU" dirty="0" smtClean="0"/>
              <a:t>Всем, идущим на обед.</a:t>
            </a:r>
          </a:p>
          <a:p>
            <a:pPr>
              <a:buNone/>
            </a:pPr>
            <a:r>
              <a:rPr lang="ru-RU" dirty="0" smtClean="0"/>
              <a:t>«Добрый вечер!» – так встречаю</a:t>
            </a:r>
          </a:p>
          <a:p>
            <a:pPr>
              <a:buNone/>
            </a:pPr>
            <a:r>
              <a:rPr lang="ru-RU" dirty="0" smtClean="0"/>
              <a:t>Всех, домой спешащих к чаю.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785794"/>
            <a:ext cx="3657600" cy="53864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Здравствуйте! </a:t>
            </a:r>
          </a:p>
          <a:p>
            <a:pPr>
              <a:buNone/>
            </a:pPr>
            <a:r>
              <a:rPr lang="ru-RU" dirty="0" smtClean="0"/>
              <a:t>Добрая ласковость слова</a:t>
            </a:r>
          </a:p>
          <a:p>
            <a:pPr>
              <a:buNone/>
            </a:pPr>
            <a:r>
              <a:rPr lang="ru-RU" dirty="0" smtClean="0"/>
              <a:t>Стерлась на нет в ежедневном привете.</a:t>
            </a:r>
          </a:p>
          <a:p>
            <a:pPr>
              <a:buNone/>
            </a:pPr>
            <a:r>
              <a:rPr lang="ru-RU" dirty="0" smtClean="0"/>
              <a:t>Здравствуйте! </a:t>
            </a:r>
          </a:p>
          <a:p>
            <a:pPr>
              <a:buNone/>
            </a:pPr>
            <a:r>
              <a:rPr lang="ru-RU" dirty="0" smtClean="0"/>
              <a:t>Это же – будьте здоровы, это же – дольше живите на свете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Междометия речевого этикета: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3657600" cy="52435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Приветствия</a:t>
            </a:r>
          </a:p>
          <a:p>
            <a:pPr>
              <a:buNone/>
            </a:pPr>
            <a:r>
              <a:rPr lang="ru-RU" sz="3200" dirty="0" smtClean="0"/>
              <a:t>Прощания</a:t>
            </a:r>
          </a:p>
          <a:p>
            <a:pPr>
              <a:buNone/>
            </a:pPr>
            <a:r>
              <a:rPr lang="ru-RU" sz="3200" dirty="0" smtClean="0"/>
              <a:t>Пожелания</a:t>
            </a:r>
          </a:p>
          <a:p>
            <a:pPr>
              <a:buNone/>
            </a:pPr>
            <a:r>
              <a:rPr lang="ru-RU" sz="3200" dirty="0" smtClean="0"/>
              <a:t>благодарности </a:t>
            </a:r>
          </a:p>
          <a:p>
            <a:pPr>
              <a:buNone/>
            </a:pPr>
            <a:r>
              <a:rPr lang="ru-RU" sz="3200" dirty="0" smtClean="0"/>
              <a:t>Просьбы и т. д.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270248" y="928670"/>
            <a:ext cx="3657600" cy="524353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Спасибо </a:t>
            </a:r>
          </a:p>
          <a:p>
            <a:pPr>
              <a:buNone/>
            </a:pPr>
            <a:r>
              <a:rPr lang="ru-RU" dirty="0" smtClean="0"/>
              <a:t>Благодарю </a:t>
            </a:r>
          </a:p>
          <a:p>
            <a:pPr>
              <a:buNone/>
            </a:pPr>
            <a:r>
              <a:rPr lang="ru-RU" dirty="0" smtClean="0"/>
              <a:t>До свидания </a:t>
            </a:r>
          </a:p>
          <a:p>
            <a:pPr>
              <a:buNone/>
            </a:pPr>
            <a:r>
              <a:rPr lang="ru-RU" dirty="0" smtClean="0"/>
              <a:t>Прощай (те)</a:t>
            </a:r>
          </a:p>
          <a:p>
            <a:pPr>
              <a:buNone/>
            </a:pPr>
            <a:r>
              <a:rPr lang="ru-RU" dirty="0" smtClean="0"/>
              <a:t>Прости (те)</a:t>
            </a:r>
          </a:p>
          <a:p>
            <a:pPr>
              <a:buNone/>
            </a:pPr>
            <a:r>
              <a:rPr lang="ru-RU" dirty="0" smtClean="0"/>
              <a:t>Пожалуйста </a:t>
            </a:r>
          </a:p>
          <a:p>
            <a:pPr>
              <a:buNone/>
            </a:pPr>
            <a:r>
              <a:rPr lang="ru-RU" dirty="0" smtClean="0"/>
              <a:t>Всего хорошего</a:t>
            </a:r>
          </a:p>
          <a:p>
            <a:pPr>
              <a:buNone/>
            </a:pPr>
            <a:r>
              <a:rPr lang="ru-RU" dirty="0" smtClean="0"/>
              <a:t>Здравствуй (те) 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231</TotalTime>
  <Words>718</Words>
  <PresentationFormat>Экран (4:3)</PresentationFormat>
  <Paragraphs>139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Футбол </vt:lpstr>
      <vt:lpstr>Этимологическая справка</vt:lpstr>
      <vt:lpstr>Тема: «Междометие в системе частей речи.»</vt:lpstr>
      <vt:lpstr>Опорный конспект. Междометие в системе частей речи.</vt:lpstr>
      <vt:lpstr>Слайд 5</vt:lpstr>
      <vt:lpstr>Исследовательская работа.</vt:lpstr>
      <vt:lpstr>Междометия используются для выражения чувств, эмоций:</vt:lpstr>
      <vt:lpstr>Слайд 8</vt:lpstr>
      <vt:lpstr>Междометия речевого этикета:</vt:lpstr>
      <vt:lpstr>Слайд 10</vt:lpstr>
      <vt:lpstr>Междометия команды, приказа, просьбы:</vt:lpstr>
      <vt:lpstr>Слайд 12</vt:lpstr>
      <vt:lpstr>Слайд 13</vt:lpstr>
      <vt:lpstr>Домашнее задание: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28</cp:revision>
  <dcterms:modified xsi:type="dcterms:W3CDTF">2012-05-13T10:29:38Z</dcterms:modified>
</cp:coreProperties>
</file>