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3F78A97-1C8A-485C-BE48-9FAEAD4E516C}" type="datetimeFigureOut">
              <a:rPr lang="ru-RU" smtClean="0"/>
              <a:t>16.10.2012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D649C75-1F83-44FD-A59A-67B1CC520A62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780928"/>
            <a:ext cx="8229600" cy="3805883"/>
          </a:xfrm>
        </p:spPr>
        <p:txBody>
          <a:bodyPr/>
          <a:lstStyle/>
          <a:p>
            <a:pPr>
              <a:buNone/>
            </a:pPr>
            <a:r>
              <a:rPr lang="ru-RU" sz="2400" b="1" dirty="0" err="1"/>
              <a:t>Аскерова</a:t>
            </a:r>
            <a:r>
              <a:rPr lang="ru-RU" sz="2400" b="1" dirty="0"/>
              <a:t> Галина Сергеевна,</a:t>
            </a:r>
            <a:endParaRPr lang="ru-RU" sz="2400" dirty="0"/>
          </a:p>
          <a:p>
            <a:pPr>
              <a:buNone/>
            </a:pPr>
            <a:r>
              <a:rPr lang="ru-RU" sz="2400" dirty="0"/>
              <a:t>учитель начальных классов МБОУ СОШ №99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44824"/>
            <a:ext cx="8229600" cy="119675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</a:rPr>
              <a:t>Профилактика нарушений письменной речи у учащихся младших классов</a:t>
            </a:r>
            <a:r>
              <a:rPr lang="ru-RU" sz="3200" b="1" dirty="0" smtClean="0">
                <a:solidFill>
                  <a:srgbClr val="FF0000"/>
                </a:solidFill>
              </a:rPr>
              <a:t>.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(1 класс)</a:t>
            </a:r>
            <a: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pic>
        <p:nvPicPr>
          <p:cNvPr id="5" name="Рисунок 4" descr="det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4149080"/>
            <a:ext cx="3744416" cy="1944216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/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Задания:</a:t>
            </a:r>
            <a:endParaRPr lang="ru-RU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59936" cy="5043264"/>
          </a:xfrm>
        </p:spPr>
        <p:txBody>
          <a:bodyPr>
            <a:noAutofit/>
          </a:bodyPr>
          <a:lstStyle/>
          <a:p>
            <a:r>
              <a:rPr lang="ru-RU" sz="1400" dirty="0" smtClean="0"/>
              <a:t>1.Задание. Прослушайте слова и назовите первый и второй слоги слова.</a:t>
            </a:r>
          </a:p>
          <a:p>
            <a:pPr>
              <a:buNone/>
            </a:pPr>
            <a:r>
              <a:rPr lang="ru-RU" sz="1400" i="1" dirty="0" smtClean="0"/>
              <a:t>     совы    </a:t>
            </a:r>
            <a:r>
              <a:rPr lang="ru-RU" sz="1400" i="1" dirty="0" smtClean="0"/>
              <a:t>рана                                                   кони    сало</a:t>
            </a:r>
            <a:endParaRPr lang="ru-RU" sz="1400" dirty="0" smtClean="0"/>
          </a:p>
          <a:p>
            <a:pPr>
              <a:buNone/>
            </a:pPr>
            <a:r>
              <a:rPr lang="ru-RU" sz="1400" i="1" dirty="0" smtClean="0"/>
              <a:t>     ноги     </a:t>
            </a:r>
            <a:r>
              <a:rPr lang="ru-RU" sz="1400" i="1" dirty="0" smtClean="0"/>
              <a:t>Миша                                                кино    косы                            </a:t>
            </a:r>
            <a:endParaRPr lang="ru-RU" sz="1400" dirty="0" smtClean="0"/>
          </a:p>
          <a:p>
            <a:endParaRPr lang="ru-RU" sz="1400" dirty="0" smtClean="0"/>
          </a:p>
          <a:p>
            <a:endParaRPr lang="ru-RU" sz="1400" dirty="0" smtClean="0"/>
          </a:p>
          <a:p>
            <a:r>
              <a:rPr lang="ru-RU" sz="1400" dirty="0" smtClean="0"/>
              <a:t>3.Задание. Учитель называет первый слог одной из лежащих перед ним картинок, ученик добавляет второй слог и указывает названную картинку. Потом ученик называет первый слог по картинке, а учитель называет второй.</a:t>
            </a:r>
          </a:p>
          <a:p>
            <a:r>
              <a:rPr lang="ru-RU" sz="1400" dirty="0" smtClean="0"/>
              <a:t>Примерные картинки</a:t>
            </a:r>
            <a:r>
              <a:rPr lang="ru-RU" sz="1400" i="1" dirty="0" smtClean="0"/>
              <a:t>: слива, замок, гуси, лодка.</a:t>
            </a:r>
            <a:endParaRPr lang="ru-RU" sz="1400" dirty="0" smtClean="0"/>
          </a:p>
          <a:p>
            <a:endParaRPr lang="ru-RU" sz="14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59936" cy="5043264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pPr>
              <a:buNone/>
            </a:pPr>
            <a:r>
              <a:rPr lang="ru-RU" sz="4900" i="1" dirty="0" smtClean="0"/>
              <a:t> </a:t>
            </a:r>
            <a:r>
              <a:rPr lang="ru-RU" sz="5600" dirty="0" smtClean="0"/>
              <a:t>2.Задание. Допишите слова</a:t>
            </a:r>
          </a:p>
          <a:p>
            <a:pPr>
              <a:buNone/>
            </a:pPr>
            <a:r>
              <a:rPr lang="ru-RU" sz="5600" i="1" dirty="0" smtClean="0"/>
              <a:t>        </a:t>
            </a:r>
            <a:r>
              <a:rPr lang="ru-RU" sz="5600" i="1" dirty="0" err="1" smtClean="0"/>
              <a:t>ра</a:t>
            </a:r>
            <a:r>
              <a:rPr lang="ru-RU" sz="5600" i="1" dirty="0" smtClean="0"/>
              <a:t>…                   но…	 </a:t>
            </a:r>
            <a:r>
              <a:rPr lang="ru-RU" sz="5600" i="1" dirty="0" err="1" smtClean="0"/>
              <a:t>Зи</a:t>
            </a:r>
            <a:r>
              <a:rPr lang="ru-RU" sz="5600" i="1" dirty="0" smtClean="0"/>
              <a:t>…</a:t>
            </a:r>
            <a:endParaRPr lang="ru-RU" sz="5600" dirty="0" smtClean="0"/>
          </a:p>
          <a:p>
            <a:pPr>
              <a:buNone/>
            </a:pPr>
            <a:r>
              <a:rPr lang="ru-RU" sz="5600" i="1" dirty="0" smtClean="0"/>
              <a:t>        во…       </a:t>
            </a:r>
            <a:r>
              <a:rPr lang="ru-RU" sz="5600" i="1" dirty="0" smtClean="0"/>
              <a:t>	го…            </a:t>
            </a:r>
            <a:r>
              <a:rPr lang="ru-RU" sz="5600" i="1" dirty="0" smtClean="0"/>
              <a:t>ли…</a:t>
            </a:r>
          </a:p>
          <a:p>
            <a:pPr>
              <a:buNone/>
            </a:pPr>
            <a:endParaRPr lang="ru-RU" sz="5600" i="1" dirty="0" smtClean="0"/>
          </a:p>
          <a:p>
            <a:endParaRPr lang="ru-RU" sz="5600" dirty="0" smtClean="0"/>
          </a:p>
          <a:p>
            <a:pPr>
              <a:buNone/>
            </a:pPr>
            <a:r>
              <a:rPr lang="ru-RU" sz="5600" dirty="0" smtClean="0"/>
              <a:t>4. повтори </a:t>
            </a:r>
            <a:r>
              <a:rPr lang="ru-RU" sz="5600" dirty="0" smtClean="0"/>
              <a:t>слово по слогам</a:t>
            </a:r>
          </a:p>
          <a:p>
            <a:pPr lvl="0"/>
            <a:r>
              <a:rPr lang="ru-RU" sz="5600" dirty="0" smtClean="0"/>
              <a:t>подними цифру, соответствующую количеству слогов в слове</a:t>
            </a:r>
          </a:p>
          <a:p>
            <a:pPr lvl="0"/>
            <a:r>
              <a:rPr lang="ru-RU" sz="5600" dirty="0" smtClean="0"/>
              <a:t>выделить первый слог из названных картинок, записать его,     соединить слоги в слово, предложение, записать полученное слово, предложение.</a:t>
            </a:r>
          </a:p>
          <a:p>
            <a:pPr lvl="0"/>
            <a:r>
              <a:rPr lang="ru-RU" sz="5600" dirty="0" smtClean="0"/>
              <a:t>определить пропущенный слог в слове с помощью картинки</a:t>
            </a:r>
          </a:p>
          <a:p>
            <a:pPr lvl="0"/>
            <a:r>
              <a:rPr lang="ru-RU" sz="5600" dirty="0" smtClean="0"/>
              <a:t>найти в словах по слуху первый слог, второй, третий.</a:t>
            </a:r>
          </a:p>
          <a:p>
            <a:pPr lvl="0"/>
            <a:r>
              <a:rPr lang="ru-RU" sz="5600" dirty="0" smtClean="0"/>
              <a:t>составить слова из слогов</a:t>
            </a:r>
          </a:p>
          <a:p>
            <a:pPr lvl="0"/>
            <a:r>
              <a:rPr lang="ru-RU" sz="5600" dirty="0" smtClean="0"/>
              <a:t>составить слово из слогов, данных в порядке, в беспорядке</a:t>
            </a:r>
          </a:p>
          <a:p>
            <a:pPr lvl="0"/>
            <a:r>
              <a:rPr lang="ru-RU" sz="5600" dirty="0" smtClean="0"/>
              <a:t>выбрать слоги и составить из них слова, записать</a:t>
            </a:r>
          </a:p>
          <a:p>
            <a:pPr lvl="0"/>
            <a:r>
              <a:rPr lang="ru-RU" sz="5600" dirty="0" smtClean="0"/>
              <a:t>выписать из стихов слова сначала в один слог, потом в два слога, затем три и четыре слога</a:t>
            </a:r>
          </a:p>
          <a:p>
            <a:pPr>
              <a:buNone/>
            </a:pPr>
            <a:endParaRPr lang="ru-RU" sz="560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94928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chemeClr val="accent6">
                    <a:lumMod val="75000"/>
                  </a:schemeClr>
                </a:solidFill>
              </a:rPr>
              <a:t>3  – развитие фонематического анализа и синтеза.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052736"/>
            <a:ext cx="4059936" cy="5043264"/>
          </a:xfrm>
        </p:spPr>
        <p:txBody>
          <a:bodyPr>
            <a:noAutofit/>
          </a:bodyPr>
          <a:lstStyle/>
          <a:p>
            <a:r>
              <a:rPr lang="ru-RU" sz="2000" dirty="0" smtClean="0"/>
              <a:t>Цель:</a:t>
            </a:r>
          </a:p>
          <a:p>
            <a:r>
              <a:rPr lang="ru-RU" sz="2000" dirty="0" smtClean="0"/>
              <a:t>формировать функцию фонематического анализа и синтеза </a:t>
            </a:r>
          </a:p>
          <a:p>
            <a:endParaRPr lang="ru-RU" sz="2000" dirty="0" smtClean="0"/>
          </a:p>
          <a:p>
            <a:r>
              <a:rPr lang="ru-RU" sz="2000" dirty="0" smtClean="0"/>
              <a:t>Задания:</a:t>
            </a:r>
            <a:endParaRPr lang="ru-RU" sz="2000" dirty="0" smtClean="0"/>
          </a:p>
          <a:p>
            <a:r>
              <a:rPr lang="ru-RU" sz="2000" dirty="0" smtClean="0"/>
              <a:t>- найди в слове первый слог и назвать в нём звуки;</a:t>
            </a:r>
          </a:p>
          <a:p>
            <a:r>
              <a:rPr lang="ru-RU" sz="2000" dirty="0" smtClean="0"/>
              <a:t>- найди в слове второй слог и назвать в нём звуки;</a:t>
            </a:r>
          </a:p>
          <a:p>
            <a:r>
              <a:rPr lang="ru-RU" sz="2000" dirty="0" smtClean="0"/>
              <a:t>- назови все звуки в словах по порядку, прочитать и списать пред­ложенные слова;</a:t>
            </a:r>
          </a:p>
          <a:p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80728"/>
            <a:ext cx="4059936" cy="511527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sz="1800" dirty="0" smtClean="0"/>
              <a:t> </a:t>
            </a:r>
            <a:r>
              <a:rPr lang="ru-RU" sz="1800" dirty="0" smtClean="0"/>
              <a:t>   </a:t>
            </a:r>
            <a:r>
              <a:rPr lang="ru-RU" sz="2900" dirty="0" smtClean="0"/>
              <a:t>- </a:t>
            </a:r>
            <a:r>
              <a:rPr lang="ru-RU" sz="2900" dirty="0" smtClean="0"/>
              <a:t>напиши слова по слуху;</a:t>
            </a:r>
          </a:p>
          <a:p>
            <a:r>
              <a:rPr lang="ru-RU" sz="2900" dirty="0" smtClean="0"/>
              <a:t>- прочитай и выпиши слова с двумя согласными буквами в начале слова;</a:t>
            </a:r>
          </a:p>
          <a:p>
            <a:r>
              <a:rPr lang="ru-RU" sz="2900" dirty="0" smtClean="0"/>
              <a:t>- прослушай и назови третий, четвёртый звук в предложенных сло­вах;</a:t>
            </a:r>
          </a:p>
          <a:p>
            <a:r>
              <a:rPr lang="ru-RU" sz="2900" dirty="0" smtClean="0"/>
              <a:t>- спиши и подчеркни две первые и две последние буквы в пред­ложенных словах;</a:t>
            </a:r>
          </a:p>
          <a:p>
            <a:r>
              <a:rPr lang="ru-RU" sz="2900" dirty="0" smtClean="0"/>
              <a:t>- прочитай предложения и выпиши слова с несколькими согласными буквами. </a:t>
            </a:r>
          </a:p>
          <a:p>
            <a:r>
              <a:rPr lang="ru-RU" sz="3400" b="1" u="sng" dirty="0" smtClean="0">
                <a:solidFill>
                  <a:schemeClr val="accent6">
                    <a:lumMod val="75000"/>
                  </a:schemeClr>
                </a:solidFill>
              </a:rPr>
              <a:t>В дальнейшем работа направлена на закрепление фонематического ана­лиза, синтеза, звукобуквенного конструирования слов:</a:t>
            </a:r>
          </a:p>
          <a:p>
            <a:r>
              <a:rPr lang="ru-RU" sz="2900" dirty="0" smtClean="0"/>
              <a:t>- вставить пропущенные буквы в слова;</a:t>
            </a:r>
          </a:p>
          <a:p>
            <a:r>
              <a:rPr lang="ru-RU" sz="2900" dirty="0" smtClean="0"/>
              <a:t>- подобрать слова с определённым количеством звуков;</a:t>
            </a:r>
          </a:p>
          <a:p>
            <a:r>
              <a:rPr lang="ru-RU" sz="2900" dirty="0" smtClean="0"/>
              <a:t>- из данного слова составить другие слова;</a:t>
            </a:r>
          </a:p>
          <a:p>
            <a:r>
              <a:rPr lang="ru-RU" sz="2900" dirty="0" smtClean="0"/>
              <a:t>- составить графическую схему предложения;</a:t>
            </a:r>
          </a:p>
          <a:p>
            <a:r>
              <a:rPr lang="ru-RU" sz="2900" dirty="0" smtClean="0"/>
              <a:t>- разгадать ребус.</a:t>
            </a:r>
          </a:p>
          <a:p>
            <a:endParaRPr lang="ru-RU" sz="29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4752528" cy="936104"/>
          </a:xfrm>
        </p:spPr>
        <p:txBody>
          <a:bodyPr/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Литература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1556792"/>
            <a:ext cx="7924800" cy="4896544"/>
          </a:xfrm>
        </p:spPr>
        <p:txBody>
          <a:bodyPr>
            <a:noAutofit/>
          </a:bodyPr>
          <a:lstStyle/>
          <a:p>
            <a:pPr lvl="0"/>
            <a:r>
              <a:rPr lang="ru-RU" sz="1800" dirty="0" smtClean="0"/>
              <a:t>1.Безруких  </a:t>
            </a:r>
            <a:r>
              <a:rPr lang="ru-RU" sz="1800" dirty="0" smtClean="0"/>
              <a:t>М.М</a:t>
            </a:r>
            <a:r>
              <a:rPr lang="ru-RU" sz="1800" i="1" dirty="0" smtClean="0"/>
              <a:t>., </a:t>
            </a:r>
            <a:r>
              <a:rPr lang="ru-RU" sz="1800" dirty="0" smtClean="0"/>
              <a:t>Ефимова С. П., «Упражнения для занятий с детьми, имеющими трудности при обучении письму.»[Текст]/  </a:t>
            </a:r>
            <a:r>
              <a:rPr lang="ru-RU" sz="1800" dirty="0" smtClean="0"/>
              <a:t>                          Безруких  </a:t>
            </a:r>
            <a:r>
              <a:rPr lang="ru-RU" sz="1800" dirty="0" smtClean="0"/>
              <a:t>М.М</a:t>
            </a:r>
            <a:r>
              <a:rPr lang="ru-RU" sz="1800" i="1" dirty="0" smtClean="0"/>
              <a:t>., </a:t>
            </a:r>
            <a:r>
              <a:rPr lang="ru-RU" sz="1800" dirty="0" smtClean="0"/>
              <a:t>Ефимова С. П Тула: </a:t>
            </a:r>
            <a:r>
              <a:rPr lang="ru-RU" sz="1800" dirty="0" err="1" smtClean="0"/>
              <a:t>Арктоус</a:t>
            </a:r>
            <a:r>
              <a:rPr lang="ru-RU" sz="1800" dirty="0" smtClean="0"/>
              <a:t>, 1996.С.56-59</a:t>
            </a:r>
          </a:p>
          <a:p>
            <a:pPr lvl="0"/>
            <a:r>
              <a:rPr lang="ru-RU" sz="1800" dirty="0" smtClean="0"/>
              <a:t>2.Коваленко </a:t>
            </a:r>
            <a:r>
              <a:rPr lang="ru-RU" sz="1800" dirty="0" smtClean="0"/>
              <a:t>О.М. «Коррекция нарушений письменной речи у учащихся младших классов общеобразовательной школы: учебно-методическое пособие.»[Текст]/ Коваленко О.М.  – М.,2006.С.45-48</a:t>
            </a:r>
          </a:p>
          <a:p>
            <a:pPr lvl="0"/>
            <a:r>
              <a:rPr lang="ru-RU" sz="1800" dirty="0" smtClean="0"/>
              <a:t>3</a:t>
            </a:r>
            <a:r>
              <a:rPr lang="ru-RU" sz="1800" dirty="0" smtClean="0"/>
              <a:t>.Корнев </a:t>
            </a:r>
            <a:r>
              <a:rPr lang="ru-RU" sz="1800" dirty="0" smtClean="0"/>
              <a:t>А.Н. «Нарушения чтения и письма у детей: </a:t>
            </a:r>
            <a:r>
              <a:rPr lang="ru-RU" sz="1800" dirty="0" err="1" smtClean="0"/>
              <a:t>учебно</a:t>
            </a:r>
            <a:r>
              <a:rPr lang="ru-RU" sz="1800" dirty="0" smtClean="0"/>
              <a:t>- методическое пособие.»[Текст]/ Корнев А.Н. - СПб., 1997.С.35-38</a:t>
            </a:r>
          </a:p>
          <a:p>
            <a:pPr lvl="0"/>
            <a:r>
              <a:rPr lang="ru-RU" sz="1800" dirty="0" smtClean="0"/>
              <a:t>4</a:t>
            </a:r>
            <a:r>
              <a:rPr lang="ru-RU" sz="1800" dirty="0" smtClean="0"/>
              <a:t>.Садовникова  </a:t>
            </a:r>
            <a:r>
              <a:rPr lang="ru-RU" sz="1800" dirty="0" smtClean="0"/>
              <a:t>И.Н. «Нарушения письменной речи и их преодоление у младших школьников: Учебное пособие.»[Текст]/ </a:t>
            </a:r>
            <a:r>
              <a:rPr lang="ru-RU" sz="1800" dirty="0" err="1" smtClean="0"/>
              <a:t>Садовникова</a:t>
            </a:r>
            <a:r>
              <a:rPr lang="ru-RU" sz="1800" dirty="0" smtClean="0"/>
              <a:t>  И.Н - М., 1997.С.26-31</a:t>
            </a:r>
          </a:p>
          <a:p>
            <a:pPr lvl="0"/>
            <a:r>
              <a:rPr lang="ru-RU" sz="1800" dirty="0" smtClean="0"/>
              <a:t>5</a:t>
            </a:r>
            <a:r>
              <a:rPr lang="ru-RU" sz="1800" dirty="0" smtClean="0"/>
              <a:t>.Ястребова </a:t>
            </a:r>
            <a:r>
              <a:rPr lang="ru-RU" sz="1800" dirty="0" smtClean="0"/>
              <a:t>А.В. «Коррекция недостатков у учащихся общеобразовательных школ.»[Текст]/ </a:t>
            </a:r>
            <a:r>
              <a:rPr lang="ru-RU" sz="1800" dirty="0" err="1" smtClean="0"/>
              <a:t>Ястребова</a:t>
            </a:r>
            <a:r>
              <a:rPr lang="ru-RU" sz="1800" dirty="0" smtClean="0"/>
              <a:t> А.В. М., 1997.С.23-26</a:t>
            </a:r>
          </a:p>
          <a:p>
            <a:r>
              <a:rPr lang="ru-RU" sz="1800" dirty="0" smtClean="0"/>
              <a:t> </a:t>
            </a:r>
          </a:p>
          <a:p>
            <a:endParaRPr lang="ru-RU" sz="1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420888"/>
            <a:ext cx="7200800" cy="3744416"/>
          </a:xfrm>
        </p:spPr>
        <p:txBody>
          <a:bodyPr>
            <a:normAutofit fontScale="850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ru-RU" sz="2900" dirty="0" smtClean="0"/>
              <a:t>о</a:t>
            </a:r>
            <a:r>
              <a:rPr lang="ru-RU" sz="2900" dirty="0" smtClean="0"/>
              <a:t>тсутствие </a:t>
            </a:r>
            <a:r>
              <a:rPr lang="ru-RU" sz="2900" dirty="0" smtClean="0"/>
              <a:t>границ предложений;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900" dirty="0" smtClean="0"/>
              <a:t>слитное </a:t>
            </a:r>
            <a:r>
              <a:rPr lang="ru-RU" sz="2900" dirty="0" smtClean="0"/>
              <a:t>написание слов в предложении;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900" dirty="0" smtClean="0"/>
              <a:t>пропуски </a:t>
            </a:r>
            <a:r>
              <a:rPr lang="ru-RU" sz="2900" dirty="0" smtClean="0"/>
              <a:t>гласных;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900" dirty="0" smtClean="0"/>
              <a:t>ошибки </a:t>
            </a:r>
            <a:r>
              <a:rPr lang="ru-RU" sz="2900" dirty="0" smtClean="0"/>
              <a:t>в обозначении мягкости согласных на письме;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900" dirty="0" smtClean="0"/>
              <a:t>смешение </a:t>
            </a:r>
            <a:r>
              <a:rPr lang="ru-RU" sz="2900" dirty="0" smtClean="0"/>
              <a:t>букв, имеющих оптическое и кинетическое сходство;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2900" dirty="0" smtClean="0"/>
              <a:t>нечёткая </a:t>
            </a:r>
            <a:r>
              <a:rPr lang="ru-RU" sz="2900" dirty="0" smtClean="0"/>
              <a:t>дифференциация букв, обозначающих сходные по акустико-артикуляторным признакам звуки;</a:t>
            </a:r>
          </a:p>
          <a:p>
            <a:pPr algn="l">
              <a:buFont typeface="Arial" pitchFamily="34" charset="0"/>
              <a:buChar char="•"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6480048" cy="1944216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Наиболее часто встречающиеся на первых этапах обучения письму ошибки:</a:t>
            </a:r>
            <a:b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Цель 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упражнений</a:t>
            </a:r>
            <a:r>
              <a:rPr lang="ru-RU" sz="4000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4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20624" lvl="8" indent="-384048">
              <a:buClr>
                <a:schemeClr val="accent1"/>
              </a:buClr>
              <a:buSzPct val="80000"/>
              <a:buFont typeface="Arial" pitchFamily="34" charset="0"/>
              <a:buChar char="•"/>
            </a:pPr>
            <a:r>
              <a:rPr lang="ru-RU" sz="2400" b="1" i="1" dirty="0" smtClean="0"/>
              <a:t>помочь учителю на уроках обучения грамоте и русского языка активнее развивать речемыслительную деятельность учащихся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 marL="420624" lvl="8" indent="-384048">
              <a:buClr>
                <a:schemeClr val="accent1"/>
              </a:buClr>
              <a:buSzPct val="80000"/>
              <a:buNone/>
            </a:pPr>
            <a:endParaRPr lang="ru-RU" sz="2400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b="1" i="1" dirty="0" smtClean="0"/>
              <a:t>зрительное </a:t>
            </a:r>
            <a:r>
              <a:rPr lang="ru-RU" sz="2400" b="1" i="1" dirty="0" smtClean="0"/>
              <a:t>и слуховое восприятие и </a:t>
            </a:r>
            <a:r>
              <a:rPr lang="ru-RU" sz="2400" b="1" i="1" dirty="0" smtClean="0"/>
              <a:t>внимание</a:t>
            </a:r>
            <a:r>
              <a:rPr lang="ru-RU" sz="2400" b="1" i="1" dirty="0" smtClean="0"/>
              <a:t>.</a:t>
            </a:r>
            <a:endParaRPr lang="ru-RU" sz="2400" b="1" i="1" dirty="0" smtClean="0"/>
          </a:p>
          <a:p>
            <a:endParaRPr lang="ru-RU" sz="2400" b="1" i="1" dirty="0" smtClean="0"/>
          </a:p>
          <a:p>
            <a:endParaRPr lang="ru-RU" sz="2400" b="1" i="1" dirty="0" smtClean="0"/>
          </a:p>
          <a:p>
            <a:r>
              <a:rPr lang="ru-RU" sz="2400" b="1" i="1" dirty="0" smtClean="0"/>
              <a:t>речеслуховую </a:t>
            </a:r>
            <a:r>
              <a:rPr lang="ru-RU" sz="2400" b="1" i="1" dirty="0" smtClean="0"/>
              <a:t>память.</a:t>
            </a:r>
          </a:p>
          <a:p>
            <a:endParaRPr lang="ru-RU" b="1" i="1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Задания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по профилактике нарушений письменной 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речи: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Развитие языкового анализа и синтеза.</a:t>
            </a:r>
          </a:p>
          <a:p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слогового анализа и синтеза.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Развитие </a:t>
            </a:r>
            <a:r>
              <a:rPr lang="ru-RU" dirty="0" smtClean="0"/>
              <a:t>фонематического анализа и синтеза.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Основная задача:</a:t>
            </a:r>
          </a:p>
          <a:p>
            <a:pPr algn="ctr">
              <a:buNone/>
            </a:pPr>
            <a:r>
              <a:rPr lang="ru-RU" dirty="0" smtClean="0"/>
              <a:t> </a:t>
            </a:r>
            <a:r>
              <a:rPr lang="ru-RU" dirty="0" smtClean="0"/>
              <a:t>  </a:t>
            </a:r>
          </a:p>
          <a:p>
            <a:pPr algn="ctr">
              <a:buNone/>
            </a:pPr>
            <a:r>
              <a:rPr lang="ru-RU" dirty="0" smtClean="0"/>
              <a:t>Научить </a:t>
            </a:r>
            <a:r>
              <a:rPr lang="ru-RU" dirty="0" smtClean="0"/>
              <a:t>детей различать языковые единицы, умение определять количество, последователь­ность и место слов в предложении, умение видеть начало и конец предложения.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12192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1  – развитие языкового анализа и </a:t>
            </a:r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синтеза(</a:t>
            </a:r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Работа  над  предложением, понятие м «слово» и «словосочетание»</a:t>
            </a:r>
            <a:r>
              <a:rPr lang="ru-RU" sz="3600" dirty="0" smtClean="0">
                <a:solidFill>
                  <a:schemeClr val="accent6">
                    <a:lumMod val="75000"/>
                  </a:schemeClr>
                </a:solidFill>
              </a:rPr>
              <a:t>) </a:t>
            </a:r>
            <a:endParaRPr lang="ru-RU" sz="36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31296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smtClean="0">
                <a:solidFill>
                  <a:schemeClr val="accent6">
                    <a:lumMod val="75000"/>
                  </a:schemeClr>
                </a:solidFill>
              </a:rPr>
              <a:t>1.</a:t>
            </a:r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Анализ предложения в два слова.</a:t>
            </a:r>
            <a:b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900" dirty="0" smtClean="0"/>
              <a:t> </a:t>
            </a:r>
            <a:r>
              <a:rPr lang="ru-RU" sz="2100" dirty="0" smtClean="0"/>
              <a:t>1.Задание  </a:t>
            </a:r>
            <a:r>
              <a:rPr lang="ru-RU" sz="2100" dirty="0" smtClean="0"/>
              <a:t>Сосчитайте сколько слов в предложении.</a:t>
            </a:r>
          </a:p>
          <a:p>
            <a:pPr>
              <a:buNone/>
            </a:pPr>
            <a:r>
              <a:rPr lang="ru-RU" sz="2100" i="1" dirty="0" smtClean="0"/>
              <a:t>     Миша </a:t>
            </a:r>
            <a:r>
              <a:rPr lang="ru-RU" sz="2100" i="1" dirty="0" smtClean="0"/>
              <a:t>мал. Дима рисует. Маша поет. Даша спит. Мама отдыхает. </a:t>
            </a:r>
            <a:r>
              <a:rPr lang="ru-RU" sz="2100" i="1" dirty="0" smtClean="0"/>
              <a:t>               </a:t>
            </a:r>
            <a:endParaRPr lang="ru-RU" sz="2100" dirty="0" smtClean="0"/>
          </a:p>
          <a:p>
            <a:pPr>
              <a:buNone/>
            </a:pPr>
            <a:r>
              <a:rPr lang="ru-RU" sz="2100" i="1" dirty="0" smtClean="0"/>
              <a:t> </a:t>
            </a:r>
            <a:r>
              <a:rPr lang="ru-RU" sz="2100" dirty="0" smtClean="0"/>
              <a:t>    2.Задание</a:t>
            </a:r>
            <a:r>
              <a:rPr lang="ru-RU" sz="2100" dirty="0" smtClean="0"/>
              <a:t>.  Укажите первое и втрое слово в предложении:</a:t>
            </a:r>
          </a:p>
          <a:p>
            <a:pPr>
              <a:buNone/>
            </a:pPr>
            <a:r>
              <a:rPr lang="ru-RU" sz="2100" i="1" dirty="0" smtClean="0"/>
              <a:t>        Лето </a:t>
            </a:r>
            <a:r>
              <a:rPr lang="ru-RU" sz="2100" i="1" dirty="0" smtClean="0"/>
              <a:t>прошло. Дует ветер. Листья упали. Наступила осень. </a:t>
            </a:r>
            <a:endParaRPr lang="ru-RU" sz="2100" dirty="0" smtClean="0"/>
          </a:p>
          <a:p>
            <a:pPr>
              <a:buNone/>
            </a:pPr>
            <a:r>
              <a:rPr lang="ru-RU" sz="2100" i="1" dirty="0" smtClean="0"/>
              <a:t>      </a:t>
            </a:r>
            <a:r>
              <a:rPr lang="ru-RU" sz="2100" dirty="0" smtClean="0"/>
              <a:t>3.Задание  </a:t>
            </a:r>
            <a:r>
              <a:rPr lang="ru-RU" sz="2100" dirty="0" smtClean="0"/>
              <a:t>Составьте предложение по данному образцу:</a:t>
            </a:r>
          </a:p>
          <a:p>
            <a:pPr>
              <a:buNone/>
            </a:pPr>
            <a:r>
              <a:rPr lang="ru-RU" sz="2100" i="1" dirty="0" smtClean="0"/>
              <a:t>        Мальчик </a:t>
            </a:r>
            <a:r>
              <a:rPr lang="ru-RU" sz="2100" i="1" dirty="0" smtClean="0"/>
              <a:t>сидит.     Мама …… . Кошка ……. .    Белка ……… . Собака …….</a:t>
            </a:r>
            <a:endParaRPr lang="ru-RU" sz="2100" dirty="0" smtClean="0"/>
          </a:p>
          <a:p>
            <a:endParaRPr lang="ru-RU" sz="19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100" b="1" i="1" dirty="0" smtClean="0">
                <a:solidFill>
                  <a:schemeClr val="accent6">
                    <a:lumMod val="75000"/>
                  </a:schemeClr>
                </a:solidFill>
              </a:rPr>
              <a:t>2.Анализ предложений в три слова.</a:t>
            </a:r>
          </a:p>
          <a:p>
            <a:pPr>
              <a:buNone/>
            </a:pPr>
            <a:r>
              <a:rPr lang="ru-RU" sz="2100" b="1" i="1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2100" b="1" i="1" dirty="0" smtClean="0">
                <a:solidFill>
                  <a:schemeClr val="accent6">
                    <a:lumMod val="75000"/>
                  </a:schemeClr>
                </a:solidFill>
              </a:rPr>
              <a:t>     </a:t>
            </a:r>
            <a:r>
              <a:rPr lang="ru-RU" sz="2100" dirty="0" smtClean="0"/>
              <a:t>1.Задание</a:t>
            </a:r>
            <a:r>
              <a:rPr lang="ru-RU" sz="2100" dirty="0" smtClean="0"/>
              <a:t>. Сосчитайте сколько слов в предложении:</a:t>
            </a:r>
          </a:p>
          <a:p>
            <a:pPr>
              <a:buNone/>
            </a:pPr>
            <a:r>
              <a:rPr lang="ru-RU" sz="2100" i="1" dirty="0" smtClean="0"/>
              <a:t>     Сима </a:t>
            </a:r>
            <a:r>
              <a:rPr lang="ru-RU" sz="2100" i="1" dirty="0" smtClean="0"/>
              <a:t>читает книгу. Мама варит еду. Кошка ловит мышку. 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 </a:t>
            </a:r>
            <a:r>
              <a:rPr lang="ru-RU" sz="2100" dirty="0" smtClean="0"/>
              <a:t>    2.Задание  </a:t>
            </a:r>
            <a:r>
              <a:rPr lang="ru-RU" sz="2100" dirty="0" smtClean="0"/>
              <a:t>Укажите на каком месте стоит каждое из слов в предложении:</a:t>
            </a:r>
          </a:p>
          <a:p>
            <a:pPr>
              <a:buNone/>
            </a:pPr>
            <a:r>
              <a:rPr lang="ru-RU" sz="2100" i="1" dirty="0" smtClean="0"/>
              <a:t>      Вот наша школа. Таня читает книгу. Петя отвечает урок. Боря рисует яблоко. </a:t>
            </a:r>
            <a:endParaRPr lang="ru-RU" sz="2100" dirty="0" smtClean="0"/>
          </a:p>
          <a:p>
            <a:pPr>
              <a:buNone/>
            </a:pPr>
            <a:r>
              <a:rPr lang="ru-RU" sz="2100" dirty="0" smtClean="0"/>
              <a:t>      3.Задание  </a:t>
            </a:r>
            <a:r>
              <a:rPr lang="ru-RU" sz="2100" dirty="0" smtClean="0"/>
              <a:t>Составьте предложение по данному образцу:</a:t>
            </a:r>
          </a:p>
          <a:p>
            <a:pPr>
              <a:buNone/>
            </a:pPr>
            <a:r>
              <a:rPr lang="ru-RU" sz="2100" i="1" dirty="0" smtClean="0"/>
              <a:t>      Юра </a:t>
            </a:r>
            <a:r>
              <a:rPr lang="ru-RU" sz="2100" i="1" dirty="0" smtClean="0"/>
              <a:t>держит мяч. Ваня купил …… . Женя решил …… . Люба метёт …… .</a:t>
            </a:r>
            <a:endParaRPr lang="ru-RU" sz="2100" dirty="0" smtClean="0"/>
          </a:p>
          <a:p>
            <a:pPr>
              <a:buNone/>
            </a:pPr>
            <a:r>
              <a:rPr lang="ru-RU" sz="2100" i="1" dirty="0" smtClean="0"/>
              <a:t>.</a:t>
            </a:r>
            <a:endParaRPr lang="ru-RU" sz="2100" dirty="0" smtClean="0"/>
          </a:p>
          <a:p>
            <a:endParaRPr lang="ru-RU" sz="20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7234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  <a:t>Задания: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2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475312"/>
          </a:xfrm>
        </p:spPr>
        <p:txBody>
          <a:bodyPr>
            <a:normAutofit/>
          </a:bodyPr>
          <a:lstStyle/>
          <a:p>
            <a:pPr lvl="0"/>
            <a:r>
              <a:rPr lang="ru-RU" sz="1900" b="1" dirty="0" smtClean="0"/>
              <a:t>1.</a:t>
            </a:r>
            <a:r>
              <a:rPr lang="ru-RU" sz="1900" dirty="0" smtClean="0"/>
              <a:t>Задание  Составьте предложение сначала из трёх слов, затем из четырёх, пяти и более слов.</a:t>
            </a:r>
          </a:p>
          <a:p>
            <a:pPr>
              <a:buNone/>
            </a:pPr>
            <a:r>
              <a:rPr lang="ru-RU" sz="1900" i="1" dirty="0" smtClean="0"/>
              <a:t>     Образец</a:t>
            </a:r>
            <a:r>
              <a:rPr lang="ru-RU" sz="1900" i="1" dirty="0" smtClean="0"/>
              <a:t>: Девочка чистит. Девочка чистит картошку. Девочка чистит картошку но­жом. Девочка чистит крупную картошку ножом</a:t>
            </a:r>
            <a:r>
              <a:rPr lang="ru-RU" sz="1900" i="1" dirty="0" smtClean="0"/>
              <a:t>.. </a:t>
            </a:r>
            <a:endParaRPr lang="ru-RU" sz="1900" dirty="0" smtClean="0"/>
          </a:p>
          <a:p>
            <a:r>
              <a:rPr lang="ru-RU" sz="1900" dirty="0" smtClean="0"/>
              <a:t>2.Задание  Прослушайте предложение. Каждое предложение увеличьте на  одно, два, три, четыре слова.</a:t>
            </a:r>
          </a:p>
          <a:p>
            <a:pPr>
              <a:buNone/>
            </a:pPr>
            <a:r>
              <a:rPr lang="ru-RU" sz="1900" i="1" dirty="0" smtClean="0"/>
              <a:t>      Оля </a:t>
            </a:r>
            <a:r>
              <a:rPr lang="ru-RU" sz="1900" i="1" dirty="0" smtClean="0"/>
              <a:t>читает. Дети собирали. Лена подарила. Машина проехала. Вова ел.</a:t>
            </a:r>
            <a:endParaRPr lang="ru-RU" sz="1900" dirty="0" smtClean="0"/>
          </a:p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4.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Составление графических схем предложения.</a:t>
            </a:r>
            <a:endParaRPr lang="ru-RU" sz="1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800" dirty="0" smtClean="0"/>
              <a:t>1.Задание. Составить графическую схему данного предложения и приду­мать по ней своё предложение.</a:t>
            </a:r>
          </a:p>
          <a:p>
            <a:r>
              <a:rPr lang="ru-RU" sz="1800" dirty="0" smtClean="0"/>
              <a:t>═══  ─── . </a:t>
            </a:r>
            <a:r>
              <a:rPr lang="ru-RU" sz="1800" i="1" dirty="0" smtClean="0"/>
              <a:t>- Оживают деревья.</a:t>
            </a:r>
            <a:endParaRPr lang="ru-RU" sz="1800" dirty="0" smtClean="0"/>
          </a:p>
          <a:p>
            <a:r>
              <a:rPr lang="ru-RU" sz="1800" i="1" dirty="0" smtClean="0"/>
              <a:t>───  ═══. - Почки набухают.</a:t>
            </a:r>
            <a:endParaRPr lang="ru-RU" sz="1800" dirty="0" smtClean="0"/>
          </a:p>
          <a:p>
            <a:r>
              <a:rPr lang="ru-RU" sz="1800" i="1" dirty="0" smtClean="0"/>
              <a:t>Моросит дождь. Загремел гром. и т.п.</a:t>
            </a:r>
            <a:endParaRPr lang="ru-RU" sz="1800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3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.Распространение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предложений, увеличивая количество слов. 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03304"/>
          </a:xfrm>
        </p:spPr>
        <p:txBody>
          <a:bodyPr>
            <a:normAutofit/>
          </a:bodyPr>
          <a:lstStyle/>
          <a:p>
            <a:r>
              <a:rPr lang="ru-RU" sz="1900" dirty="0" smtClean="0"/>
              <a:t>1.Задание.  Определите, какое по счёту место занимает указанное слово в предложении.</a:t>
            </a:r>
          </a:p>
          <a:p>
            <a:pPr>
              <a:buNone/>
            </a:pPr>
            <a:r>
              <a:rPr lang="ru-RU" sz="1900" i="1" dirty="0" smtClean="0"/>
              <a:t>     Нина </a:t>
            </a:r>
            <a:r>
              <a:rPr lang="ru-RU" sz="1900" i="1" dirty="0" smtClean="0"/>
              <a:t>спит. (Спит – второе слово)</a:t>
            </a:r>
            <a:endParaRPr lang="ru-RU" sz="1900" dirty="0" smtClean="0"/>
          </a:p>
          <a:p>
            <a:pPr>
              <a:buNone/>
            </a:pPr>
            <a:r>
              <a:rPr lang="ru-RU" sz="1900" i="1" dirty="0" smtClean="0"/>
              <a:t>     Вера </a:t>
            </a:r>
            <a:r>
              <a:rPr lang="ru-RU" sz="1900" i="1" dirty="0" smtClean="0"/>
              <a:t>читает. Сима ест. Мама шьёт. Мила мыла куклу. Я встаю рано утром. и т.п. (до 5 слов в предложении)</a:t>
            </a:r>
            <a:endParaRPr lang="ru-RU" sz="1900" dirty="0" smtClean="0"/>
          </a:p>
          <a:p>
            <a:pPr>
              <a:buNone/>
            </a:pPr>
            <a:r>
              <a:rPr lang="ru-RU" sz="1900" dirty="0" smtClean="0"/>
              <a:t>    Также </a:t>
            </a:r>
            <a:r>
              <a:rPr lang="ru-RU" sz="1900" dirty="0" smtClean="0"/>
              <a:t>детям можно дать сосчитать все слова в предложении.</a:t>
            </a:r>
          </a:p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6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.Выделение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из текста предложений с определённым количеством слов.</a:t>
            </a:r>
            <a:b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ru-RU" sz="1800" dirty="0" smtClean="0"/>
              <a:t>1.Задание. Подними руку, когда услышишь предложение, состоящее из</a:t>
            </a:r>
          </a:p>
          <a:p>
            <a:pPr>
              <a:buNone/>
            </a:pPr>
            <a:r>
              <a:rPr lang="ru-RU" sz="1800" dirty="0" smtClean="0"/>
              <a:t>      двух</a:t>
            </a:r>
            <a:r>
              <a:rPr lang="ru-RU" sz="1800" dirty="0" smtClean="0"/>
              <a:t>, трёх, четырё, пяти, шести слов.</a:t>
            </a:r>
          </a:p>
          <a:p>
            <a:pPr>
              <a:buNone/>
            </a:pPr>
            <a:r>
              <a:rPr lang="ru-RU" sz="1800" i="1" dirty="0" smtClean="0"/>
              <a:t>      Настала </a:t>
            </a:r>
            <a:r>
              <a:rPr lang="ru-RU" sz="1800" i="1" dirty="0" smtClean="0"/>
              <a:t>осень. Целый день идёт дождь. Дует ветер. Наш садик голый. На </a:t>
            </a:r>
            <a:r>
              <a:rPr lang="ru-RU" sz="1800" i="1" dirty="0" smtClean="0"/>
              <a:t> земле </a:t>
            </a:r>
            <a:r>
              <a:rPr lang="ru-RU" sz="1800" i="1" dirty="0" smtClean="0"/>
              <a:t>лужи. Мама взяла зонт и пошла на работу. Была зима. Дети были на пруду. Они делали из снега снежную бабу. У бабы на голове было ведро. Во рту у бабы была трубка. Глаза у бабы из угля. В руке у снежной бабы метла. Дети рады</a:t>
            </a:r>
            <a:r>
              <a:rPr lang="ru-RU" sz="1800" i="1" dirty="0" smtClean="0"/>
              <a:t>.</a:t>
            </a:r>
          </a:p>
          <a:p>
            <a:pPr>
              <a:buNone/>
            </a:pPr>
            <a:r>
              <a:rPr lang="ru-RU" sz="1800" dirty="0" smtClean="0"/>
              <a:t>       2.Задание</a:t>
            </a:r>
            <a:r>
              <a:rPr lang="ru-RU" sz="1800" dirty="0" smtClean="0"/>
              <a:t>. Поднять цифру соответственно количеству слов предъявленного предложения (предлагаются небольшие тексты).</a:t>
            </a:r>
          </a:p>
          <a:p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5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.Определение </a:t>
            </a:r>
            <a:r>
              <a:rPr lang="ru-RU" sz="1800" b="1" dirty="0" smtClean="0">
                <a:solidFill>
                  <a:schemeClr val="accent6">
                    <a:lumMod val="75000"/>
                  </a:schemeClr>
                </a:solidFill>
              </a:rPr>
              <a:t>места слов в предложении.</a:t>
            </a:r>
            <a:endParaRPr lang="ru-RU" sz="18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683224"/>
          </a:xfrm>
        </p:spPr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Основная цель</a:t>
            </a:r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научить </a:t>
            </a:r>
            <a:r>
              <a:rPr lang="ru-RU" dirty="0" smtClean="0"/>
              <a:t>детей определять слоговой состав слов, делить слова на слоги и выделять гласные звуки, которые и помогают правильно разделить слово на слоги. 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2  – развитие слогового анализа и синтеза</a:t>
            </a:r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</a:b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266</TotalTime>
  <Words>787</Words>
  <Application>Microsoft Office PowerPoint</Application>
  <PresentationFormat>Экран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Бумажная</vt:lpstr>
      <vt:lpstr>Профилактика нарушений письменной речи у учащихся младших классов. (1 класс)  </vt:lpstr>
      <vt:lpstr>Наиболее часто встречающиеся на первых этапах обучения письму ошибки: </vt:lpstr>
      <vt:lpstr>Цель упражнений:</vt:lpstr>
      <vt:lpstr>Задания по профилактике нарушений письменной речи:</vt:lpstr>
      <vt:lpstr>1  – развитие языкового анализа и синтеза(Работа  над  предложением, понятие м «слово» и «словосочетание») </vt:lpstr>
      <vt:lpstr>Задания: </vt:lpstr>
      <vt:lpstr>3.Распространение предложений, увеличивая количество слов. </vt:lpstr>
      <vt:lpstr>5.Определение места слов в предложении.</vt:lpstr>
      <vt:lpstr>2  – развитие слогового анализа и синтеза. </vt:lpstr>
      <vt:lpstr>Задания:</vt:lpstr>
      <vt:lpstr>3  – развитие фонематического анализа и синтеза. </vt:lpstr>
      <vt:lpstr>Литература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Профилактика нарушений письменной речи у учащихся младших классов. (1 класс)</dc:title>
  <dc:creator>Мария</dc:creator>
  <cp:lastModifiedBy>Мария</cp:lastModifiedBy>
  <cp:revision>26</cp:revision>
  <dcterms:created xsi:type="dcterms:W3CDTF">2012-10-16T13:32:50Z</dcterms:created>
  <dcterms:modified xsi:type="dcterms:W3CDTF">2012-10-16T17:59:32Z</dcterms:modified>
</cp:coreProperties>
</file>