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64" r:id="rId2"/>
    <p:sldId id="273" r:id="rId3"/>
    <p:sldId id="265" r:id="rId4"/>
    <p:sldId id="268" r:id="rId5"/>
    <p:sldId id="274" r:id="rId6"/>
    <p:sldId id="270" r:id="rId7"/>
    <p:sldId id="266" r:id="rId8"/>
    <p:sldId id="269" r:id="rId9"/>
    <p:sldId id="278" r:id="rId10"/>
    <p:sldId id="262" r:id="rId11"/>
    <p:sldId id="271" r:id="rId12"/>
    <p:sldId id="258" r:id="rId13"/>
    <p:sldId id="272" r:id="rId14"/>
    <p:sldId id="276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7E91D"/>
    <a:srgbClr val="D60093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19" autoAdjust="0"/>
    <p:restoredTop sz="94660"/>
  </p:normalViewPr>
  <p:slideViewPr>
    <p:cSldViewPr>
      <p:cViewPr varScale="1">
        <p:scale>
          <a:sx n="104" d="100"/>
          <a:sy n="104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A884F3-75B9-43C2-9A02-29599D7BDE37}" type="datetimeFigureOut">
              <a:rPr lang="ru-RU" smtClean="0"/>
              <a:pPr/>
              <a:t>06.11.2012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1B6BDB1-AFA5-4871-8F19-78D7C15BA6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643182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Правописание гласных и согласных в морфемах. Повторение изученного в 5 </a:t>
            </a:r>
            <a:r>
              <a:rPr lang="ru-RU" dirty="0" smtClean="0">
                <a:solidFill>
                  <a:srgbClr val="FF0000"/>
                </a:solidFill>
              </a:rPr>
              <a:t>классе.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072206"/>
            <a:ext cx="8229600" cy="64293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66FFFF"/>
                </a:solidFill>
              </a:rPr>
              <a:t>Владимир Иванович Даль (1801-1872)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66FFFF"/>
              </a:solidFill>
            </a:endParaRPr>
          </a:p>
        </p:txBody>
      </p:sp>
      <p:pic>
        <p:nvPicPr>
          <p:cNvPr id="4" name="Содержимое 3" descr="image_397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214290"/>
            <a:ext cx="5072098" cy="5429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14422"/>
            <a:ext cx="454342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Запомни правила!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21de0af2405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57818" y="1857364"/>
            <a:ext cx="2922692" cy="4708525"/>
          </a:xfr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74345"/>
            <a:ext cx="771530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Корень слова –это главная значимая часть слова, в которой заключается общее значение всех однокоренных слов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Безударные  гласные  в корне слова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Проверяемые согласные 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Непроизносимые согласные 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Корни  с чередующимися гласными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Буквы   О –Ё после шипящих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                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Буква И  после Ц в корнях   слов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 and Settings\Dim4kee\Рабочий стол\autumn-lak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-285776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84" y="571480"/>
            <a:ext cx="4500594" cy="62865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солнце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5214942" y="1857364"/>
            <a:ext cx="3500430" cy="17526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92D050"/>
                </a:solidFill>
              </a:rPr>
              <a:t>СОЛНЦЕ</a:t>
            </a:r>
            <a:endParaRPr lang="ru-RU" sz="3600" dirty="0">
              <a:solidFill>
                <a:srgbClr val="92D050"/>
              </a:solidFill>
            </a:endParaRPr>
          </a:p>
        </p:txBody>
      </p:sp>
      <p:pic>
        <p:nvPicPr>
          <p:cNvPr id="4" name="Содержимое 3" descr="cjkywt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1643063"/>
            <a:ext cx="3990975" cy="4708525"/>
          </a:xfrm>
        </p:spPr>
      </p:pic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6893735" y="1750207"/>
            <a:ext cx="357190" cy="14287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7000892" y="1785926"/>
            <a:ext cx="428628" cy="14287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 flipH="1" flipV="1">
            <a:off x="7143768" y="1785926"/>
            <a:ext cx="428628" cy="14287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7286644" y="1785926"/>
            <a:ext cx="428628" cy="14287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Дуга 12"/>
          <p:cNvSpPr/>
          <p:nvPr/>
        </p:nvSpPr>
        <p:spPr>
          <a:xfrm rot="19636815">
            <a:off x="3451064" y="480606"/>
            <a:ext cx="1741806" cy="1385962"/>
          </a:xfrm>
          <a:prstGeom prst="arc">
            <a:avLst>
              <a:gd name="adj1" fmla="val 15523110"/>
              <a:gd name="adj2" fmla="val 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 rot="19636815">
            <a:off x="5848451" y="1905745"/>
            <a:ext cx="1161874" cy="834823"/>
          </a:xfrm>
          <a:prstGeom prst="arc">
            <a:avLst>
              <a:gd name="adj1" fmla="val 15523110"/>
              <a:gd name="adj2" fmla="val 230911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857364"/>
            <a:ext cx="76438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00B0F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4800" dirty="0" smtClean="0">
                <a:solidFill>
                  <a:srgbClr val="07E91D"/>
                </a:solidFill>
                <a:latin typeface="Calibri"/>
                <a:ea typeface="Calibri"/>
                <a:cs typeface="Times New Roman"/>
              </a:rPr>
              <a:t>Этимология – греч. истинное значение слова       </a:t>
            </a:r>
            <a:endParaRPr lang="ru-RU" sz="4800" dirty="0">
              <a:solidFill>
                <a:srgbClr val="07E91D"/>
              </a:solidFill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000108"/>
            <a:ext cx="65008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D60093"/>
                </a:solidFill>
              </a:rPr>
              <a:t>Чередование а(я) и им, а(я) и ин</a:t>
            </a:r>
          </a:p>
          <a:p>
            <a:r>
              <a:rPr lang="ru-RU" sz="3200" dirty="0" smtClean="0">
                <a:solidFill>
                  <a:srgbClr val="D60093"/>
                </a:solidFill>
              </a:rPr>
              <a:t> </a:t>
            </a:r>
          </a:p>
          <a:p>
            <a:r>
              <a:rPr lang="ru-RU" sz="3200" dirty="0" smtClean="0">
                <a:solidFill>
                  <a:srgbClr val="D60093"/>
                </a:solidFill>
              </a:rPr>
              <a:t> </a:t>
            </a:r>
          </a:p>
          <a:p>
            <a:r>
              <a:rPr lang="ru-RU" sz="3200" dirty="0" smtClean="0">
                <a:solidFill>
                  <a:srgbClr val="D60093"/>
                </a:solidFill>
              </a:rPr>
              <a:t> </a:t>
            </a:r>
          </a:p>
          <a:p>
            <a:r>
              <a:rPr lang="ru-RU" sz="3200" dirty="0" smtClean="0">
                <a:solidFill>
                  <a:srgbClr val="D60093"/>
                </a:solidFill>
              </a:rPr>
              <a:t>  В корнях с чередованием а(я) – им, а(я) – ин пишутся им и ин, если дальше следует суффикс -а-: сжать – сжимать, понять – понимать, начать – начинать. </a:t>
            </a:r>
            <a:endParaRPr lang="ru-RU" sz="3200" dirty="0">
              <a:solidFill>
                <a:srgbClr val="D60093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71480"/>
            <a:ext cx="750099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Корень слова –это главная значимая часть слова, в которой заключается общее значение всех однокоренных слов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Безударные  гласные  в корне слова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Проверяемые согласные 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Непроизносимые согласные 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Корни  с чередующимися гласными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Буквы   О –Ё после шипящих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                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Буква И  после Ц в корнях   слов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285728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Корни с чередующимися гласными  Е-И     не проверяйте родственными словами!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Бир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(а) -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бер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Дир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(а) -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дер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Блист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(а)-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блест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>
                  <a:lumMod val="85000"/>
                  <a:lumOff val="15000"/>
                </a:schemeClr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85000"/>
                    <a:lumOff val="1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Жиг(а) – жег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000372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Тир (а) - тер</a:t>
            </a:r>
          </a:p>
          <a:p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Мир(а)-мер</a:t>
            </a:r>
            <a:endParaRPr lang="ru-RU" sz="24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Пир(а)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- </a:t>
            </a: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пер</a:t>
            </a:r>
            <a:endParaRPr lang="ru-RU" sz="24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Стил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(а)-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стел</a:t>
            </a:r>
          </a:p>
          <a:p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В корнях с чередующимися гласными </a:t>
            </a:r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е-и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(</a:t>
            </a:r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бер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- - </a:t>
            </a:r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бир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-, пер- - пир-</a:t>
            </a: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,, 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стел- -</a:t>
            </a:r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стил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дер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- -</a:t>
            </a:r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дир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, </a:t>
            </a:r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блист-блест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bg1">
                    <a:lumMod val="85000"/>
                    <a:lumOff val="15000"/>
                  </a:schemeClr>
                </a:solidFill>
              </a:rPr>
              <a:t>жиг-жег</a:t>
            </a: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мир-мер</a:t>
            </a:r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)</a:t>
            </a:r>
          </a:p>
          <a:p>
            <a:r>
              <a:rPr lang="ru-RU" sz="24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 буква     И     пишется только тогда, когда после корня следует суффикс -а-</a:t>
            </a:r>
            <a:r>
              <a:rPr lang="ru-RU" sz="2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,.</a:t>
            </a:r>
            <a:endParaRPr lang="ru-RU" sz="24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Дуга 4"/>
          <p:cNvSpPr/>
          <p:nvPr/>
        </p:nvSpPr>
        <p:spPr>
          <a:xfrm>
            <a:off x="285720" y="1714488"/>
            <a:ext cx="45719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279096" y="1043561"/>
            <a:ext cx="1584881" cy="628096"/>
            <a:chOff x="279096" y="1043561"/>
            <a:chExt cx="1584881" cy="628096"/>
          </a:xfrm>
        </p:grpSpPr>
        <p:sp>
          <p:nvSpPr>
            <p:cNvPr id="6" name="Дуга 5"/>
            <p:cNvSpPr/>
            <p:nvPr/>
          </p:nvSpPr>
          <p:spPr>
            <a:xfrm rot="18934942">
              <a:off x="279096" y="1043562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/>
            <p:cNvSpPr/>
            <p:nvPr/>
          </p:nvSpPr>
          <p:spPr>
            <a:xfrm rot="18934942">
              <a:off x="1279227" y="1043561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79097" y="1400752"/>
            <a:ext cx="1656320" cy="699533"/>
            <a:chOff x="279097" y="1400752"/>
            <a:chExt cx="1656320" cy="699533"/>
          </a:xfrm>
        </p:grpSpPr>
        <p:sp>
          <p:nvSpPr>
            <p:cNvPr id="8" name="Дуга 7"/>
            <p:cNvSpPr/>
            <p:nvPr/>
          </p:nvSpPr>
          <p:spPr>
            <a:xfrm rot="18934942">
              <a:off x="1350667" y="1472190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/>
            <p:cNvSpPr/>
            <p:nvPr/>
          </p:nvSpPr>
          <p:spPr>
            <a:xfrm rot="18934942">
              <a:off x="279097" y="1400752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279095" y="2186569"/>
            <a:ext cx="1656320" cy="628096"/>
            <a:chOff x="279095" y="2186569"/>
            <a:chExt cx="1656320" cy="628096"/>
          </a:xfrm>
        </p:grpSpPr>
        <p:sp>
          <p:nvSpPr>
            <p:cNvPr id="10" name="Дуга 9"/>
            <p:cNvSpPr/>
            <p:nvPr/>
          </p:nvSpPr>
          <p:spPr>
            <a:xfrm rot="18934942">
              <a:off x="279095" y="2186569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/>
            <p:cNvSpPr/>
            <p:nvPr/>
          </p:nvSpPr>
          <p:spPr>
            <a:xfrm rot="18934942">
              <a:off x="1350665" y="2186570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Дуга 11"/>
          <p:cNvSpPr/>
          <p:nvPr/>
        </p:nvSpPr>
        <p:spPr>
          <a:xfrm rot="18934942">
            <a:off x="1422104" y="3401016"/>
            <a:ext cx="584750" cy="62809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 rot="18934942">
            <a:off x="350535" y="3401016"/>
            <a:ext cx="584750" cy="62809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350534" y="3758206"/>
            <a:ext cx="1584883" cy="628095"/>
            <a:chOff x="350534" y="3758206"/>
            <a:chExt cx="1584883" cy="628095"/>
          </a:xfrm>
        </p:grpSpPr>
        <p:sp>
          <p:nvSpPr>
            <p:cNvPr id="13" name="Дуга 12"/>
            <p:cNvSpPr/>
            <p:nvPr/>
          </p:nvSpPr>
          <p:spPr>
            <a:xfrm rot="18934942">
              <a:off x="1350667" y="3758206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/>
            <p:cNvSpPr/>
            <p:nvPr/>
          </p:nvSpPr>
          <p:spPr>
            <a:xfrm rot="18934942">
              <a:off x="350534" y="3758206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50533" y="4115396"/>
            <a:ext cx="1727760" cy="699533"/>
            <a:chOff x="350533" y="4115396"/>
            <a:chExt cx="1727760" cy="699533"/>
          </a:xfrm>
        </p:grpSpPr>
        <p:sp>
          <p:nvSpPr>
            <p:cNvPr id="14" name="Дуга 13"/>
            <p:cNvSpPr/>
            <p:nvPr/>
          </p:nvSpPr>
          <p:spPr>
            <a:xfrm rot="18934942">
              <a:off x="1493543" y="4186834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/>
            <p:cNvSpPr/>
            <p:nvPr/>
          </p:nvSpPr>
          <p:spPr>
            <a:xfrm rot="18934942">
              <a:off x="350533" y="4115396"/>
              <a:ext cx="584750" cy="628095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20941" y="1778951"/>
            <a:ext cx="2001261" cy="801000"/>
            <a:chOff x="320941" y="1778951"/>
            <a:chExt cx="2001261" cy="801000"/>
          </a:xfrm>
        </p:grpSpPr>
        <p:sp>
          <p:nvSpPr>
            <p:cNvPr id="18" name="Дуга 17"/>
            <p:cNvSpPr/>
            <p:nvPr/>
          </p:nvSpPr>
          <p:spPr>
            <a:xfrm rot="18934942">
              <a:off x="1606824" y="1778951"/>
              <a:ext cx="715378" cy="801000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/>
            <p:cNvSpPr/>
            <p:nvPr/>
          </p:nvSpPr>
          <p:spPr>
            <a:xfrm rot="18934942">
              <a:off x="320941" y="1778951"/>
              <a:ext cx="715378" cy="801000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0"/>
                            </p:stCondLst>
                            <p:childTnLst>
                              <p:par>
                                <p:cTn id="1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5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5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5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9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9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30"/>
                            </p:stCondLst>
                            <p:childTnLst>
                              <p:par>
                                <p:cTn id="3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70"/>
                            </p:stCondLst>
                            <p:childTnLst>
                              <p:par>
                                <p:cTn id="4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10"/>
                            </p:stCondLst>
                            <p:childTnLst>
                              <p:par>
                                <p:cTn id="5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50"/>
                            </p:stCondLst>
                            <p:childTnLst>
                              <p:par>
                                <p:cTn id="6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161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Корни с чередующейся гласной </a:t>
            </a:r>
            <a:r>
              <a:rPr lang="ru-RU" sz="3200" dirty="0" err="1" smtClean="0">
                <a:solidFill>
                  <a:srgbClr val="7030A0"/>
                </a:solidFill>
              </a:rPr>
              <a:t>о-а</a:t>
            </a:r>
            <a:r>
              <a:rPr lang="ru-RU" sz="3200" dirty="0" smtClean="0">
                <a:solidFill>
                  <a:srgbClr val="7030A0"/>
                </a:solidFill>
              </a:rPr>
              <a:t> 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лож – лаг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err="1" smtClean="0">
                <a:solidFill>
                  <a:srgbClr val="7030A0"/>
                </a:solidFill>
              </a:rPr>
              <a:t>раст</a:t>
            </a:r>
            <a:r>
              <a:rPr lang="ru-RU" sz="3200" dirty="0" smtClean="0">
                <a:solidFill>
                  <a:srgbClr val="7030A0"/>
                </a:solidFill>
              </a:rPr>
              <a:t> – </a:t>
            </a:r>
            <a:r>
              <a:rPr lang="ru-RU" sz="3200" dirty="0" err="1" smtClean="0">
                <a:solidFill>
                  <a:srgbClr val="7030A0"/>
                </a:solidFill>
              </a:rPr>
              <a:t>ращ</a:t>
            </a:r>
            <a:r>
              <a:rPr lang="ru-RU" sz="3200" dirty="0" smtClean="0">
                <a:solidFill>
                  <a:srgbClr val="7030A0"/>
                </a:solidFill>
              </a:rPr>
              <a:t> – рос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/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запомни :росток , Ростов, отрасль 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1538" y="785794"/>
          <a:ext cx="6077585" cy="1472184"/>
        </p:xfrm>
        <a:graphic>
          <a:graphicData uri="http://schemas.openxmlformats.org/drawingml/2006/table">
            <a:tbl>
              <a:tblPr/>
              <a:tblGrid>
                <a:gridCol w="607758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Слова- исключения : шов, капюшон, крыжовник, шофёр, шоколад, </a:t>
                      </a:r>
                      <a:r>
                        <a:rPr lang="ru-RU" sz="2800" dirty="0" err="1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жонглёр,шомпол</a:t>
                      </a:r>
                      <a:r>
                        <a:rPr lang="ru-RU" sz="280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, жокей</a:t>
                      </a:r>
                      <a:endParaRPr lang="ru-RU" sz="2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1538" y="3500438"/>
          <a:ext cx="6077585" cy="1682496"/>
        </p:xfrm>
        <a:graphic>
          <a:graphicData uri="http://schemas.openxmlformats.org/drawingml/2006/table">
            <a:tbl>
              <a:tblPr/>
              <a:tblGrid>
                <a:gridCol w="6077585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Слова – исключения : цыган, цыпочки, цыц, цыплёнок, цыкнуть</a:t>
                      </a:r>
                      <a:endParaRPr lang="ru-RU" sz="3200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57290" y="0"/>
          <a:ext cx="6096000" cy="6311341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Проверь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первая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цифра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цинковая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стружка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цирковой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артист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Цикличность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свойственна природе.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опасная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бацилла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цитата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из Пушкина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процитировать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стихотворение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древняя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цивилизация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Цикорий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добавляют в кофе.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весёлый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цыган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цыганский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хор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хитрый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цыганёнок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танцевать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цыганочку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жёлтенький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цыплёнок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стоять на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цыпочках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встать на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цыпочки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Цыц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! Сейчас же замолчите!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цыплячья </a:t>
                      </a: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шея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156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худой, как </a:t>
                      </a:r>
                      <a:r>
                        <a:rPr lang="ru-RU" sz="2000" b="1" dirty="0" smtClean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цыплёночек</a:t>
                      </a:r>
                      <a:endParaRPr lang="ru-RU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474345"/>
            <a:ext cx="771530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Корень слова –это главная значимая часть слова, в которой заключается общее значение всех однокоренных слов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Безударные  гласные  в корне слова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Проверяемые согласные 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Непроизносимые согласные 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Корни  с чередующимися гласными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 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Буквы   О –Ё после шипящих в корне слова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                  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Буква И  после Ц в корнях   слов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Дорогие дети! Спасибо за урок!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solna24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714488"/>
            <a:ext cx="2676525" cy="27717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221</TotalTime>
  <Words>278</Words>
  <Application>Microsoft Office PowerPoint</Application>
  <PresentationFormat>Экран (4:3)</PresentationFormat>
  <Paragraphs>87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Правописание гласных и согласных в морфемах. Повторение изученного в 5 классе.</vt:lpstr>
      <vt:lpstr>Владимир Иванович Даль (1801-1872)  </vt:lpstr>
      <vt:lpstr>Запомни правила!</vt:lpstr>
      <vt:lpstr>Слайд 4</vt:lpstr>
      <vt:lpstr>Слайд 5</vt:lpstr>
      <vt:lpstr>солнце</vt:lpstr>
      <vt:lpstr>Слайд 7</vt:lpstr>
      <vt:lpstr>Слайд 8</vt:lpstr>
      <vt:lpstr>Слайд 9</vt:lpstr>
      <vt:lpstr>Слайд 10</vt:lpstr>
      <vt:lpstr>Корни с чередующейся гласной о-а  лож – лаг раст – ращ – рос  запомни :росток , Ростов, отрасль </vt:lpstr>
      <vt:lpstr>Слайд 12</vt:lpstr>
      <vt:lpstr>Слайд 13</vt:lpstr>
      <vt:lpstr>Слайд 14</vt:lpstr>
      <vt:lpstr>Дорогие дети! Спасибо за урок!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Dim4kee</dc:creator>
  <cp:lastModifiedBy>Admin</cp:lastModifiedBy>
  <cp:revision>29</cp:revision>
  <dcterms:created xsi:type="dcterms:W3CDTF">2009-10-08T13:51:49Z</dcterms:created>
  <dcterms:modified xsi:type="dcterms:W3CDTF">2012-11-06T11:50:07Z</dcterms:modified>
</cp:coreProperties>
</file>