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6" r:id="rId4"/>
    <p:sldId id="257" r:id="rId5"/>
    <p:sldId id="259" r:id="rId6"/>
    <p:sldId id="274" r:id="rId7"/>
    <p:sldId id="260" r:id="rId8"/>
    <p:sldId id="261" r:id="rId9"/>
    <p:sldId id="262" r:id="rId10"/>
    <p:sldId id="263" r:id="rId11"/>
    <p:sldId id="265" r:id="rId12"/>
    <p:sldId id="267" r:id="rId13"/>
    <p:sldId id="270" r:id="rId14"/>
    <p:sldId id="271" r:id="rId15"/>
    <p:sldId id="273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CCA8-9BF0-430D-872C-53104962BFB6}" type="datetimeFigureOut">
              <a:rPr lang="ru-RU" smtClean="0"/>
              <a:t>28.10.2012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BC169-65FB-4340-BA2C-838E541D829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CCA8-9BF0-430D-872C-53104962BFB6}" type="datetimeFigureOut">
              <a:rPr lang="ru-RU" smtClean="0"/>
              <a:t>28.10.2012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BC169-65FB-4340-BA2C-838E541D829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CCA8-9BF0-430D-872C-53104962BFB6}" type="datetimeFigureOut">
              <a:rPr lang="ru-RU" smtClean="0"/>
              <a:t>28.10.2012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BC169-65FB-4340-BA2C-838E541D8295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44D7B3-2F0E-4FA1-854D-BEA4B59B439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4133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70121-B39C-4AE0-AFEA-8CF697904AD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4163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403781-B448-4B02-B638-4D483E71B92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042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985007-ADE8-4EE7-B7AC-DFC77181A7A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3852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96601F-0661-4C56-9A2F-FDEADD31EAA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759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281C91-5448-43FE-9BD4-19E565A66CA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8814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59F15-6FA6-4AE9-85C0-41957BDD5A3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674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47073A-8DCE-4739-A3B3-CAB88619476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364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CCA8-9BF0-430D-872C-53104962BFB6}" type="datetimeFigureOut">
              <a:rPr lang="ru-RU" smtClean="0"/>
              <a:t>28.10.2012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BC169-65FB-4340-BA2C-838E541D829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ABA09C-7088-497A-BC4F-C2A58C54B2B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3580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3755CE-A174-4A1C-985A-DE892F2C119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4413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6A1D54-021B-4ECF-A48F-3718F54B7DE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2383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44D7B3-2F0E-4FA1-854D-BEA4B59B439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6698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70121-B39C-4AE0-AFEA-8CF697904AD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3013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403781-B448-4B02-B638-4D483E71B92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5328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985007-ADE8-4EE7-B7AC-DFC77181A7A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8637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96601F-0661-4C56-9A2F-FDEADD31EAA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435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281C91-5448-43FE-9BD4-19E565A66CA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4916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59F15-6FA6-4AE9-85C0-41957BDD5A3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125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CCA8-9BF0-430D-872C-53104962BFB6}" type="datetimeFigureOut">
              <a:rPr lang="ru-RU" smtClean="0"/>
              <a:t>28.10.2012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BC169-65FB-4340-BA2C-838E541D829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47073A-8DCE-4739-A3B3-CAB88619476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460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ABA09C-7088-497A-BC4F-C2A58C54B2B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6201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3755CE-A174-4A1C-985A-DE892F2C119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2305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6A1D54-021B-4ECF-A48F-3718F54B7DE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20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CCA8-9BF0-430D-872C-53104962BFB6}" type="datetimeFigureOut">
              <a:rPr lang="ru-RU" smtClean="0"/>
              <a:t>28.10.2012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BC169-65FB-4340-BA2C-838E541D829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CCA8-9BF0-430D-872C-53104962BFB6}" type="datetimeFigureOut">
              <a:rPr lang="ru-RU" smtClean="0"/>
              <a:t>28.10.2012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BC169-65FB-4340-BA2C-838E541D829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CCA8-9BF0-430D-872C-53104962BFB6}" type="datetimeFigureOut">
              <a:rPr lang="ru-RU" smtClean="0"/>
              <a:t>28.10.2012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BC169-65FB-4340-BA2C-838E541D829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CCA8-9BF0-430D-872C-53104962BFB6}" type="datetimeFigureOut">
              <a:rPr lang="ru-RU" smtClean="0"/>
              <a:t>28.10.2012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BC169-65FB-4340-BA2C-838E541D829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CCA8-9BF0-430D-872C-53104962BFB6}" type="datetimeFigureOut">
              <a:rPr lang="ru-RU" smtClean="0"/>
              <a:t>28.10.2012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BC169-65FB-4340-BA2C-838E541D829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CCA8-9BF0-430D-872C-53104962BFB6}" type="datetimeFigureOut">
              <a:rPr lang="ru-RU" smtClean="0"/>
              <a:t>28.10.2012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BC169-65FB-4340-BA2C-838E541D829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97BCCA8-9BF0-430D-872C-53104962BFB6}" type="datetimeFigureOut">
              <a:rPr lang="ru-RU" smtClean="0"/>
              <a:t>28.10.2012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80BC169-65FB-4340-BA2C-838E541D829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EAF83DE-1233-4641-BA07-2F1BF6BC20A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565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EAF83DE-1233-4641-BA07-2F1BF6BC20A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984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wmf"/><Relationship Id="rId7" Type="http://schemas.openxmlformats.org/officeDocument/2006/relationships/image" Target="../media/image16.gif"/><Relationship Id="rId12" Type="http://schemas.openxmlformats.org/officeDocument/2006/relationships/image" Target="../media/image2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5.png"/><Relationship Id="rId11" Type="http://schemas.openxmlformats.org/officeDocument/2006/relationships/image" Target="../media/image10.png"/><Relationship Id="rId5" Type="http://schemas.openxmlformats.org/officeDocument/2006/relationships/image" Target="../media/image14.png"/><Relationship Id="rId10" Type="http://schemas.openxmlformats.org/officeDocument/2006/relationships/image" Target="../media/image19.jpe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png"/><Relationship Id="rId5" Type="http://schemas.openxmlformats.org/officeDocument/2006/relationships/image" Target="../media/image23.wmf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Урок русского языка</a:t>
            </a:r>
            <a:br>
              <a:rPr lang="ru-RU" dirty="0" smtClean="0"/>
            </a:br>
            <a:r>
              <a:rPr lang="ru-RU" dirty="0" smtClean="0"/>
              <a:t>во 2Б классе.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293096"/>
            <a:ext cx="6400800" cy="1473200"/>
          </a:xfrm>
        </p:spPr>
        <p:txBody>
          <a:bodyPr/>
          <a:lstStyle/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Шаймуллина Зиля Василовна</a:t>
            </a:r>
            <a:endParaRPr lang="ru-RU" dirty="0"/>
          </a:p>
        </p:txBody>
      </p:sp>
      <p:pic>
        <p:nvPicPr>
          <p:cNvPr id="1026" name="Picture 2" descr="http://imcsaba.3dn.ru/32451c80e3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447235"/>
            <a:ext cx="1368152" cy="1394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117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 descr="серый"/>
          <p:cNvSpPr>
            <a:spLocks noChangeArrowheads="1" noChangeShapeType="1" noTextEdit="1"/>
          </p:cNvSpPr>
          <p:nvPr/>
        </p:nvSpPr>
        <p:spPr bwMode="auto">
          <a:xfrm>
            <a:off x="1403648" y="565150"/>
            <a:ext cx="6336704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666699">
                      <a:alpha val="50000"/>
                    </a:srgbClr>
                  </a:outerShdw>
                </a:effectLst>
                <a:latin typeface="Impact"/>
              </a:rPr>
              <a:t>Закрепление.</a:t>
            </a:r>
            <a:endParaRPr lang="ru-RU" sz="3600" b="1" kern="10" dirty="0">
              <a:ln w="19050">
                <a:solidFill>
                  <a:srgbClr val="FFFFFF"/>
                </a:solidFill>
                <a:round/>
                <a:headEnd/>
                <a:tailEnd/>
              </a:ln>
              <a:blipFill dpi="0" rotWithShape="0">
                <a:blip r:embed="rId2"/>
                <a:srcRect/>
                <a:stretch>
                  <a:fillRect/>
                </a:stretch>
              </a:blipFill>
              <a:effectLst>
                <a:outerShdw dist="107763" dir="18900000" algn="ctr" rotWithShape="0">
                  <a:srgbClr val="666699">
                    <a:alpha val="50000"/>
                  </a:srgbClr>
                </a:outerShdw>
              </a:effectLst>
              <a:latin typeface="Impact"/>
            </a:endParaRPr>
          </a:p>
        </p:txBody>
      </p:sp>
      <p:sp>
        <p:nvSpPr>
          <p:cNvPr id="3" name="Rectangle 7" descr="Орех"/>
          <p:cNvSpPr>
            <a:spLocks noChangeArrowheads="1"/>
          </p:cNvSpPr>
          <p:nvPr/>
        </p:nvSpPr>
        <p:spPr bwMode="auto">
          <a:xfrm>
            <a:off x="250825" y="5445125"/>
            <a:ext cx="1728788" cy="6477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Конечная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Rectangle 8" descr="Орех"/>
          <p:cNvSpPr>
            <a:spLocks noChangeArrowheads="1"/>
          </p:cNvSpPr>
          <p:nvPr/>
        </p:nvSpPr>
        <p:spPr bwMode="auto">
          <a:xfrm>
            <a:off x="179388" y="5445125"/>
            <a:ext cx="71437" cy="141287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1556792"/>
            <a:ext cx="65673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Bookman Old Style" pitchFamily="18" charset="0"/>
                <a:cs typeface="Times New Roman" pitchFamily="18" charset="0"/>
              </a:rPr>
              <a:t>Узкий-ш…                    Маленькие-б…</a:t>
            </a:r>
          </a:p>
          <a:p>
            <a:endParaRPr lang="ru-RU" sz="700" b="1" i="1" dirty="0" smtClean="0">
              <a:latin typeface="Bookman Old Style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Bookman Old Style" pitchFamily="18" charset="0"/>
                <a:cs typeface="Times New Roman" pitchFamily="18" charset="0"/>
              </a:rPr>
              <a:t>Свой-ч…                       Провожает-в…</a:t>
            </a:r>
          </a:p>
          <a:p>
            <a:endParaRPr lang="ru-RU" sz="700" b="1" i="1" dirty="0" smtClean="0">
              <a:latin typeface="Bookman Old Style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Bookman Old Style" pitchFamily="18" charset="0"/>
                <a:cs typeface="Times New Roman" pitchFamily="18" charset="0"/>
              </a:rPr>
              <a:t>Мёртвый-ж…              Редко –ч…</a:t>
            </a:r>
          </a:p>
          <a:p>
            <a:endParaRPr lang="ru-RU" sz="700" b="1" i="1" dirty="0" smtClean="0">
              <a:latin typeface="Bookman Old Style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Bookman Old Style" pitchFamily="18" charset="0"/>
                <a:cs typeface="Times New Roman" pitchFamily="18" charset="0"/>
              </a:rPr>
              <a:t>Говорить-м…              Болтун –м…</a:t>
            </a:r>
          </a:p>
          <a:p>
            <a:endParaRPr lang="ru-RU" sz="700" b="1" i="1" dirty="0" smtClean="0">
              <a:latin typeface="Bookman Old Style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Bookman Old Style" pitchFamily="18" charset="0"/>
                <a:cs typeface="Times New Roman" pitchFamily="18" charset="0"/>
              </a:rPr>
              <a:t>Радость-п…                 Конец-н…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AutoShape 10" descr="cloudbg______________________"/>
          <p:cNvSpPr>
            <a:spLocks noChangeArrowheads="1"/>
          </p:cNvSpPr>
          <p:nvPr/>
        </p:nvSpPr>
        <p:spPr bwMode="auto">
          <a:xfrm flipH="1">
            <a:off x="5148064" y="4293095"/>
            <a:ext cx="3534558" cy="1152029"/>
          </a:xfrm>
          <a:prstGeom prst="wedgeRoundRectCallout">
            <a:avLst>
              <a:gd name="adj1" fmla="val 61997"/>
              <a:gd name="adj2" fmla="val 69594"/>
              <a:gd name="adj3" fmla="val 16667"/>
            </a:avLst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ru-RU" sz="2800" b="1" dirty="0">
              <a:solidFill>
                <a:srgbClr val="8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02776" y="4392055"/>
            <a:ext cx="33843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Замени слова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антонимами.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856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1" animBg="1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42988" y="188913"/>
            <a:ext cx="7239000" cy="1143000"/>
          </a:xfrm>
        </p:spPr>
        <p:txBody>
          <a:bodyPr/>
          <a:lstStyle/>
          <a:p>
            <a:pPr eaLnBrk="1" hangingPunct="1"/>
            <a:endParaRPr lang="ru-RU" sz="5400" b="1" dirty="0" smtClean="0"/>
          </a:p>
        </p:txBody>
      </p:sp>
      <p:sp>
        <p:nvSpPr>
          <p:cNvPr id="7885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560" y="1268413"/>
            <a:ext cx="8239723" cy="5328939"/>
          </a:xfrm>
        </p:spPr>
        <p:txBody>
          <a:bodyPr/>
          <a:lstStyle/>
          <a:p>
            <a:pPr eaLnBrk="1" hangingPunct="1"/>
            <a:r>
              <a:rPr lang="ru-RU" dirty="0" smtClean="0"/>
              <a:t>    </a:t>
            </a:r>
            <a:r>
              <a:rPr lang="ru-RU" b="1" dirty="0" smtClean="0">
                <a:latin typeface="Bookman Old Style" pitchFamily="18" charset="0"/>
              </a:rPr>
              <a:t>Ро… .</a:t>
            </a:r>
          </a:p>
          <a:p>
            <a:pPr algn="l" eaLnBrk="1" hangingPunct="1"/>
            <a:r>
              <a:rPr lang="ru-RU" b="1" dirty="0" smtClean="0">
                <a:latin typeface="Bookman Old Style" pitchFamily="18" charset="0"/>
              </a:rPr>
              <a:t>За рекою дубовая ро…  . Мы   …</a:t>
            </a:r>
            <a:r>
              <a:rPr lang="ru-RU" b="1" dirty="0">
                <a:latin typeface="Bookman Old Style" pitchFamily="18" charset="0"/>
              </a:rPr>
              <a:t>с</a:t>
            </a:r>
            <a:r>
              <a:rPr lang="ru-RU" b="1" dirty="0" smtClean="0">
                <a:latin typeface="Bookman Old Style" pitchFamily="18" charset="0"/>
              </a:rPr>
              <a:t>то гуляем в роще. Звонко поют чи…  . Цветут ланды…   . Как  они  ду…сты! Берегите эти </a:t>
            </a:r>
          </a:p>
          <a:p>
            <a:pPr algn="l" eaLnBrk="1" hangingPunct="1"/>
            <a:r>
              <a:rPr lang="ru-RU" b="1" dirty="0" smtClean="0">
                <a:latin typeface="Bookman Old Style" pitchFamily="18" charset="0"/>
              </a:rPr>
              <a:t>…десные цветы. </a:t>
            </a:r>
          </a:p>
          <a:p>
            <a:pPr algn="l" eaLnBrk="1" hangingPunct="1"/>
            <a:r>
              <a:rPr lang="ru-RU" b="1" dirty="0" smtClean="0">
                <a:latin typeface="Bookman Old Style" pitchFamily="18" charset="0"/>
              </a:rPr>
              <a:t>Не рвите  их.</a:t>
            </a:r>
          </a:p>
        </p:txBody>
      </p:sp>
      <p:sp>
        <p:nvSpPr>
          <p:cNvPr id="15" name="Rectangle 7" descr="Орех"/>
          <p:cNvSpPr>
            <a:spLocks noChangeArrowheads="1"/>
          </p:cNvSpPr>
          <p:nvPr/>
        </p:nvSpPr>
        <p:spPr bwMode="auto">
          <a:xfrm>
            <a:off x="250825" y="5445125"/>
            <a:ext cx="1728788" cy="647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Конечная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6" name="Rectangle 8" descr="Орех"/>
          <p:cNvSpPr>
            <a:spLocks noChangeArrowheads="1"/>
          </p:cNvSpPr>
          <p:nvPr/>
        </p:nvSpPr>
        <p:spPr bwMode="auto">
          <a:xfrm>
            <a:off x="179388" y="5445125"/>
            <a:ext cx="71437" cy="141287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9" name="AutoShape 10" descr="cloudbg______________________"/>
          <p:cNvSpPr>
            <a:spLocks noChangeArrowheads="1"/>
          </p:cNvSpPr>
          <p:nvPr/>
        </p:nvSpPr>
        <p:spPr bwMode="auto">
          <a:xfrm flipH="1">
            <a:off x="5316725" y="4057326"/>
            <a:ext cx="3534558" cy="1080021"/>
          </a:xfrm>
          <a:prstGeom prst="wedgeRoundRectCallout">
            <a:avLst>
              <a:gd name="adj1" fmla="val 61997"/>
              <a:gd name="adj2" fmla="val 69594"/>
              <a:gd name="adj3" fmla="val 16667"/>
            </a:avLst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ru-RU" sz="2800" b="1" dirty="0">
              <a:solidFill>
                <a:srgbClr val="8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442262" y="4304948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Допиши слоги.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WordArt 4" descr="серый"/>
          <p:cNvSpPr>
            <a:spLocks noChangeArrowheads="1" noChangeShapeType="1" noTextEdit="1"/>
          </p:cNvSpPr>
          <p:nvPr/>
        </p:nvSpPr>
        <p:spPr bwMode="auto">
          <a:xfrm>
            <a:off x="1406704" y="548680"/>
            <a:ext cx="6336704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666699">
                      <a:alpha val="50000"/>
                    </a:srgbClr>
                  </a:outerShdw>
                </a:effectLst>
                <a:latin typeface="Impact"/>
              </a:rPr>
              <a:t>Закрепление.</a:t>
            </a:r>
            <a:endParaRPr lang="ru-RU" sz="3600" b="1" kern="10" dirty="0">
              <a:ln w="19050">
                <a:solidFill>
                  <a:srgbClr val="FFFFFF"/>
                </a:solidFill>
                <a:round/>
                <a:headEnd/>
                <a:tailEnd/>
              </a:ln>
              <a:blipFill dpi="0" rotWithShape="0">
                <a:blip r:embed="rId4"/>
                <a:srcRect/>
                <a:stretch>
                  <a:fillRect/>
                </a:stretch>
              </a:blipFill>
              <a:effectLst>
                <a:outerShdw dist="107763" dir="18900000" algn="ctr" rotWithShape="0">
                  <a:srgbClr val="666699">
                    <a:alpha val="50000"/>
                  </a:srgbClr>
                </a:outerShdw>
              </a:effectLst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160589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 descr="серый"/>
          <p:cNvSpPr>
            <a:spLocks noChangeArrowheads="1" noChangeShapeType="1" noTextEdit="1"/>
          </p:cNvSpPr>
          <p:nvPr/>
        </p:nvSpPr>
        <p:spPr bwMode="auto">
          <a:xfrm>
            <a:off x="1475656" y="549275"/>
            <a:ext cx="5904656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666699">
                      <a:alpha val="50000"/>
                    </a:srgbClr>
                  </a:outerShdw>
                </a:effectLst>
                <a:latin typeface="Impact"/>
              </a:rPr>
              <a:t>Закрепление</a:t>
            </a:r>
            <a:endParaRPr lang="ru-RU" sz="3600" b="1" kern="10" dirty="0">
              <a:ln w="19050">
                <a:solidFill>
                  <a:srgbClr val="FFFFFF"/>
                </a:solidFill>
                <a:round/>
                <a:headEnd/>
                <a:tailEnd/>
              </a:ln>
              <a:blipFill dpi="0" rotWithShape="0">
                <a:blip r:embed="rId2"/>
                <a:srcRect/>
                <a:stretch>
                  <a:fillRect/>
                </a:stretch>
              </a:blipFill>
              <a:effectLst>
                <a:outerShdw dist="107763" dir="18900000" algn="ctr" rotWithShape="0">
                  <a:srgbClr val="666699">
                    <a:alpha val="50000"/>
                  </a:srgbClr>
                </a:outerShdw>
              </a:effectLst>
              <a:latin typeface="Impact"/>
            </a:endParaRPr>
          </a:p>
        </p:txBody>
      </p:sp>
      <p:sp>
        <p:nvSpPr>
          <p:cNvPr id="3" name="Rectangle 7" descr="Орех"/>
          <p:cNvSpPr>
            <a:spLocks noChangeArrowheads="1"/>
          </p:cNvSpPr>
          <p:nvPr/>
        </p:nvSpPr>
        <p:spPr bwMode="auto">
          <a:xfrm>
            <a:off x="250825" y="5445125"/>
            <a:ext cx="1728788" cy="6477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Конечная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Rectangle 8" descr="Орех"/>
          <p:cNvSpPr>
            <a:spLocks noChangeArrowheads="1"/>
          </p:cNvSpPr>
          <p:nvPr/>
        </p:nvSpPr>
        <p:spPr bwMode="auto">
          <a:xfrm>
            <a:off x="179388" y="5445125"/>
            <a:ext cx="71437" cy="141287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16320" y="1412776"/>
            <a:ext cx="7973024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Bookman Old Style" pitchFamily="18" charset="0"/>
              </a:rPr>
              <a:t>Жизнь, жыраф, щука, щявель, чюдеса, </a:t>
            </a:r>
            <a:endParaRPr lang="ru-RU" sz="500" dirty="0" smtClean="0">
              <a:latin typeface="Bookman Old Style" pitchFamily="18" charset="0"/>
            </a:endParaRPr>
          </a:p>
          <a:p>
            <a:endParaRPr lang="ru-RU" sz="500" dirty="0">
              <a:latin typeface="Bookman Old Style" pitchFamily="18" charset="0"/>
            </a:endParaRPr>
          </a:p>
          <a:p>
            <a:r>
              <a:rPr lang="ru-RU" sz="2800" dirty="0" smtClean="0">
                <a:latin typeface="Bookman Old Style" pitchFamily="18" charset="0"/>
              </a:rPr>
              <a:t>чулок, ширина</a:t>
            </a:r>
            <a:r>
              <a:rPr lang="ru-RU" sz="2800" dirty="0">
                <a:latin typeface="Bookman Old Style" pitchFamily="18" charset="0"/>
              </a:rPr>
              <a:t>, машына, чужой, тащу, </a:t>
            </a:r>
            <a:endParaRPr lang="ru-RU" sz="500" dirty="0" smtClean="0">
              <a:latin typeface="Bookman Old Style" pitchFamily="18" charset="0"/>
            </a:endParaRPr>
          </a:p>
          <a:p>
            <a:endParaRPr lang="ru-RU" sz="500" dirty="0">
              <a:latin typeface="Bookman Old Style" pitchFamily="18" charset="0"/>
            </a:endParaRPr>
          </a:p>
          <a:p>
            <a:r>
              <a:rPr lang="ru-RU" sz="2800" dirty="0" smtClean="0">
                <a:latin typeface="Bookman Old Style" pitchFamily="18" charset="0"/>
              </a:rPr>
              <a:t>щюпальца</a:t>
            </a:r>
            <a:r>
              <a:rPr lang="ru-RU" sz="2800" dirty="0">
                <a:latin typeface="Bookman Old Style" pitchFamily="18" charset="0"/>
              </a:rPr>
              <a:t>, </a:t>
            </a:r>
            <a:r>
              <a:rPr lang="ru-RU" sz="2800" dirty="0" smtClean="0">
                <a:latin typeface="Bookman Old Style" pitchFamily="18" charset="0"/>
              </a:rPr>
              <a:t>чяйник</a:t>
            </a:r>
            <a:r>
              <a:rPr lang="ru-RU" sz="2800" dirty="0">
                <a:latin typeface="Bookman Old Style" pitchFamily="18" charset="0"/>
              </a:rPr>
              <a:t>, чайка, чашка, </a:t>
            </a:r>
            <a:endParaRPr lang="ru-RU" sz="500" dirty="0" smtClean="0">
              <a:latin typeface="Bookman Old Style" pitchFamily="18" charset="0"/>
            </a:endParaRPr>
          </a:p>
          <a:p>
            <a:endParaRPr lang="ru-RU" sz="500" dirty="0">
              <a:latin typeface="Bookman Old Style" pitchFamily="18" charset="0"/>
            </a:endParaRPr>
          </a:p>
          <a:p>
            <a:r>
              <a:rPr lang="ru-RU" sz="2800" dirty="0" smtClean="0">
                <a:latin typeface="Bookman Old Style" pitchFamily="18" charset="0"/>
              </a:rPr>
              <a:t>передачя</a:t>
            </a:r>
            <a:r>
              <a:rPr lang="ru-RU" sz="2800" dirty="0">
                <a:latin typeface="Bookman Old Style" pitchFamily="18" charset="0"/>
              </a:rPr>
              <a:t>, чулок, </a:t>
            </a:r>
            <a:r>
              <a:rPr lang="ru-RU" sz="2800" dirty="0" smtClean="0">
                <a:latin typeface="Bookman Old Style" pitchFamily="18" charset="0"/>
              </a:rPr>
              <a:t>учюсь, чудак</a:t>
            </a:r>
            <a:r>
              <a:rPr lang="ru-RU" sz="2800" dirty="0">
                <a:latin typeface="Bookman Old Style" pitchFamily="18" charset="0"/>
              </a:rPr>
              <a:t>, тащу, </a:t>
            </a:r>
            <a:endParaRPr lang="ru-RU" sz="500" dirty="0" smtClean="0">
              <a:latin typeface="Bookman Old Style" pitchFamily="18" charset="0"/>
            </a:endParaRPr>
          </a:p>
          <a:p>
            <a:endParaRPr lang="ru-RU" sz="500" dirty="0">
              <a:latin typeface="Bookman Old Style" pitchFamily="18" charset="0"/>
            </a:endParaRPr>
          </a:p>
          <a:p>
            <a:r>
              <a:rPr lang="ru-RU" sz="2800" dirty="0" smtClean="0">
                <a:latin typeface="Bookman Old Style" pitchFamily="18" charset="0"/>
              </a:rPr>
              <a:t>стучю</a:t>
            </a:r>
            <a:r>
              <a:rPr lang="ru-RU" sz="2800" dirty="0">
                <a:latin typeface="Bookman Old Style" pitchFamily="18" charset="0"/>
              </a:rPr>
              <a:t>, роща, </a:t>
            </a:r>
            <a:r>
              <a:rPr lang="ru-RU" sz="2800" dirty="0" smtClean="0">
                <a:latin typeface="Bookman Old Style" pitchFamily="18" charset="0"/>
              </a:rPr>
              <a:t>уши, шырокий</a:t>
            </a:r>
            <a:r>
              <a:rPr lang="ru-RU" sz="2800" dirty="0">
                <a:latin typeface="Bookman Old Style" pitchFamily="18" charset="0"/>
              </a:rPr>
              <a:t>, </a:t>
            </a:r>
            <a:endParaRPr lang="ru-RU" sz="2800" dirty="0" smtClean="0">
              <a:latin typeface="Bookman Old Style" pitchFamily="18" charset="0"/>
            </a:endParaRPr>
          </a:p>
          <a:p>
            <a:endParaRPr lang="ru-RU" sz="500" dirty="0" smtClean="0">
              <a:latin typeface="Bookman Old Style" pitchFamily="18" charset="0"/>
            </a:endParaRPr>
          </a:p>
          <a:p>
            <a:r>
              <a:rPr lang="ru-RU" sz="2800" dirty="0" smtClean="0">
                <a:latin typeface="Bookman Old Style" pitchFamily="18" charset="0"/>
              </a:rPr>
              <a:t>часы</a:t>
            </a:r>
            <a:r>
              <a:rPr lang="ru-RU" sz="2800" dirty="0">
                <a:latin typeface="Bookman Old Style" pitchFamily="18" charset="0"/>
              </a:rPr>
              <a:t>, чясто, чуточку, </a:t>
            </a:r>
            <a:endParaRPr lang="ru-RU" sz="2800" dirty="0" smtClean="0">
              <a:latin typeface="Bookman Old Style" pitchFamily="18" charset="0"/>
            </a:endParaRPr>
          </a:p>
          <a:p>
            <a:endParaRPr lang="ru-RU" sz="600" dirty="0">
              <a:latin typeface="Bookman Old Style" pitchFamily="18" charset="0"/>
            </a:endParaRPr>
          </a:p>
          <a:p>
            <a:r>
              <a:rPr lang="ru-RU" sz="2800" dirty="0" smtClean="0">
                <a:latin typeface="Bookman Old Style" pitchFamily="18" charset="0"/>
              </a:rPr>
              <a:t>ворчун</a:t>
            </a:r>
            <a:r>
              <a:rPr lang="ru-RU" sz="2800" dirty="0">
                <a:latin typeface="Bookman Old Style" pitchFamily="18" charset="0"/>
              </a:rPr>
              <a:t>, </a:t>
            </a:r>
            <a:r>
              <a:rPr lang="ru-RU" sz="2800" dirty="0" err="1">
                <a:latin typeface="Bookman Old Style" pitchFamily="18" charset="0"/>
              </a:rPr>
              <a:t>ищю</a:t>
            </a:r>
            <a:r>
              <a:rPr lang="ru-RU" sz="2800" dirty="0" smtClean="0">
                <a:latin typeface="Bookman Old Style" pitchFamily="18" charset="0"/>
              </a:rPr>
              <a:t>,</a:t>
            </a:r>
          </a:p>
          <a:p>
            <a:r>
              <a:rPr lang="ru-RU" sz="2800" dirty="0" smtClean="0">
                <a:latin typeface="Bookman Old Style" pitchFamily="18" charset="0"/>
              </a:rPr>
              <a:t> </a:t>
            </a:r>
            <a:r>
              <a:rPr lang="ru-RU" sz="2800" dirty="0">
                <a:latin typeface="Bookman Old Style" pitchFamily="18" charset="0"/>
              </a:rPr>
              <a:t>жывотное. </a:t>
            </a:r>
            <a:endParaRPr lang="ru-RU" sz="2800" b="1" dirty="0"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6" name="AutoShape 10" descr="cloudbg______________________"/>
          <p:cNvSpPr>
            <a:spLocks noChangeArrowheads="1"/>
          </p:cNvSpPr>
          <p:nvPr/>
        </p:nvSpPr>
        <p:spPr bwMode="auto">
          <a:xfrm flipH="1" flipV="1">
            <a:off x="5148064" y="5401947"/>
            <a:ext cx="3534558" cy="1029075"/>
          </a:xfrm>
          <a:prstGeom prst="wedgeRoundRectCallout">
            <a:avLst>
              <a:gd name="adj1" fmla="val 61997"/>
              <a:gd name="adj2" fmla="val 69594"/>
              <a:gd name="adj3" fmla="val 16667"/>
            </a:avLst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ru-RU" sz="2800" b="1" dirty="0">
              <a:solidFill>
                <a:srgbClr val="8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8064" y="5589240"/>
            <a:ext cx="35345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Исправь ошибки.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297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 descr="серый"/>
          <p:cNvSpPr>
            <a:spLocks noChangeArrowheads="1" noChangeShapeType="1" noTextEdit="1"/>
          </p:cNvSpPr>
          <p:nvPr/>
        </p:nvSpPr>
        <p:spPr bwMode="auto">
          <a:xfrm>
            <a:off x="1403648" y="565150"/>
            <a:ext cx="6336704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666699">
                      <a:alpha val="50000"/>
                    </a:srgbClr>
                  </a:outerShdw>
                </a:effectLst>
                <a:latin typeface="Impact"/>
              </a:rPr>
              <a:t>Запомни!!!</a:t>
            </a:r>
            <a:endParaRPr lang="ru-RU" sz="3600" b="1" kern="10" dirty="0">
              <a:ln w="19050">
                <a:solidFill>
                  <a:srgbClr val="FFFFFF"/>
                </a:solidFill>
                <a:round/>
                <a:headEnd/>
                <a:tailEnd/>
              </a:ln>
              <a:blipFill dpi="0" rotWithShape="0">
                <a:blip r:embed="rId2"/>
                <a:srcRect/>
                <a:stretch>
                  <a:fillRect/>
                </a:stretch>
              </a:blipFill>
              <a:effectLst>
                <a:outerShdw dist="107763" dir="18900000" algn="ctr" rotWithShape="0">
                  <a:srgbClr val="666699">
                    <a:alpha val="50000"/>
                  </a:srgbClr>
                </a:outerShdw>
              </a:effectLst>
              <a:latin typeface="Impact"/>
            </a:endParaRPr>
          </a:p>
        </p:txBody>
      </p:sp>
      <p:sp>
        <p:nvSpPr>
          <p:cNvPr id="3" name="Rectangle 7" descr="Орех"/>
          <p:cNvSpPr>
            <a:spLocks noChangeArrowheads="1"/>
          </p:cNvSpPr>
          <p:nvPr/>
        </p:nvSpPr>
        <p:spPr bwMode="auto">
          <a:xfrm>
            <a:off x="250825" y="5445125"/>
            <a:ext cx="1728788" cy="6477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Конечная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Rectangle 8" descr="Орех"/>
          <p:cNvSpPr>
            <a:spLocks noChangeArrowheads="1"/>
          </p:cNvSpPr>
          <p:nvPr/>
        </p:nvSpPr>
        <p:spPr bwMode="auto">
          <a:xfrm>
            <a:off x="179388" y="5445125"/>
            <a:ext cx="71437" cy="141287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1234594"/>
            <a:ext cx="48965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AutoShape 10" descr="cloudbg______________________"/>
          <p:cNvSpPr>
            <a:spLocks noChangeArrowheads="1"/>
          </p:cNvSpPr>
          <p:nvPr/>
        </p:nvSpPr>
        <p:spPr bwMode="auto">
          <a:xfrm>
            <a:off x="611560" y="1234594"/>
            <a:ext cx="4608909" cy="3506519"/>
          </a:xfrm>
          <a:prstGeom prst="wedgeRoundRectCallout">
            <a:avLst>
              <a:gd name="adj1" fmla="val 23904"/>
              <a:gd name="adj2" fmla="val 57859"/>
              <a:gd name="adj3" fmla="val 16667"/>
            </a:avLst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ru-RU" sz="28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Arial" pitchFamily="34" charset="0"/>
              </a:rPr>
              <a:t>В сочетаниях </a:t>
            </a:r>
            <a:r>
              <a:rPr lang="ru-RU" sz="3200" b="1" i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жи - ши</a:t>
            </a:r>
            <a:endParaRPr lang="ru-RU" sz="2800" b="1" i="1" dirty="0">
              <a:solidFill>
                <a:srgbClr val="FF0000"/>
              </a:solidFill>
              <a:latin typeface="Calibri" pitchFamily="34" charset="0"/>
              <a:cs typeface="Arial" pitchFamily="34" charset="0"/>
            </a:endParaRPr>
          </a:p>
          <a:p>
            <a:r>
              <a:rPr lang="ru-RU" sz="28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Arial" pitchFamily="34" charset="0"/>
              </a:rPr>
              <a:t>Только </a:t>
            </a:r>
            <a:r>
              <a:rPr lang="ru-RU" sz="3200" b="1" i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и</a:t>
            </a:r>
            <a:r>
              <a:rPr lang="ru-RU" sz="28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Arial" pitchFamily="34" charset="0"/>
              </a:rPr>
              <a:t> всегда пиши!</a:t>
            </a:r>
          </a:p>
          <a:p>
            <a:r>
              <a:rPr lang="ru-RU" sz="28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Arial" pitchFamily="34" charset="0"/>
              </a:rPr>
              <a:t>В сочетаниях </a:t>
            </a:r>
            <a:r>
              <a:rPr lang="ru-RU" sz="3200" b="1" i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ча – ща</a:t>
            </a:r>
            <a:endParaRPr lang="ru-RU" sz="2800" b="1" i="1" dirty="0">
              <a:solidFill>
                <a:srgbClr val="FF0000"/>
              </a:solidFill>
              <a:latin typeface="Calibri" pitchFamily="34" charset="0"/>
              <a:cs typeface="Arial" pitchFamily="34" charset="0"/>
            </a:endParaRPr>
          </a:p>
          <a:p>
            <a:r>
              <a:rPr lang="ru-RU" sz="28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Arial" pitchFamily="34" charset="0"/>
              </a:rPr>
              <a:t>Пишем только букву </a:t>
            </a:r>
            <a:r>
              <a:rPr lang="ru-RU" sz="3200" b="1" i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а</a:t>
            </a:r>
            <a:r>
              <a:rPr lang="ru-RU" sz="28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Arial" pitchFamily="34" charset="0"/>
              </a:rPr>
              <a:t>.</a:t>
            </a:r>
          </a:p>
          <a:p>
            <a:r>
              <a:rPr lang="ru-RU" sz="28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Arial" pitchFamily="34" charset="0"/>
              </a:rPr>
              <a:t>В сочетаниях </a:t>
            </a:r>
            <a:r>
              <a:rPr lang="ru-RU" sz="3200" b="1" i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чу – щу</a:t>
            </a:r>
            <a:endParaRPr lang="ru-RU" sz="2800" b="1" i="1" dirty="0">
              <a:solidFill>
                <a:srgbClr val="FF0000"/>
              </a:solidFill>
              <a:latin typeface="Calibri" pitchFamily="34" charset="0"/>
              <a:cs typeface="Arial" pitchFamily="34" charset="0"/>
            </a:endParaRPr>
          </a:p>
          <a:p>
            <a:r>
              <a:rPr lang="ru-RU" sz="28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Arial" pitchFamily="34" charset="0"/>
              </a:rPr>
              <a:t>Пишут только букву </a:t>
            </a:r>
            <a:r>
              <a:rPr lang="ru-RU" sz="3200" b="1" i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у</a:t>
            </a:r>
            <a:r>
              <a:rPr lang="ru-RU" sz="28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Arial" pitchFamily="34" charset="0"/>
              </a:rPr>
              <a:t>.</a:t>
            </a:r>
            <a:endParaRPr lang="ru-RU" sz="2800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871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 descr="серый"/>
          <p:cNvSpPr>
            <a:spLocks noChangeArrowheads="1" noChangeShapeType="1" noTextEdit="1"/>
          </p:cNvSpPr>
          <p:nvPr/>
        </p:nvSpPr>
        <p:spPr bwMode="auto">
          <a:xfrm>
            <a:off x="1475656" y="549275"/>
            <a:ext cx="5904656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666699">
                      <a:alpha val="50000"/>
                    </a:srgbClr>
                  </a:outerShdw>
                </a:effectLst>
                <a:latin typeface="Impact"/>
              </a:rPr>
              <a:t>Рефлексия</a:t>
            </a:r>
            <a:endParaRPr lang="ru-RU" sz="3600" b="1" kern="10" dirty="0">
              <a:ln w="19050">
                <a:solidFill>
                  <a:srgbClr val="FFFFFF"/>
                </a:solidFill>
                <a:round/>
                <a:headEnd/>
                <a:tailEnd/>
              </a:ln>
              <a:blipFill dpi="0" rotWithShape="0">
                <a:blip r:embed="rId2"/>
                <a:srcRect/>
                <a:stretch>
                  <a:fillRect/>
                </a:stretch>
              </a:blipFill>
              <a:effectLst>
                <a:outerShdw dist="107763" dir="18900000" algn="ctr" rotWithShape="0">
                  <a:srgbClr val="666699">
                    <a:alpha val="50000"/>
                  </a:srgbClr>
                </a:outerShdw>
              </a:effectLst>
              <a:latin typeface="Impact"/>
            </a:endParaRPr>
          </a:p>
        </p:txBody>
      </p:sp>
      <p:sp>
        <p:nvSpPr>
          <p:cNvPr id="3" name="AutoShape 10" descr="cloudbg______________________"/>
          <p:cNvSpPr>
            <a:spLocks noChangeArrowheads="1"/>
          </p:cNvSpPr>
          <p:nvPr/>
        </p:nvSpPr>
        <p:spPr bwMode="auto">
          <a:xfrm>
            <a:off x="398697" y="3721747"/>
            <a:ext cx="3340340" cy="1291429"/>
          </a:xfrm>
          <a:prstGeom prst="wedgeRoundRectCallout">
            <a:avLst>
              <a:gd name="adj1" fmla="val 61997"/>
              <a:gd name="adj2" fmla="val 69594"/>
              <a:gd name="adj3" fmla="val 16667"/>
            </a:avLst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ru-RU" sz="2800" b="1" dirty="0">
              <a:solidFill>
                <a:srgbClr val="8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126076" y="3890407"/>
            <a:ext cx="3913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Вам понравилось </a:t>
            </a:r>
          </a:p>
          <a:p>
            <a:pPr algn="ctr"/>
            <a:r>
              <a:rPr lang="ru-RU" sz="2800" b="1" dirty="0"/>
              <a:t>п</a:t>
            </a:r>
            <a:r>
              <a:rPr lang="ru-RU" sz="2800" b="1" dirty="0" smtClean="0"/>
              <a:t>утешествие?</a:t>
            </a:r>
            <a:endParaRPr lang="ru-RU" sz="2800" b="1" dirty="0"/>
          </a:p>
        </p:txBody>
      </p:sp>
      <p:sp>
        <p:nvSpPr>
          <p:cNvPr id="5" name="Овал 4"/>
          <p:cNvSpPr/>
          <p:nvPr/>
        </p:nvSpPr>
        <p:spPr>
          <a:xfrm>
            <a:off x="1234168" y="1700808"/>
            <a:ext cx="1512168" cy="1440160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607924" y="1689049"/>
            <a:ext cx="1512168" cy="144016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6200212" y="1700808"/>
            <a:ext cx="1512168" cy="144016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1591700" y="2060848"/>
            <a:ext cx="216024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2167764" y="2060848"/>
            <a:ext cx="216024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3931960" y="2132856"/>
            <a:ext cx="216024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4544028" y="2112092"/>
            <a:ext cx="216024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6560252" y="2082233"/>
            <a:ext cx="216024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7136316" y="2081612"/>
            <a:ext cx="216024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931960" y="2636912"/>
            <a:ext cx="828092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Дуга 14"/>
          <p:cNvSpPr/>
          <p:nvPr/>
        </p:nvSpPr>
        <p:spPr>
          <a:xfrm rot="8686412">
            <a:off x="1514821" y="1916832"/>
            <a:ext cx="1108092" cy="864096"/>
          </a:xfrm>
          <a:prstGeom prst="arc">
            <a:avLst>
              <a:gd name="adj1" fmla="val 16200000"/>
              <a:gd name="adj2" fmla="val 21308652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Дуга 15"/>
          <p:cNvSpPr/>
          <p:nvPr/>
        </p:nvSpPr>
        <p:spPr>
          <a:xfrm rot="19590243">
            <a:off x="6346638" y="2654901"/>
            <a:ext cx="1108092" cy="864096"/>
          </a:xfrm>
          <a:prstGeom prst="arc">
            <a:avLst>
              <a:gd name="adj1" fmla="val 16200000"/>
              <a:gd name="adj2" fmla="val 21308652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687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2843070"/>
              </p:ext>
            </p:extLst>
          </p:nvPr>
        </p:nvGraphicFramePr>
        <p:xfrm>
          <a:off x="827584" y="1844824"/>
          <a:ext cx="740886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7405"/>
                <a:gridCol w="617405"/>
                <a:gridCol w="617405"/>
                <a:gridCol w="617405"/>
                <a:gridCol w="617405"/>
                <a:gridCol w="617405"/>
                <a:gridCol w="617405"/>
                <a:gridCol w="617405"/>
                <a:gridCol w="617405"/>
                <a:gridCol w="617405"/>
                <a:gridCol w="617405"/>
                <a:gridCol w="617405"/>
              </a:tblGrid>
              <a:tr h="370840">
                <a:tc gridSpan="4"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Кроссворд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142067"/>
            <a:ext cx="1688976" cy="2049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5" y="4214075"/>
            <a:ext cx="1368152" cy="1767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115230"/>
            <a:ext cx="1661725" cy="2156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825" y="4302568"/>
            <a:ext cx="1875299" cy="1875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978733"/>
            <a:ext cx="2065040" cy="2199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228256" y="1844824"/>
            <a:ext cx="4982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Ш        И         П          О         В          Н          И          К   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75656" y="2214156"/>
            <a:ext cx="4333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Ч          А          С          А         В         О          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99792" y="2583488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Ч          У          Ч         Е           Л          О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952820"/>
            <a:ext cx="4981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Ш        И         М         П          А         Н          З          Е   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75656" y="3322152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К         А          Р          А          Н          Д         А         Ш         И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96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i="1" dirty="0" smtClean="0">
                <a:latin typeface="Century" pitchFamily="18" charset="0"/>
                <a:cs typeface="Vijaya" pitchFamily="34" charset="0"/>
              </a:rPr>
              <a:t>Поезд</a:t>
            </a:r>
            <a:endParaRPr lang="ru-RU" sz="6600" b="1" i="1" dirty="0">
              <a:latin typeface="Century" pitchFamily="18" charset="0"/>
              <a:cs typeface="Vijaya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708920"/>
            <a:ext cx="3287372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32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202660" y="332656"/>
            <a:ext cx="8964612" cy="719137"/>
          </a:xfrm>
        </p:spPr>
        <p:txBody>
          <a:bodyPr>
            <a:normAutofit fontScale="90000"/>
          </a:bodyPr>
          <a:lstStyle/>
          <a:p>
            <a:pPr>
              <a:lnSpc>
                <a:spcPct val="70000"/>
              </a:lnSpc>
            </a:pPr>
            <a:r>
              <a:rPr lang="ru-RU" sz="3200" b="1" dirty="0" smtClean="0">
                <a:solidFill>
                  <a:srgbClr val="FF3300"/>
                </a:solidFill>
              </a:rPr>
              <a:t>Инструкция </a:t>
            </a:r>
            <a:r>
              <a:rPr lang="ru-RU" sz="3200" b="1" dirty="0">
                <a:solidFill>
                  <a:srgbClr val="FF3300"/>
                </a:solidFill>
              </a:rPr>
              <a:t/>
            </a:r>
            <a:br>
              <a:rPr lang="ru-RU" sz="3200" b="1" dirty="0">
                <a:solidFill>
                  <a:srgbClr val="FF3300"/>
                </a:solidFill>
              </a:rPr>
            </a:br>
            <a:r>
              <a:rPr lang="ru-RU" sz="2800" b="1" dirty="0">
                <a:solidFill>
                  <a:srgbClr val="FF3300"/>
                </a:solidFill>
              </a:rPr>
              <a:t>по безопасному  поведению детей на объектах       </a:t>
            </a:r>
            <a:br>
              <a:rPr lang="ru-RU" sz="2800" b="1" dirty="0">
                <a:solidFill>
                  <a:srgbClr val="FF3300"/>
                </a:solidFill>
              </a:rPr>
            </a:br>
            <a:r>
              <a:rPr lang="ru-RU" sz="2800" b="1" dirty="0">
                <a:solidFill>
                  <a:srgbClr val="FF3300"/>
                </a:solidFill>
              </a:rPr>
              <a:t>                железнодорожного транспорта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196975"/>
            <a:ext cx="8785225" cy="5400675"/>
          </a:xfrm>
          <a:solidFill>
            <a:srgbClr val="E3DBC3"/>
          </a:solidFill>
          <a:ln>
            <a:solidFill>
              <a:srgbClr val="800000"/>
            </a:solidFill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 marL="609600" indent="-609600" algn="ctr">
              <a:lnSpc>
                <a:spcPct val="70000"/>
              </a:lnSpc>
              <a:buFontTx/>
              <a:buNone/>
            </a:pPr>
            <a:r>
              <a:rPr lang="ru-RU" sz="1600" b="1" dirty="0">
                <a:solidFill>
                  <a:schemeClr val="accent2"/>
                </a:solidFill>
              </a:rPr>
              <a:t>Чтобы уменьшить риск стать жертвой железнодорожного транспорта, </a:t>
            </a:r>
          </a:p>
          <a:p>
            <a:pPr marL="609600" indent="-609600" algn="ctr">
              <a:lnSpc>
                <a:spcPct val="70000"/>
              </a:lnSpc>
              <a:buFontTx/>
              <a:buNone/>
            </a:pPr>
            <a:r>
              <a:rPr lang="ru-RU" sz="1600" b="1" dirty="0">
                <a:solidFill>
                  <a:schemeClr val="accent2"/>
                </a:solidFill>
              </a:rPr>
              <a:t>необходимо соблюдать следующие </a:t>
            </a:r>
            <a:r>
              <a:rPr lang="ru-RU" sz="1600" b="1" dirty="0">
                <a:solidFill>
                  <a:srgbClr val="FF3300"/>
                </a:solidFill>
              </a:rPr>
              <a:t>П Р А В И Л А:</a:t>
            </a:r>
            <a:r>
              <a:rPr lang="ru-RU" sz="1600" b="1" dirty="0">
                <a:solidFill>
                  <a:schemeClr val="accent2"/>
                </a:solidFill>
              </a:rPr>
              <a:t> </a:t>
            </a:r>
          </a:p>
          <a:p>
            <a:pPr marL="609600" indent="-609600" algn="ctr">
              <a:lnSpc>
                <a:spcPct val="70000"/>
              </a:lnSpc>
              <a:buFontTx/>
              <a:buNone/>
            </a:pPr>
            <a:endParaRPr lang="ru-RU" sz="1600" b="1" dirty="0">
              <a:solidFill>
                <a:schemeClr val="accent2"/>
              </a:solidFill>
            </a:endParaRPr>
          </a:p>
          <a:p>
            <a:pPr marL="609600" indent="-609600">
              <a:lnSpc>
                <a:spcPct val="70000"/>
              </a:lnSpc>
              <a:buFontTx/>
              <a:buNone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Переходить через пути нужно только по мосту или специальным настилам.</a:t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- Не подлезайте под вагоны! Не перелезайте через автосцепки!</a:t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- Не заскакивайте в вагон отходящего поезда.</a:t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- Не выходите из вагона до полной остановки поезда.</a:t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- Не играйте на платформах и путях!</a:t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- Не высовывайтесь из окон на ходу.</a:t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- Выходите из вагона только со стороны посадочной платформы.</a:t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- Не ходите на путях.</a:t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- На вокзале дети могут находиться только под наблюдением взрослых, маленьких детей нужно держать за руку.</a:t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- Не переходите пути перед близко идущим поездом, если расстояние до него менее 400 метров. Поезд не может остановиться сразу!</a:t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- Не подходите к рельсам ближе, чем на 5 метров.</a:t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- Не переходите пути, не убедившись в отсутствии поезда противоположного направления</a:t>
            </a:r>
          </a:p>
        </p:txBody>
      </p:sp>
    </p:spTree>
    <p:extLst>
      <p:ext uri="{BB962C8B-B14F-4D97-AF65-F5344CB8AC3E}">
        <p14:creationId xmlns:p14="http://schemas.microsoft.com/office/powerpoint/2010/main" val="89642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8" name="WordArt 4" descr="серый"/>
          <p:cNvSpPr>
            <a:spLocks noChangeArrowheads="1" noChangeShapeType="1" noTextEdit="1"/>
          </p:cNvSpPr>
          <p:nvPr/>
        </p:nvSpPr>
        <p:spPr bwMode="auto">
          <a:xfrm>
            <a:off x="1692275" y="549275"/>
            <a:ext cx="59769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666699">
                      <a:alpha val="50000"/>
                    </a:srgbClr>
                  </a:outerShdw>
                </a:effectLst>
                <a:latin typeface="Impact"/>
              </a:rPr>
              <a:t>Минутка чистописания</a:t>
            </a:r>
          </a:p>
        </p:txBody>
      </p:sp>
    </p:spTree>
    <p:extLst>
      <p:ext uri="{BB962C8B-B14F-4D97-AF65-F5344CB8AC3E}">
        <p14:creationId xmlns:p14="http://schemas.microsoft.com/office/powerpoint/2010/main" val="419611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2" name="Rectangle 10" descr="Орех"/>
          <p:cNvSpPr>
            <a:spLocks noChangeArrowheads="1"/>
          </p:cNvSpPr>
          <p:nvPr/>
        </p:nvSpPr>
        <p:spPr bwMode="auto">
          <a:xfrm>
            <a:off x="179388" y="5157788"/>
            <a:ext cx="71437" cy="1700212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8203" name="Rectangle 11" descr="Орех"/>
          <p:cNvSpPr>
            <a:spLocks noChangeArrowheads="1"/>
          </p:cNvSpPr>
          <p:nvPr/>
        </p:nvSpPr>
        <p:spPr bwMode="auto">
          <a:xfrm>
            <a:off x="250825" y="5157788"/>
            <a:ext cx="1728788" cy="647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Жишино</a:t>
            </a:r>
          </a:p>
        </p:txBody>
      </p:sp>
      <p:pic>
        <p:nvPicPr>
          <p:cNvPr id="8206" name="Picture 14" descr="SNAK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5983288"/>
            <a:ext cx="1223963" cy="87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7" name="Picture 15" descr="SNAK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5983288"/>
            <a:ext cx="1223962" cy="87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8" name="Picture 16" descr="Рисунок3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2" t="35844" r="13240" b="23872"/>
          <a:stretch>
            <a:fillRect/>
          </a:stretch>
        </p:blipFill>
        <p:spPr bwMode="auto">
          <a:xfrm>
            <a:off x="4016665" y="6121718"/>
            <a:ext cx="1152525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9" name="Picture 17" descr="Рисунок3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2" t="35844" r="13240" b="23872"/>
          <a:stretch>
            <a:fillRect/>
          </a:stretch>
        </p:blipFill>
        <p:spPr bwMode="auto">
          <a:xfrm>
            <a:off x="4112709" y="6420644"/>
            <a:ext cx="1223962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5" name="Picture 23" descr="Рисунок3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0" t="29318" r="14305" b="18449"/>
          <a:stretch>
            <a:fillRect/>
          </a:stretch>
        </p:blipFill>
        <p:spPr bwMode="auto">
          <a:xfrm>
            <a:off x="2484438" y="4941888"/>
            <a:ext cx="1584325" cy="110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6" name="Picture 24" descr="Рисунок3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0" t="29318" r="14305" b="18449"/>
          <a:stretch>
            <a:fillRect/>
          </a:stretch>
        </p:blipFill>
        <p:spPr bwMode="auto">
          <a:xfrm>
            <a:off x="2555875" y="5229225"/>
            <a:ext cx="1584325" cy="110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Giraf1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4221163"/>
            <a:ext cx="1169987" cy="2636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8" name="Picture 26" descr="de02_82_small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2420938"/>
            <a:ext cx="1266825" cy="1284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9" name="Picture 27" descr="de02_82_small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2492375"/>
            <a:ext cx="1266825" cy="128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1" name="Picture 29" descr="f_48317aec3ad78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3789363"/>
            <a:ext cx="1655762" cy="105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2" name="Picture 30" descr="f_48317aec3ad78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4005263"/>
            <a:ext cx="1655762" cy="105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14" name="AutoShape 22" descr="cloudbg______________________"/>
          <p:cNvSpPr>
            <a:spLocks noChangeArrowheads="1"/>
          </p:cNvSpPr>
          <p:nvPr/>
        </p:nvSpPr>
        <p:spPr bwMode="auto">
          <a:xfrm>
            <a:off x="1331913" y="2997200"/>
            <a:ext cx="5184775" cy="863600"/>
          </a:xfrm>
          <a:prstGeom prst="wedgeRoundRectCallout">
            <a:avLst>
              <a:gd name="adj1" fmla="val 1958"/>
              <a:gd name="adj2" fmla="val 174449"/>
              <a:gd name="adj3" fmla="val 16667"/>
            </a:avLst>
          </a:prstGeom>
          <a:blipFill dpi="0" rotWithShape="1">
            <a:blip r:embed="rId10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sz="2400" b="1" dirty="0">
                <a:solidFill>
                  <a:srgbClr val="800000"/>
                </a:solidFill>
              </a:rPr>
              <a:t>Пасса</a:t>
            </a:r>
            <a:r>
              <a:rPr lang="ru-RU" sz="2400" b="1" dirty="0">
                <a:solidFill>
                  <a:srgbClr val="CC0000"/>
                </a:solidFill>
              </a:rPr>
              <a:t>жи</a:t>
            </a:r>
            <a:r>
              <a:rPr lang="ru-RU" sz="2400" b="1" dirty="0">
                <a:solidFill>
                  <a:srgbClr val="800000"/>
                </a:solidFill>
              </a:rPr>
              <a:t>ры, уса</a:t>
            </a:r>
            <a:r>
              <a:rPr lang="ru-RU" sz="2400" b="1" dirty="0">
                <a:solidFill>
                  <a:srgbClr val="CC0000"/>
                </a:solidFill>
              </a:rPr>
              <a:t>жи</a:t>
            </a:r>
            <a:r>
              <a:rPr lang="ru-RU" sz="2400" b="1" dirty="0">
                <a:solidFill>
                  <a:srgbClr val="800000"/>
                </a:solidFill>
              </a:rPr>
              <a:t>вайтесь в вагоны.</a:t>
            </a:r>
          </a:p>
        </p:txBody>
      </p:sp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827088" y="1215479"/>
            <a:ext cx="7272337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 sz="4400" i="1" dirty="0">
              <a:latin typeface="Bookman Old Style" pitchFamily="18" charset="0"/>
            </a:endParaRPr>
          </a:p>
        </p:txBody>
      </p:sp>
      <p:sp>
        <p:nvSpPr>
          <p:cNvPr id="8227" name="Text Box 35"/>
          <p:cNvSpPr txBox="1">
            <a:spLocks noChangeArrowheads="1"/>
          </p:cNvSpPr>
          <p:nvPr/>
        </p:nvSpPr>
        <p:spPr bwMode="auto">
          <a:xfrm>
            <a:off x="2268538" y="1196975"/>
            <a:ext cx="18473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sz="44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8228" name="Text Box 36"/>
          <p:cNvSpPr txBox="1">
            <a:spLocks noChangeArrowheads="1"/>
          </p:cNvSpPr>
          <p:nvPr/>
        </p:nvSpPr>
        <p:spPr bwMode="auto">
          <a:xfrm>
            <a:off x="3924300" y="1196975"/>
            <a:ext cx="18473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sz="44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8229" name="Text Box 37"/>
          <p:cNvSpPr txBox="1">
            <a:spLocks noChangeArrowheads="1"/>
          </p:cNvSpPr>
          <p:nvPr/>
        </p:nvSpPr>
        <p:spPr bwMode="auto">
          <a:xfrm>
            <a:off x="7019925" y="1196975"/>
            <a:ext cx="18473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sz="44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8230" name="Text Box 38"/>
          <p:cNvSpPr txBox="1">
            <a:spLocks noChangeArrowheads="1"/>
          </p:cNvSpPr>
          <p:nvPr/>
        </p:nvSpPr>
        <p:spPr bwMode="auto">
          <a:xfrm>
            <a:off x="2051050" y="1844675"/>
            <a:ext cx="18473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sz="44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22" name="WordArt 4" descr="серый"/>
          <p:cNvSpPr>
            <a:spLocks noChangeArrowheads="1" noChangeShapeType="1" noTextEdit="1"/>
          </p:cNvSpPr>
          <p:nvPr/>
        </p:nvSpPr>
        <p:spPr bwMode="auto">
          <a:xfrm>
            <a:off x="1692275" y="549275"/>
            <a:ext cx="59769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blipFill dpi="0" rotWithShape="0">
                  <a:blip r:embed="rId11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666699">
                      <a:alpha val="50000"/>
                    </a:srgbClr>
                  </a:outerShdw>
                </a:effectLst>
                <a:latin typeface="Impact"/>
              </a:rPr>
              <a:t>Запиши животных.</a:t>
            </a:r>
            <a:endParaRPr lang="ru-RU" sz="3600" b="1" kern="10" dirty="0">
              <a:ln w="19050">
                <a:solidFill>
                  <a:srgbClr val="FFFFFF"/>
                </a:solidFill>
                <a:round/>
                <a:headEnd/>
                <a:tailEnd/>
              </a:ln>
              <a:blipFill dpi="0" rotWithShape="0">
                <a:blip r:embed="rId11"/>
                <a:srcRect/>
                <a:stretch>
                  <a:fillRect/>
                </a:stretch>
              </a:blipFill>
              <a:effectLst>
                <a:outerShdw dist="107763" dir="18900000" algn="ctr" rotWithShape="0">
                  <a:srgbClr val="666699">
                    <a:alpha val="50000"/>
                  </a:srgbClr>
                </a:outerShdw>
              </a:effectLst>
              <a:latin typeface="Impac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7088" y="1581695"/>
            <a:ext cx="72723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Bookman Old Style" pitchFamily="18" charset="0"/>
              </a:rPr>
              <a:t>Жираф, моржи, ежи, мыши, чижи, стрижи, ужи. </a:t>
            </a:r>
            <a:endParaRPr lang="ru-RU" sz="3200" b="1" i="1" dirty="0">
              <a:latin typeface="Bookman Old Style" pitchFamily="18" charset="0"/>
            </a:endParaRPr>
          </a:p>
        </p:txBody>
      </p:sp>
      <p:pic>
        <p:nvPicPr>
          <p:cNvPr id="8210" name="Picture 18" descr="Рисунок15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5" t="28239" r="13240" b="19530"/>
          <a:stretch>
            <a:fillRect/>
          </a:stretch>
        </p:blipFill>
        <p:spPr bwMode="auto">
          <a:xfrm>
            <a:off x="3132137" y="5930901"/>
            <a:ext cx="1008063" cy="700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8" descr="Рисунок15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5" t="28239" r="13240" b="19530"/>
          <a:stretch>
            <a:fillRect/>
          </a:stretch>
        </p:blipFill>
        <p:spPr bwMode="auto">
          <a:xfrm>
            <a:off x="3132137" y="6280944"/>
            <a:ext cx="1008063" cy="700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1797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4" grpId="0" animBg="1"/>
      <p:bldP spid="22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бе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219" y="3762375"/>
            <a:ext cx="936625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бе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1280" y="2406650"/>
            <a:ext cx="1042988" cy="374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берёз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95" y="2818372"/>
            <a:ext cx="936625" cy="413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8" name="Rectangle 8" descr="Орех"/>
          <p:cNvSpPr>
            <a:spLocks noChangeArrowheads="1"/>
          </p:cNvSpPr>
          <p:nvPr/>
        </p:nvSpPr>
        <p:spPr bwMode="auto">
          <a:xfrm>
            <a:off x="179388" y="5445125"/>
            <a:ext cx="71437" cy="1412875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pic>
        <p:nvPicPr>
          <p:cNvPr id="10257" name="Picture 17" descr="дуб 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133"/>
          <a:stretch>
            <a:fillRect/>
          </a:stretch>
        </p:blipFill>
        <p:spPr bwMode="auto">
          <a:xfrm>
            <a:off x="7740650" y="1405679"/>
            <a:ext cx="1403350" cy="2001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8" name="Picture 18" descr="дуб 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664" y="3049899"/>
            <a:ext cx="1528762" cy="392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7" name="Rectangle 7" descr="Орех"/>
          <p:cNvSpPr>
            <a:spLocks noChangeArrowheads="1"/>
          </p:cNvSpPr>
          <p:nvPr/>
        </p:nvSpPr>
        <p:spPr bwMode="auto">
          <a:xfrm>
            <a:off x="250825" y="5445125"/>
            <a:ext cx="1728788" cy="647700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Чащино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23181" y="404664"/>
            <a:ext cx="7200726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latin typeface="Bookman Old Style" pitchFamily="18" charset="0"/>
                <a:cs typeface="Times New Roman" pitchFamily="18" charset="0"/>
              </a:rPr>
              <a:t>Коровы-…       ,птенцы-...        ,       </a:t>
            </a:r>
          </a:p>
          <a:p>
            <a:r>
              <a:rPr lang="ru-RU" sz="3200" b="1" i="1" dirty="0" smtClean="0">
                <a:latin typeface="Bookman Old Style" pitchFamily="18" charset="0"/>
                <a:cs typeface="Times New Roman" pitchFamily="18" charset="0"/>
              </a:rPr>
              <a:t>дятлы-…        ,кузнечики-…    ,</a:t>
            </a:r>
          </a:p>
          <a:p>
            <a:r>
              <a:rPr lang="ru-RU" sz="3200" b="1" i="1" dirty="0">
                <a:latin typeface="Bookman Old Style" pitchFamily="18" charset="0"/>
                <a:cs typeface="Times New Roman" pitchFamily="18" charset="0"/>
              </a:rPr>
              <a:t>р</a:t>
            </a:r>
            <a:r>
              <a:rPr lang="ru-RU" sz="3200" b="1" i="1" dirty="0" smtClean="0">
                <a:latin typeface="Bookman Old Style" pitchFamily="18" charset="0"/>
                <a:cs typeface="Times New Roman" pitchFamily="18" charset="0"/>
              </a:rPr>
              <a:t>ечки-…          </a:t>
            </a:r>
            <a:r>
              <a:rPr lang="ru-RU" sz="3200" i="1" dirty="0" smtClean="0">
                <a:latin typeface="Bookman Old Style" pitchFamily="18" charset="0"/>
                <a:cs typeface="Times New Roman" pitchFamily="18" charset="0"/>
              </a:rPr>
              <a:t>.                 </a:t>
            </a:r>
          </a:p>
          <a:p>
            <a:endParaRPr lang="ru-RU" dirty="0"/>
          </a:p>
        </p:txBody>
      </p:sp>
      <p:sp>
        <p:nvSpPr>
          <p:cNvPr id="28" name="WordArt 4" descr="серый"/>
          <p:cNvSpPr>
            <a:spLocks noChangeArrowheads="1" noChangeShapeType="1" noTextEdit="1"/>
          </p:cNvSpPr>
          <p:nvPr/>
        </p:nvSpPr>
        <p:spPr bwMode="auto">
          <a:xfrm>
            <a:off x="1692275" y="549275"/>
            <a:ext cx="59769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blipFill dpi="0" rotWithShape="0">
                  <a:blip r:embed="rId6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666699">
                      <a:alpha val="50000"/>
                    </a:srgbClr>
                  </a:outerShdw>
                </a:effectLst>
                <a:latin typeface="Impact"/>
              </a:rPr>
              <a:t>Напиши действия</a:t>
            </a:r>
            <a:endParaRPr lang="ru-RU" sz="3600" b="1" kern="10" dirty="0">
              <a:ln w="19050">
                <a:solidFill>
                  <a:srgbClr val="FFFFFF"/>
                </a:solidFill>
                <a:round/>
                <a:headEnd/>
                <a:tailEnd/>
              </a:ln>
              <a:blipFill dpi="0" rotWithShape="0">
                <a:blip r:embed="rId6"/>
                <a:srcRect/>
                <a:stretch>
                  <a:fillRect/>
                </a:stretch>
              </a:blipFill>
              <a:effectLst>
                <a:outerShdw dist="107763" dir="18900000" algn="ctr" rotWithShape="0">
                  <a:srgbClr val="666699">
                    <a:alpha val="50000"/>
                  </a:srgbClr>
                </a:outerShdw>
              </a:effectLst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1724230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755650" y="242994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 i="1" dirty="0"/>
          </a:p>
        </p:txBody>
      </p:sp>
      <p:sp>
        <p:nvSpPr>
          <p:cNvPr id="3079" name="WordArt 4" descr="серый"/>
          <p:cNvSpPr>
            <a:spLocks noChangeArrowheads="1" noChangeShapeType="1" noTextEdit="1"/>
          </p:cNvSpPr>
          <p:nvPr/>
        </p:nvSpPr>
        <p:spPr bwMode="auto">
          <a:xfrm>
            <a:off x="2484438" y="476250"/>
            <a:ext cx="4176712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666699">
                      <a:alpha val="50000"/>
                    </a:srgbClr>
                  </a:outerShdw>
                </a:effectLst>
                <a:latin typeface="Impact"/>
              </a:rPr>
              <a:t>Физминутка</a:t>
            </a:r>
          </a:p>
        </p:txBody>
      </p:sp>
      <p:sp>
        <p:nvSpPr>
          <p:cNvPr id="3080" name="Rectangle 8" descr="Орех"/>
          <p:cNvSpPr>
            <a:spLocks noChangeArrowheads="1"/>
          </p:cNvSpPr>
          <p:nvPr/>
        </p:nvSpPr>
        <p:spPr bwMode="auto">
          <a:xfrm>
            <a:off x="250825" y="5157788"/>
            <a:ext cx="1728788" cy="6477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Зарядкино</a:t>
            </a:r>
          </a:p>
        </p:txBody>
      </p:sp>
      <p:sp>
        <p:nvSpPr>
          <p:cNvPr id="3081" name="Rectangle 9" descr="Орех"/>
          <p:cNvSpPr>
            <a:spLocks noChangeArrowheads="1"/>
          </p:cNvSpPr>
          <p:nvPr/>
        </p:nvSpPr>
        <p:spPr bwMode="auto">
          <a:xfrm>
            <a:off x="179388" y="5157788"/>
            <a:ext cx="71437" cy="1700212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082" name="AutoShape 10" descr="cloudbg______________________"/>
          <p:cNvSpPr>
            <a:spLocks noChangeArrowheads="1"/>
          </p:cNvSpPr>
          <p:nvPr/>
        </p:nvSpPr>
        <p:spPr bwMode="auto">
          <a:xfrm>
            <a:off x="772810" y="2429946"/>
            <a:ext cx="5184775" cy="1367979"/>
          </a:xfrm>
          <a:prstGeom prst="wedgeRoundRectCallout">
            <a:avLst>
              <a:gd name="adj1" fmla="val 15431"/>
              <a:gd name="adj2" fmla="val 126023"/>
              <a:gd name="adj3" fmla="val 16667"/>
            </a:avLst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sz="2800" b="1" dirty="0">
                <a:solidFill>
                  <a:srgbClr val="800000"/>
                </a:solidFill>
              </a:rPr>
              <a:t>За окном станция Зарядкино.</a:t>
            </a:r>
          </a:p>
        </p:txBody>
      </p:sp>
    </p:spTree>
    <p:extLst>
      <p:ext uri="{BB962C8B-B14F-4D97-AF65-F5344CB8AC3E}">
        <p14:creationId xmlns:p14="http://schemas.microsoft.com/office/powerpoint/2010/main" val="231069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8" name="Rectangle 8" descr="Орех"/>
          <p:cNvSpPr>
            <a:spLocks noChangeArrowheads="1"/>
          </p:cNvSpPr>
          <p:nvPr/>
        </p:nvSpPr>
        <p:spPr bwMode="auto">
          <a:xfrm>
            <a:off x="179388" y="5445125"/>
            <a:ext cx="71437" cy="141287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0247" name="Rectangle 7" descr="Орех"/>
          <p:cNvSpPr>
            <a:spLocks noChangeArrowheads="1"/>
          </p:cNvSpPr>
          <p:nvPr/>
        </p:nvSpPr>
        <p:spPr bwMode="auto">
          <a:xfrm>
            <a:off x="250825" y="5445125"/>
            <a:ext cx="1728788" cy="647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Щукино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3176" y="1838444"/>
            <a:ext cx="720072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r>
              <a:rPr lang="ru-RU" sz="2800" b="1" i="1" dirty="0"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Bookman Old Style" pitchFamily="18" charset="0"/>
                <a:cs typeface="Times New Roman" pitchFamily="18" charset="0"/>
              </a:rPr>
              <a:t>       </a:t>
            </a:r>
            <a:r>
              <a:rPr lang="ru-RU" sz="3200" b="1" i="1" dirty="0" smtClean="0">
                <a:latin typeface="Bookman Old Style" pitchFamily="18" charset="0"/>
                <a:cs typeface="Times New Roman" pitchFamily="18" charset="0"/>
              </a:rPr>
              <a:t>…жой,  вер…,  у…,  пи…,  </a:t>
            </a:r>
          </a:p>
          <a:p>
            <a:r>
              <a:rPr lang="ru-RU" sz="3200" b="1" i="1" dirty="0" smtClean="0">
                <a:latin typeface="Bookman Old Style" pitchFamily="18" charset="0"/>
                <a:cs typeface="Times New Roman" pitchFamily="18" charset="0"/>
              </a:rPr>
              <a:t>… гун, та…, …чело, …ка                </a:t>
            </a:r>
            <a:endParaRPr lang="ru-RU" b="1" i="1" dirty="0">
              <a:latin typeface="Bookman Old Style" pitchFamily="18" charset="0"/>
            </a:endParaRPr>
          </a:p>
        </p:txBody>
      </p:sp>
      <p:sp>
        <p:nvSpPr>
          <p:cNvPr id="28" name="WordArt 4" descr="серый"/>
          <p:cNvSpPr>
            <a:spLocks noChangeArrowheads="1" noChangeShapeType="1" noTextEdit="1"/>
          </p:cNvSpPr>
          <p:nvPr/>
        </p:nvSpPr>
        <p:spPr bwMode="auto">
          <a:xfrm>
            <a:off x="1692275" y="873125"/>
            <a:ext cx="59769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666699">
                      <a:alpha val="50000"/>
                    </a:srgbClr>
                  </a:outerShdw>
                </a:effectLst>
                <a:latin typeface="Impact"/>
              </a:rPr>
              <a:t>Допиши  слоги</a:t>
            </a:r>
            <a:endParaRPr lang="ru-RU" sz="3600" b="1" kern="10" dirty="0">
              <a:ln w="19050">
                <a:solidFill>
                  <a:srgbClr val="FFFFFF"/>
                </a:solidFill>
                <a:round/>
                <a:headEnd/>
                <a:tailEnd/>
              </a:ln>
              <a:blipFill dpi="0" rotWithShape="0">
                <a:blip r:embed="rId3"/>
                <a:srcRect/>
                <a:stretch>
                  <a:fillRect/>
                </a:stretch>
              </a:blipFill>
              <a:effectLst>
                <a:outerShdw dist="107763" dir="18900000" algn="ctr" rotWithShape="0">
                  <a:srgbClr val="666699">
                    <a:alpha val="50000"/>
                  </a:srgbClr>
                </a:outerShdw>
              </a:effectLst>
              <a:latin typeface="Impact"/>
            </a:endParaRPr>
          </a:p>
        </p:txBody>
      </p:sp>
      <p:sp>
        <p:nvSpPr>
          <p:cNvPr id="6" name="AutoShape 10" descr="cloudbg______________________"/>
          <p:cNvSpPr>
            <a:spLocks noChangeArrowheads="1"/>
          </p:cNvSpPr>
          <p:nvPr/>
        </p:nvSpPr>
        <p:spPr bwMode="auto">
          <a:xfrm flipH="1" flipV="1">
            <a:off x="5148064" y="5445125"/>
            <a:ext cx="3534558" cy="1080293"/>
          </a:xfrm>
          <a:prstGeom prst="wedgeRoundRectCallout">
            <a:avLst>
              <a:gd name="adj1" fmla="val 61997"/>
              <a:gd name="adj2" fmla="val 69594"/>
              <a:gd name="adj3" fmla="val 16667"/>
            </a:avLst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ru-RU" sz="2800" b="1" dirty="0">
              <a:solidFill>
                <a:srgbClr val="8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80112" y="5615880"/>
            <a:ext cx="33905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Не спеши!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172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8" grpId="0"/>
      <p:bldP spid="6" grpId="0" animBg="1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587</TotalTime>
  <Words>345</Words>
  <Application>Microsoft Office PowerPoint</Application>
  <PresentationFormat>Экран (4:3)</PresentationFormat>
  <Paragraphs>84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Волна</vt:lpstr>
      <vt:lpstr>Оформление по умолчанию</vt:lpstr>
      <vt:lpstr>1_Оформление по умолчанию</vt:lpstr>
      <vt:lpstr>Урок русского языка во 2Б классе.</vt:lpstr>
      <vt:lpstr>Кроссворд</vt:lpstr>
      <vt:lpstr>Поезд</vt:lpstr>
      <vt:lpstr>Инструкция  по безопасному  поведению детей на объектах                        железнодорожного транспорта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во 2Б классе.</dc:title>
  <dc:creator>Зилч</dc:creator>
  <cp:lastModifiedBy>Зилч</cp:lastModifiedBy>
  <cp:revision>39</cp:revision>
  <dcterms:created xsi:type="dcterms:W3CDTF">2012-10-27T09:39:32Z</dcterms:created>
  <dcterms:modified xsi:type="dcterms:W3CDTF">2012-10-28T12:56:05Z</dcterms:modified>
</cp:coreProperties>
</file>