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FF5A3C-8068-43BF-8F6A-F56F5A14A3E0}">
          <p14:sldIdLst>
            <p14:sldId id="256"/>
            <p14:sldId id="257"/>
            <p14:sldId id="258"/>
            <p14:sldId id="261"/>
            <p14:sldId id="262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0"/>
            <a:ext cx="9143999" cy="684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338936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 истоков русской церковной </a:t>
            </a:r>
            <a:r>
              <a:rPr lang="ru-RU" dirty="0" smtClean="0"/>
              <a:t>благотворительности </a:t>
            </a:r>
            <a:r>
              <a:rPr lang="ru-RU" dirty="0"/>
              <a:t>стояли «светильники отечественного благочестия» - святой великий князь Владимир и преподобный Феодосий. Первый дал Киевской Руси писаный закон, второй – пример организованного призрения убогих.</a:t>
            </a:r>
          </a:p>
          <a:p>
            <a:pPr marL="0" indent="0">
              <a:buNone/>
            </a:pPr>
            <a:r>
              <a:rPr lang="ru-RU" dirty="0"/>
              <a:t>Сироты, вдовы, калеки, люди больные и немощные едва ли представляли интерес для бесстрашного воителя, но в крещеном Киеве о них кому-то полагалось заботиться. Великий князь ввел «Правила о церковных людях и о десятинах и о судах епископских и о мерилах градских», содержащие указание предоставить нуждающимся церковное призрение.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331226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Один из первых настоятелей Печерской обители – отец русского монашества преподобный Феодосий – по праву может быть назван родоначальником церковного призрения убогих на Руси. Он построил близ монастыря особый двор, принимал туда для жительства нищих, слепых, хромых и прокаженных и для содержания их уделял десятую часть от всего монастырского имения.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amberroom.rv.ua/catalog/imicons/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741072" cy="54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effectLst>
                  <a:glow rad="127000">
                    <a:schemeClr val="bg1"/>
                  </a:glow>
                </a:effectLst>
              </a:rPr>
              <a:t>Монголо-татарское </a:t>
            </a:r>
            <a:r>
              <a:rPr lang="ru-RU" dirty="0">
                <a:effectLst>
                  <a:glow rad="127000">
                    <a:schemeClr val="bg1"/>
                  </a:glow>
                </a:effectLst>
              </a:rPr>
              <a:t>иго сдерживает развитие церковного призрения, но не разрушает традиции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2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 эпоху золотоордынского ига калеки и убогие не подвергались особым преследованиям и притеснениям со стороны кочевников, испытывая лишения наравне со всеми. В ситуации тотального бесправия  калеки и убогие обрели те же права, что и прочее население страны. Завоевателей интересовала лишь исправная выплата дани. Чужая религия не трогала их чувств, не возбуждала агрессии.</a:t>
            </a:r>
          </a:p>
          <a:p>
            <a:pPr marL="0" indent="0" algn="just">
              <a:buNone/>
            </a:pPr>
            <a:r>
              <a:rPr lang="ru-RU" dirty="0"/>
              <a:t>В эпоху монголо-татарского ига монастыри не прекращали своей благотворительной деятельности, напротив, число людей, находивших под их крышей духовную поддержку, пищу и кров, увеличилось, поскольку в дополнение к ранее существовавшим за два столетия монгольского владычества возникло более 180 новых монастырей.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glow rad="127000">
                    <a:schemeClr val="bg1"/>
                  </a:glow>
                </a:effectLst>
              </a:rPr>
              <a:t>Средние века - печальная эпоха</a:t>
            </a:r>
            <a:endParaRPr lang="ru-RU" sz="4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5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Страшная зараза, от которой русская земля страдала в 40-х и 50-х годах </a:t>
            </a:r>
            <a:r>
              <a:rPr lang="en-US" dirty="0"/>
              <a:t>XIV </a:t>
            </a:r>
            <a:r>
              <a:rPr lang="ru-RU" dirty="0"/>
              <a:t>в. наравне со всею Европою повторилась и в княжение Дмитрия с большою силою в разных местах Руси. К заразе присоединились засухи, как, например, в  1365, 1371 и 1373 гг., которые повлекли за собой голод, и, наконец, пожары – обычное явление на Руси.</a:t>
            </a:r>
          </a:p>
          <a:p>
            <a:pPr algn="just"/>
            <a:r>
              <a:rPr lang="ru-RU" dirty="0"/>
              <a:t>Человеческая жизнь обесценивалась, смерть ребенка, особенно слабого или увечного. воспринималась близкими как облегчение. Большая часть населения, прежде всего сельские жители, продолжали следовать языческим предрассудкам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Эпоха </a:t>
            </a:r>
            <a:r>
              <a:rPr lang="ru-RU" dirty="0"/>
              <a:t>Ивана Грозного: организация призрения – прерогатива самодержца, церковь зависима от него, личные свободы отсутствуют.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im5-tub-ru.yandex.net/i?id=307562011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3109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 концу </a:t>
            </a:r>
            <a:r>
              <a:rPr lang="en-US" dirty="0"/>
              <a:t>XVI</a:t>
            </a:r>
            <a:r>
              <a:rPr lang="ru-RU" dirty="0"/>
              <a:t> века Русская православная церковь и по содержанию и по форме сделалась национальной, с учреждением самостоятельного патриаршества прекратилась ее зависимость от Константинополя. Москва становится центром политической и культурной жизни.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Иван Грозный добивается расширения и упрочнения московского влияния, а также централизации власти. Государь подчиняет церковь короне, проводит военную, финансовую и судебные реформы. Стоглавый собор, собранный по инициативе Ивана Грозного принимает ряд важных для жизни церкви решений, официально оформленных в виде сборника. Стоглав определил границы сфер влияния монарха (государства) и церкви и их обязанности в области призрения и организованной благотворительности.</a:t>
            </a:r>
          </a:p>
          <a:p>
            <a:r>
              <a:rPr lang="ru-RU" dirty="0"/>
              <a:t>Стоглав Ивана Грозного регламентирует порядок организации призрения живущих за счет милостыни: здоровым нищим  позволено жить за счет подаяния, но не разрешено пребывать в монастырских богадельнях, предназначенных для малолетних сирот, престарелых, больных и инвалидов. </a:t>
            </a:r>
          </a:p>
          <a:p>
            <a:r>
              <a:rPr lang="ru-RU" dirty="0"/>
              <a:t>перевод богаделен на государственное обеспечение делал необходимым как введение учета нищенствующих, так и принятие мер. ведущих к сокращению их количества.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8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Отношение </a:t>
            </a:r>
            <a:r>
              <a:rPr lang="ru-RU" dirty="0"/>
              <a:t>к юродству на Руси.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im4-tub-ru.yandex.net/i?id=233781991-0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95" y="1556792"/>
            <a:ext cx="40497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эпоху Ивана Грозного впервые в отечественной истории светская власть обращает внимание на сумасшедших, предлагая использовать подлинный или вымышленный душевный недуг как повод изоляции психически больных или политических противников.</a:t>
            </a:r>
          </a:p>
          <a:p>
            <a:r>
              <a:rPr lang="ru-RU" dirty="0"/>
              <a:t>неслучайно проявление царского интереса к сумасшедшим совпало по времени с учреждением в структуре власти судебно-полицейских приказов - Разбойного (1555), Земского (1564), Холопьего (1571). Объявленная государем охота на ведьм не получила</a:t>
            </a:r>
          </a:p>
          <a:p>
            <a:r>
              <a:rPr lang="ru-RU" dirty="0"/>
              <a:t>«всенародного отклика» - увечных нищих странников, калек, юродивых толпа брала под свою защиту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9330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Орлова Ляна Михайлова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0"/>
            <a:ext cx="9036496" cy="683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2307"/>
            <a:ext cx="7992888" cy="6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8248" y="64886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effectLst>
                  <a:glow rad="127000">
                    <a:schemeClr val="bg1"/>
                  </a:glow>
                </a:effectLst>
              </a:rPr>
              <a:t>Подготовила: Орлова Ляна Михайловна</a:t>
            </a:r>
            <a:endParaRPr lang="ru-RU" b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1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glow rad="127000">
                    <a:schemeClr val="bg1"/>
                  </a:glow>
                </a:effectLst>
              </a:rPr>
              <a:t>Смутное время: Московская Русь продолжает жить жалостью и личной милостыней</a:t>
            </a:r>
            <a:endParaRPr lang="ru-RU" sz="4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6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Ртищев Федор Михайлович (1626-1673) – государственный деятель, московский филантроп, на собственные средства открыл ряд больниц, богаделен, а также школу в Москве при Андреевском монастыре.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0тсутствие организованного государственного призрения инвалидов не могло компенсироваться за счет сострадания и подаяния </a:t>
            </a:r>
            <a:r>
              <a:rPr lang="ru-RU" dirty="0" err="1"/>
              <a:t>нищелюбивых</a:t>
            </a:r>
            <a:r>
              <a:rPr lang="ru-RU" dirty="0"/>
              <a:t> христиан. Народ, в силу собственного обнищания и бесправия, не имел возможности внести  лепту в дело создания  и поддержания приютов и богаделен для больных и убогих .</a:t>
            </a:r>
          </a:p>
          <a:p>
            <a:pPr marL="0" indent="0">
              <a:buNone/>
            </a:pPr>
            <a:r>
              <a:rPr lang="ru-RU" dirty="0"/>
              <a:t>Общество не могло встать на путь деятельной благотворительности, а государство (монарх) не помышляло строить светскую систему призрения. </a:t>
            </a:r>
            <a:endParaRPr lang="ru-RU" dirty="0"/>
          </a:p>
        </p:txBody>
      </p:sp>
      <p:pic>
        <p:nvPicPr>
          <p:cNvPr id="8196" name="Picture 4" descr="http://ruskline.ru/images/2011/21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6099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Соборное уложение 1649г.: первое упоминание о «ненормальных» подданных в российском законодательстве.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1649год: собор принял Уложение – свод законов, которое подчинило церковь государству, окончательно  прикрепило крестьян к земле.</a:t>
            </a:r>
          </a:p>
          <a:p>
            <a:r>
              <a:rPr lang="ru-RU" dirty="0"/>
              <a:t>Политическая необходимость упорядочить и законодательство закрепить сословные права  на собственность неотвратимо заставила авторов Уложения вспомнить о глухонемых, слепых и умалишенных.</a:t>
            </a:r>
          </a:p>
          <a:p>
            <a:r>
              <a:rPr lang="ru-RU" dirty="0"/>
              <a:t>Уложение де-юре установило для глухого или немого претендента на родительское наследство такое же право на полноценную долю, что и для его здоровых братьев и сестер.   </a:t>
            </a:r>
          </a:p>
          <a:p>
            <a:r>
              <a:rPr lang="ru-RU" dirty="0"/>
              <a:t>Принятие Уложения 1649 г. следует оценить как значимое событие в социально-культурной жизни страны, как важный шаг на пути  к организации призрения инвалидов.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2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4618856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21 января 1712г. Петр 1 издает указ </a:t>
            </a:r>
          </a:p>
          <a:p>
            <a:pPr marL="0" indent="0">
              <a:buNone/>
            </a:pPr>
            <a:r>
              <a:rPr lang="ru-RU" dirty="0"/>
              <a:t>« О воспрещении нищенства в Москве; о распределении нищих по монастырям и богадельням и о рассылке </a:t>
            </a:r>
            <a:r>
              <a:rPr lang="ru-RU" dirty="0" err="1"/>
              <a:t>неприписанных</a:t>
            </a:r>
            <a:r>
              <a:rPr lang="ru-RU" dirty="0"/>
              <a:t> ни к каким богоугодным заведениям на прежние их жительства, с наказанием».</a:t>
            </a:r>
          </a:p>
          <a:p>
            <a:pPr marL="0" indent="0">
              <a:buNone/>
            </a:pPr>
            <a:r>
              <a:rPr lang="ru-RU" dirty="0"/>
              <a:t>Петровский указ отражает позицию государства по отношению к попрошайкам, а следовательно, и к убогим, жившим за счет подаяния.</a:t>
            </a:r>
          </a:p>
          <a:p>
            <a:pPr marL="0" indent="0">
              <a:buNone/>
            </a:pPr>
            <a:r>
              <a:rPr lang="ru-RU" dirty="0"/>
              <a:t>Власть требует: нищенство запретить; подаяния </a:t>
            </a:r>
            <a:r>
              <a:rPr lang="ru-RU" dirty="0" err="1"/>
              <a:t>конфисковывать</a:t>
            </a:r>
            <a:r>
              <a:rPr lang="ru-RU" dirty="0"/>
              <a:t> и делить между государством и поимщиком; филантропов, жертвующих собственные средства, наказывать.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http://img1.liveinternet.ru/images/attach/c/4/79/846/79846849_2423007_96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32" y="188640"/>
            <a:ext cx="4114607" cy="6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Стремление к европеизации Руси, перекройка всего уклада общественной жизни по западным лекалам заставляют Петра 1 обратить внимание на положение нищих, убогих и калеченных. Заботу о них император пытается перевести в разряд государственных задач, взяв за образец опыт </a:t>
            </a:r>
            <a:r>
              <a:rPr lang="ru-RU" dirty="0" err="1"/>
              <a:t>протестанских</a:t>
            </a:r>
            <a:r>
              <a:rPr lang="ru-RU" dirty="0"/>
              <a:t> стран. Беспощадной рукой и в одночасье Петр хочет создать на Руси европейскую систему организованного призрения, сознательно разрушая традицию </a:t>
            </a:r>
            <a:r>
              <a:rPr lang="ru-RU" dirty="0" err="1"/>
              <a:t>нищелюбия</a:t>
            </a:r>
            <a:r>
              <a:rPr lang="ru-RU" dirty="0"/>
              <a:t>, основанную на сострадании и личном участии, не принимает в расчет отсутствие  в отечестве тех предпосылок и условий, в которых эта система рождалась и развивалась в Европе.</a:t>
            </a:r>
          </a:p>
          <a:p>
            <a:r>
              <a:rPr lang="ru-RU" dirty="0"/>
              <a:t>В результате проводимых преобразований калека и убогий начинают терять покровительство </a:t>
            </a:r>
            <a:r>
              <a:rPr lang="ru-RU" dirty="0" err="1"/>
              <a:t>нищелюбивого</a:t>
            </a:r>
            <a:r>
              <a:rPr lang="ru-RU" dirty="0"/>
              <a:t> населения и все более попадают в зависимость от государства, от бдительности нижних полицейских чинов да усердия местных служивых.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  <a:effectLst>
            <a:glow rad="127000">
              <a:schemeClr val="bg1"/>
            </a:glow>
          </a:effectLst>
        </p:spPr>
        <p:txBody>
          <a:bodyPr/>
          <a:lstStyle/>
          <a:p>
            <a:r>
              <a:rPr lang="ru-RU" dirty="0" smtClean="0">
                <a:effectLst>
                  <a:glow rad="127000">
                    <a:schemeClr val="bg1"/>
                  </a:glow>
                </a:effectLst>
              </a:rPr>
              <a:t>Благодарю за внимание!</a:t>
            </a:r>
            <a:endParaRPr lang="ru-RU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8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7139136" cy="4536504"/>
          </a:xfrm>
        </p:spPr>
        <p:txBody>
          <a:bodyPr>
            <a:normAutofit/>
          </a:bodyPr>
          <a:lstStyle/>
          <a:p>
            <a:r>
              <a:rPr lang="ru-RU" sz="1400" b="1" dirty="0"/>
              <a:t>Хронологические ориентиры (988-1715)</a:t>
            </a:r>
            <a:endParaRPr lang="ru-RU" sz="1400" dirty="0"/>
          </a:p>
          <a:p>
            <a:r>
              <a:rPr lang="ru-RU" sz="1400" b="1" dirty="0"/>
              <a:t>988 г. </a:t>
            </a:r>
            <a:r>
              <a:rPr lang="ru-RU" sz="1400" dirty="0"/>
              <a:t>Христианство становится официальной религией Киевской Руси.</a:t>
            </a:r>
          </a:p>
          <a:p>
            <a:r>
              <a:rPr lang="ru-RU" sz="1400" b="1" dirty="0"/>
              <a:t>996 г</a:t>
            </a:r>
            <a:r>
              <a:rPr lang="ru-RU" sz="1400" dirty="0"/>
              <a:t>. Устав Великого князя Владимира определяет «церковных людей» и правила презрения.</a:t>
            </a:r>
          </a:p>
          <a:p>
            <a:r>
              <a:rPr lang="ru-RU" sz="1400" b="1" dirty="0"/>
              <a:t>1018 г</a:t>
            </a:r>
            <a:r>
              <a:rPr lang="ru-RU" sz="1400" dirty="0"/>
              <a:t>. Распространена письменность (славянские просветители Кирилл и Мефодий).</a:t>
            </a:r>
          </a:p>
          <a:p>
            <a:r>
              <a:rPr lang="ru-RU" sz="1400" b="1" dirty="0"/>
              <a:t>1030 г</a:t>
            </a:r>
            <a:r>
              <a:rPr lang="ru-RU" sz="1400" dirty="0"/>
              <a:t>. Открыта церковная школа для духовенства (Курск).</a:t>
            </a:r>
          </a:p>
          <a:p>
            <a:r>
              <a:rPr lang="ru-RU" sz="1400" b="1" dirty="0"/>
              <a:t>1030г</a:t>
            </a:r>
            <a:r>
              <a:rPr lang="ru-RU" sz="1400" dirty="0"/>
              <a:t>. Открыта церковная школа для духовенства и мирян (Новгород).</a:t>
            </a:r>
          </a:p>
          <a:p>
            <a:r>
              <a:rPr lang="ru-RU" sz="1400" b="1" dirty="0" err="1"/>
              <a:t>ок</a:t>
            </a:r>
            <a:r>
              <a:rPr lang="ru-RU" sz="1400" b="1" dirty="0"/>
              <a:t>. 1065 г</a:t>
            </a:r>
            <a:r>
              <a:rPr lang="ru-RU" sz="1400" dirty="0"/>
              <a:t>. Основан Киево-Печерский монастырь, при котором вскоре открываются больница и приют (преподобный Феодосий).</a:t>
            </a:r>
          </a:p>
          <a:p>
            <a:r>
              <a:rPr lang="ru-RU" sz="1400" b="1" dirty="0"/>
              <a:t>1169 г</a:t>
            </a:r>
            <a:r>
              <a:rPr lang="ru-RU" sz="1400" dirty="0"/>
              <a:t>. Андрей </a:t>
            </a:r>
            <a:r>
              <a:rPr lang="ru-RU" sz="1400" dirty="0" err="1"/>
              <a:t>Боголюбский</a:t>
            </a:r>
            <a:r>
              <a:rPr lang="ru-RU" sz="1400" dirty="0"/>
              <a:t> разоряет Киев.</a:t>
            </a:r>
          </a:p>
          <a:p>
            <a:r>
              <a:rPr lang="ru-RU" sz="1400" b="1" dirty="0"/>
              <a:t>1223 г.</a:t>
            </a:r>
            <a:r>
              <a:rPr lang="ru-RU" sz="1400" dirty="0"/>
              <a:t> Поражение русских войск в битве на реке Калке, положившее начало монголо-татарскому игу.</a:t>
            </a:r>
          </a:p>
          <a:p>
            <a:r>
              <a:rPr lang="ru-RU" sz="1400" b="1" dirty="0"/>
              <a:t>1326 г</a:t>
            </a:r>
            <a:r>
              <a:rPr lang="ru-RU" sz="1400" dirty="0"/>
              <a:t>. Упадок Киевской митрополии. Москва становится церковной столицей.</a:t>
            </a:r>
          </a:p>
          <a:p>
            <a:r>
              <a:rPr lang="ru-RU" sz="1400" b="1" dirty="0"/>
              <a:t>1480 г</a:t>
            </a:r>
            <a:r>
              <a:rPr lang="ru-RU" sz="1400" dirty="0"/>
              <a:t>. Официальный отказ московского князя Ивана </a:t>
            </a:r>
            <a:r>
              <a:rPr lang="en-US" sz="1400" dirty="0"/>
              <a:t>III</a:t>
            </a:r>
            <a:r>
              <a:rPr lang="ru-RU" sz="1400" dirty="0"/>
              <a:t> подчинятся Орде.</a:t>
            </a:r>
          </a:p>
          <a:p>
            <a:r>
              <a:rPr lang="ru-RU" sz="1400" b="1" dirty="0"/>
              <a:t>1551 г</a:t>
            </a:r>
            <a:r>
              <a:rPr lang="ru-RU" sz="1400" dirty="0"/>
              <a:t>. </a:t>
            </a:r>
            <a:r>
              <a:rPr lang="ru-RU" sz="1400" b="1" dirty="0"/>
              <a:t>Обнародован кодекс правовых норм русской церкви – Стоглав.</a:t>
            </a:r>
            <a:endParaRPr lang="ru-RU" sz="1400" dirty="0"/>
          </a:p>
          <a:p>
            <a:r>
              <a:rPr lang="ru-RU" sz="1400" b="1" dirty="0"/>
              <a:t>1564 г</a:t>
            </a:r>
            <a:r>
              <a:rPr lang="ru-RU" sz="1400" dirty="0"/>
              <a:t>. Издана первая печатная книга («Апостол», Иван Федоров).</a:t>
            </a:r>
          </a:p>
          <a:p>
            <a:r>
              <a:rPr lang="ru-RU" sz="1400" b="1" dirty="0"/>
              <a:t>Конец XVI – начало XVII в</a:t>
            </a:r>
            <a:r>
              <a:rPr lang="ru-RU" sz="1400" dirty="0"/>
              <a:t>. Смутное время (в результате неурожаев, эпидемии холеры, мятежей и бунтов население Руси сократилось почти вдвое).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7139136" cy="4536504"/>
          </a:xfrm>
        </p:spPr>
        <p:txBody>
          <a:bodyPr>
            <a:normAutofit lnSpcReduction="10000"/>
          </a:bodyPr>
          <a:lstStyle/>
          <a:p>
            <a:r>
              <a:rPr lang="ru-RU" sz="1400" b="1" dirty="0"/>
              <a:t>1632 г</a:t>
            </a:r>
            <a:r>
              <a:rPr lang="ru-RU" sz="1400" dirty="0"/>
              <a:t>. Основана </a:t>
            </a:r>
            <a:r>
              <a:rPr lang="ru-RU" sz="1400" dirty="0" err="1"/>
              <a:t>Киево-Могилянская</a:t>
            </a:r>
            <a:r>
              <a:rPr lang="ru-RU" sz="1400" dirty="0"/>
              <a:t> академия (коллегия).</a:t>
            </a:r>
          </a:p>
          <a:p>
            <a:r>
              <a:rPr lang="ru-RU" sz="1400" b="1" dirty="0"/>
              <a:t>1645г.</a:t>
            </a:r>
            <a:r>
              <a:rPr lang="ru-RU" sz="1400" dirty="0"/>
              <a:t> Эпидемия чумы (в некоторых областях вымирает 80% населения).</a:t>
            </a:r>
          </a:p>
          <a:p>
            <a:r>
              <a:rPr lang="ru-RU" sz="1400" b="1" dirty="0"/>
              <a:t>1649 г.</a:t>
            </a:r>
            <a:r>
              <a:rPr lang="ru-RU" sz="1400" dirty="0"/>
              <a:t> </a:t>
            </a:r>
            <a:r>
              <a:rPr lang="ru-RU" sz="1400" b="1" dirty="0"/>
              <a:t>Обнародован новый свод законов – Соборное уложение.</a:t>
            </a:r>
            <a:endParaRPr lang="ru-RU" sz="1400" dirty="0"/>
          </a:p>
          <a:p>
            <a:r>
              <a:rPr lang="ru-RU" sz="1400" dirty="0"/>
              <a:t>Вторая половина </a:t>
            </a:r>
            <a:r>
              <a:rPr lang="en-US" sz="1400" dirty="0"/>
              <a:t>XVII</a:t>
            </a:r>
            <a:r>
              <a:rPr lang="ru-RU" sz="1400" dirty="0"/>
              <a:t> в. Открытие учебных заведений в Москве.</a:t>
            </a:r>
          </a:p>
          <a:p>
            <a:r>
              <a:rPr lang="ru-RU" sz="1400" b="1" dirty="0"/>
              <a:t>1687 г.</a:t>
            </a:r>
            <a:r>
              <a:rPr lang="ru-RU" sz="1400" dirty="0"/>
              <a:t> Греко-латинское училище преобразовано в Славяно-греко-латинскую академию.</a:t>
            </a:r>
          </a:p>
          <a:p>
            <a:r>
              <a:rPr lang="ru-RU" sz="1400" b="1" dirty="0"/>
              <a:t>1697-1698 гг.</a:t>
            </a:r>
            <a:r>
              <a:rPr lang="ru-RU" sz="1400" dirty="0"/>
              <a:t> Посещение Петром </a:t>
            </a:r>
            <a:r>
              <a:rPr lang="en-US" sz="1400" dirty="0"/>
              <a:t>I </a:t>
            </a:r>
            <a:r>
              <a:rPr lang="ru-RU" sz="1400" dirty="0"/>
              <a:t>Германии, Англии, Австрии.</a:t>
            </a:r>
          </a:p>
          <a:p>
            <a:r>
              <a:rPr lang="ru-RU" sz="1400" b="1" dirty="0"/>
              <a:t>1699 г</a:t>
            </a:r>
            <a:r>
              <a:rPr lang="ru-RU" sz="1400" dirty="0"/>
              <a:t>. Указ о повивальных бабках, предусматривающий казнь «за умерщвление младенцев, родившихся уродами».</a:t>
            </a:r>
          </a:p>
          <a:p>
            <a:r>
              <a:rPr lang="ru-RU" sz="1400" b="1" dirty="0"/>
              <a:t>1700 г.</a:t>
            </a:r>
            <a:r>
              <a:rPr lang="ru-RU" sz="1400" dirty="0"/>
              <a:t> Создан Правительственный совет, заменивший Боярскую думу.</a:t>
            </a:r>
          </a:p>
          <a:p>
            <a:r>
              <a:rPr lang="ru-RU" sz="1400" b="1" dirty="0"/>
              <a:t>1701 г.</a:t>
            </a:r>
            <a:r>
              <a:rPr lang="ru-RU" sz="1400" dirty="0"/>
              <a:t> Указ, запрещающий опускаться на колени при виде государя и снимать шапку зимой, проходя мимо его дворца. Открыта первая светская школа «математических и навигационных наук» (Москва, А.А. Курбатов).</a:t>
            </a:r>
          </a:p>
          <a:p>
            <a:r>
              <a:rPr lang="ru-RU" sz="1400" dirty="0"/>
              <a:t>Учреждена артиллерийско-инженерная школа (Москва, Я.В. Брюс).</a:t>
            </a:r>
          </a:p>
          <a:p>
            <a:r>
              <a:rPr lang="ru-RU" sz="1400" b="1" dirty="0"/>
              <a:t>1703г</a:t>
            </a:r>
            <a:r>
              <a:rPr lang="ru-RU" sz="1400" dirty="0"/>
              <a:t>. Опубликован первый учебник по математике «Арифметика, сиречь наука числительная» (Л.Ф. Магницкий).</a:t>
            </a:r>
          </a:p>
          <a:p>
            <a:r>
              <a:rPr lang="ru-RU" sz="1400" b="1" dirty="0"/>
              <a:t>1704 г. Запрещено умерщвлять детей, родившихся вне брака или имеющих врожденный физический дефект.</a:t>
            </a:r>
            <a:endParaRPr lang="ru-RU" sz="1400" dirty="0"/>
          </a:p>
          <a:p>
            <a:r>
              <a:rPr lang="ru-RU" sz="1400" b="1" dirty="0"/>
              <a:t>1705г</a:t>
            </a:r>
            <a:r>
              <a:rPr lang="ru-RU" sz="1400" dirty="0"/>
              <a:t>. Введен русский гражданский алфавит.</a:t>
            </a:r>
          </a:p>
          <a:p>
            <a:r>
              <a:rPr lang="ru-RU" sz="1400" dirty="0"/>
              <a:t>Вводится (впервые в Европе) обязательный рекрутский набор.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7139136" cy="4536504"/>
          </a:xfrm>
        </p:spPr>
        <p:txBody>
          <a:bodyPr>
            <a:normAutofit/>
          </a:bodyPr>
          <a:lstStyle/>
          <a:p>
            <a:r>
              <a:rPr lang="ru-RU" sz="1400" b="1" dirty="0"/>
              <a:t>1706 г</a:t>
            </a:r>
            <a:r>
              <a:rPr lang="ru-RU" sz="1400" dirty="0"/>
              <a:t>. Открыт приют для нищих и сирот (Новгород, митрополит Иов).</a:t>
            </a:r>
          </a:p>
          <a:p>
            <a:r>
              <a:rPr lang="ru-RU" sz="1400" dirty="0"/>
              <a:t>Открыт первый госпиталь (военный) Москва.</a:t>
            </a:r>
          </a:p>
          <a:p>
            <a:r>
              <a:rPr lang="ru-RU" sz="1400" dirty="0"/>
              <a:t>Открыты первые казенные аптеки (Санкт-Петербург, Казань, Рига).</a:t>
            </a:r>
          </a:p>
          <a:p>
            <a:r>
              <a:rPr lang="ru-RU" sz="1400" b="1" dirty="0"/>
              <a:t>1707 </a:t>
            </a:r>
            <a:r>
              <a:rPr lang="ru-RU" sz="1400" b="1" dirty="0" err="1"/>
              <a:t>г.</a:t>
            </a:r>
            <a:r>
              <a:rPr lang="ru-RU" sz="1400" dirty="0" err="1"/>
              <a:t>Открыта</a:t>
            </a:r>
            <a:r>
              <a:rPr lang="ru-RU" sz="1400" dirty="0"/>
              <a:t> первая школа для подготовки врачей (при Московском военном госпитале).</a:t>
            </a:r>
          </a:p>
          <a:p>
            <a:r>
              <a:rPr lang="ru-RU" sz="1400" b="1" dirty="0"/>
              <a:t>1708 г</a:t>
            </a:r>
            <a:r>
              <a:rPr lang="ru-RU" sz="1400" dirty="0"/>
              <a:t>. Реформа административного управления (территория империи разделяется на 8, затем 11 губерний).</a:t>
            </a:r>
          </a:p>
          <a:p>
            <a:r>
              <a:rPr lang="ru-RU" sz="1400" b="1" dirty="0"/>
              <a:t>1711 г</a:t>
            </a:r>
            <a:r>
              <a:rPr lang="ru-RU" sz="1400" dirty="0"/>
              <a:t>. Открыта первая «цифирная» (арифметическая) начальная школа (Архангельск, А.А. Курбатов).</a:t>
            </a:r>
          </a:p>
          <a:p>
            <a:r>
              <a:rPr lang="ru-RU" sz="1400" b="1" dirty="0"/>
              <a:t>1712 г. Столицей провозглашен Санкт-Петербург.</a:t>
            </a:r>
            <a:endParaRPr lang="ru-RU" sz="1400" dirty="0"/>
          </a:p>
          <a:p>
            <a:r>
              <a:rPr lang="ru-RU" sz="1400" b="1" dirty="0"/>
              <a:t>Указ о строительстве при церквях в Москве и других городах приютов-госпиталей (</a:t>
            </a:r>
            <a:r>
              <a:rPr lang="ru-RU" sz="1400" b="1" dirty="0" err="1"/>
              <a:t>сиропитательных</a:t>
            </a:r>
            <a:r>
              <a:rPr lang="ru-RU" sz="1400" b="1" dirty="0"/>
              <a:t> домов) для оказания помощи незаконнорожденным, убогим детям, сиротам. </a:t>
            </a:r>
            <a:r>
              <a:rPr lang="ru-RU" sz="1400" b="1" dirty="0" err="1"/>
              <a:t>Сиропитательные</a:t>
            </a:r>
            <a:r>
              <a:rPr lang="ru-RU" sz="1400" b="1" dirty="0"/>
              <a:t> дома закрыты после смерти Петра </a:t>
            </a:r>
            <a:r>
              <a:rPr lang="en-US" sz="1400" b="1" dirty="0"/>
              <a:t>I</a:t>
            </a:r>
            <a:r>
              <a:rPr lang="ru-RU" sz="1400" b="1" dirty="0"/>
              <a:t>.</a:t>
            </a:r>
            <a:endParaRPr lang="ru-RU" sz="1400" dirty="0"/>
          </a:p>
          <a:p>
            <a:r>
              <a:rPr lang="ru-RU" sz="1400" b="1" dirty="0"/>
              <a:t>1714 г. </a:t>
            </a:r>
            <a:r>
              <a:rPr lang="ru-RU" sz="1400" dirty="0"/>
              <a:t>Введено обязательное бесплатное обучение для детей дьяконов и священников. Дворянам, не умеющим читать и писать, запрещено вступать в брак. Указ о единонаследии – недвижимое имущество может быть завещано одному сыну.</a:t>
            </a:r>
          </a:p>
        </p:txBody>
      </p:sp>
    </p:spTree>
    <p:extLst>
      <p:ext uri="{BB962C8B-B14F-4D97-AF65-F5344CB8AC3E}">
        <p14:creationId xmlns:p14="http://schemas.microsoft.com/office/powerpoint/2010/main" val="30477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glow rad="127000">
                    <a:schemeClr val="bg1"/>
                  </a:glow>
                </a:effectLst>
              </a:rPr>
              <a:t>Языческая Русь: </a:t>
            </a:r>
            <a:r>
              <a:rPr lang="ru-RU" sz="6000" b="1" dirty="0" smtClean="0">
                <a:effectLst>
                  <a:glow rad="127000">
                    <a:schemeClr val="bg1"/>
                  </a:glow>
                </a:effectLst>
              </a:rPr>
              <a:t>истоки </a:t>
            </a:r>
            <a:r>
              <a:rPr lang="ru-RU" sz="6000" b="1" dirty="0">
                <a:effectLst>
                  <a:glow rad="127000">
                    <a:schemeClr val="bg1"/>
                  </a:glow>
                </a:effectLst>
              </a:rPr>
              <a:t>и </a:t>
            </a:r>
            <a:r>
              <a:rPr lang="ru-RU" sz="6000" b="1" dirty="0" smtClean="0">
                <a:effectLst>
                  <a:glow rad="127000">
                    <a:schemeClr val="bg1"/>
                  </a:glow>
                </a:effectLst>
              </a:rPr>
              <a:t>традиции</a:t>
            </a:r>
            <a:endParaRPr lang="ru-RU" sz="6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Контекст славянской языческой культуры, разрозненные факты и отрывочные характеристики уклада жизни и ментальности племен, населявших земли Киевской Руси, убеждают в том, что к моменту ее крещения сложилась традиция не агрессивного отношения к немощным, а скорее терпимого или даже сострадательного, чему способствовало и политическое устройство Древней Руси. Снисходительность к слабому, увечному больному, голодному, нищему можно рассматривать как своего рода механизм самозащиты общества, ни один член которого не обладал гражданским статусом, известным античной цивилизации.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effectLst>
                  <a:glow rad="127000">
                    <a:schemeClr val="bg1"/>
                  </a:glow>
                </a:effectLst>
              </a:rPr>
              <a:t>Киевская Русь: принятие православия и знакомство с византийским опытом </a:t>
            </a:r>
            <a:r>
              <a:rPr lang="ru-RU" sz="4000" dirty="0" smtClean="0">
                <a:effectLst>
                  <a:glow rad="127000">
                    <a:schemeClr val="bg1"/>
                  </a:glow>
                </a:effectLst>
              </a:rPr>
              <a:t>церковного</a:t>
            </a:r>
            <a:endParaRPr lang="ru-RU" sz="4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en-US" dirty="0"/>
              <a:t>IX</a:t>
            </a:r>
            <a:r>
              <a:rPr lang="ru-RU" dirty="0"/>
              <a:t> веке из «месива» бродячих и оседлых восточнославянских и неславянских племен возникает древнерусское государство – Киевская Русь. Политическое объединение племен привело к их этнической консолидацией, рождению собственно русского народа, формированию русской культуры. Мощной объединяющей силой станет православное христианство, и оно же принесет в славянский мир новые ценности.</a:t>
            </a:r>
          </a:p>
          <a:p>
            <a:pPr marL="0" indent="0">
              <a:buNone/>
            </a:pPr>
            <a:r>
              <a:rPr lang="ru-RU" dirty="0"/>
              <a:t>«Великим плодом христианских идей» называет историк К.Н. Бестужев-Рюмин милосердие, которого язычество не знало.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1636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Языческая Русь: истоки и традиции</vt:lpstr>
      <vt:lpstr>Презентация PowerPoint</vt:lpstr>
      <vt:lpstr>Киевская Русь: принятие православия и знакомство с византийским опытом церковного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Средние века - печальная эпоха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Смутное время: Московская Русь продолжает жить жалостью и личной милостыней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2013-10-19T15:56:47Z</dcterms:modified>
</cp:coreProperties>
</file>