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9A693-A024-49DE-B2A5-C5C5E35C209C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C5480-B0EB-493D-83ED-222DEE6E94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C5480-B0EB-493D-83ED-222DEE6E944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9FE4C-FB76-4D76-9E05-4CE095FDFB1E}" type="datetimeFigureOut">
              <a:rPr lang="ru-RU" smtClean="0"/>
              <a:pPr/>
              <a:t>28.10.2012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39FFB-0D4D-46CF-A2C4-5710D3153C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5"/>
            <a:ext cx="8496944" cy="151216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Государственное бюджетное общеобразовательное учреждение средняя общеобразовательная школа №1115 ЮЗАО г.Москвы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916832"/>
            <a:ext cx="8496944" cy="46085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Презентация на тему:</a:t>
            </a:r>
          </a:p>
          <a:p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«Правописание парных звонких и глухих согласных в корне слова»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Презентация подготовлена учителем начальных классов</a:t>
            </a:r>
          </a:p>
          <a:p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Савиной Еленой Сергеевной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0288041">
            <a:off x="360314" y="546386"/>
            <a:ext cx="8229600" cy="342314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5">
                    <a:lumMod val="75000"/>
                  </a:schemeClr>
                </a:solidFill>
              </a:rPr>
              <a:t>Правописание звонких и глухих согласных в корне слова</a:t>
            </a:r>
            <a:endParaRPr lang="ru-RU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3789040"/>
            <a:ext cx="8640960" cy="27363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5" presetClass="emph" presetSubtype="1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236227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Парные звонкие и глухие согласные в корне слова надо проверять. Для этого слово надо изменить так (или подобрать однокоренное слово) , чтобы после проверяемого согласного звука стоял гласный 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2852936"/>
            <a:ext cx="15121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err="1" smtClean="0"/>
              <a:t>кру</a:t>
            </a:r>
            <a:endParaRPr lang="ru-RU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2852936"/>
            <a:ext cx="6858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.</a:t>
            </a:r>
            <a:endParaRPr lang="ru-RU" sz="6600" dirty="0"/>
          </a:p>
        </p:txBody>
      </p:sp>
      <p:sp>
        <p:nvSpPr>
          <p:cNvPr id="7" name="TextBox 6"/>
          <p:cNvSpPr txBox="1"/>
          <p:nvPr/>
        </p:nvSpPr>
        <p:spPr>
          <a:xfrm>
            <a:off x="2627784" y="2852936"/>
            <a:ext cx="6603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-</a:t>
            </a:r>
            <a:endParaRPr lang="ru-RU" sz="6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03848" y="2852936"/>
            <a:ext cx="23042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кру</a:t>
            </a:r>
            <a:r>
              <a:rPr lang="ru-RU" sz="6600" b="1" dirty="0" smtClean="0">
                <a:solidFill>
                  <a:srgbClr val="00B050"/>
                </a:solidFill>
              </a:rPr>
              <a:t>г</a:t>
            </a:r>
            <a:r>
              <a:rPr lang="ru-RU" sz="6600" b="1" dirty="0" smtClean="0">
                <a:solidFill>
                  <a:srgbClr val="FF0000"/>
                </a:solidFill>
              </a:rPr>
              <a:t>и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51720" y="2348880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г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9712" y="357301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к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1720" y="2852936"/>
            <a:ext cx="5040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г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4581128"/>
            <a:ext cx="18722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err="1" smtClean="0"/>
              <a:t>гара</a:t>
            </a:r>
            <a:endParaRPr lang="ru-RU" sz="6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267745" y="5301208"/>
            <a:ext cx="8640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err="1" smtClean="0">
                <a:solidFill>
                  <a:srgbClr val="00B050"/>
                </a:solidFill>
              </a:rPr>
              <a:t>ш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39753" y="3933056"/>
            <a:ext cx="7920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ж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11760" y="4581128"/>
            <a:ext cx="4320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.</a:t>
            </a:r>
            <a:endParaRPr lang="ru-RU" sz="6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275856" y="4581128"/>
            <a:ext cx="4320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-</a:t>
            </a:r>
            <a:endParaRPr lang="ru-RU" sz="6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851920" y="4581128"/>
            <a:ext cx="46085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гара</a:t>
            </a:r>
            <a:r>
              <a:rPr lang="ru-RU" sz="6600" b="1" dirty="0" smtClean="0">
                <a:solidFill>
                  <a:srgbClr val="00B050"/>
                </a:solidFill>
              </a:rPr>
              <a:t>ж</a:t>
            </a:r>
            <a:r>
              <a:rPr lang="ru-RU" sz="6600" b="1" dirty="0" smtClean="0">
                <a:solidFill>
                  <a:srgbClr val="FF0000"/>
                </a:solidFill>
              </a:rPr>
              <a:t>и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95737" y="4581128"/>
            <a:ext cx="792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ж</a:t>
            </a:r>
            <a:endParaRPr lang="ru-RU" sz="6600" b="1" dirty="0">
              <a:solidFill>
                <a:srgbClr val="00B050"/>
              </a:solidFill>
            </a:endParaRPr>
          </a:p>
        </p:txBody>
      </p:sp>
      <p:pic>
        <p:nvPicPr>
          <p:cNvPr id="1026" name="Picture 2" descr="C:\Users\Samsung\Desktop\cartoon_owl_sitting_on_a_book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4509120"/>
            <a:ext cx="2160240" cy="2159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"/>
                            </p:stCondLst>
                            <p:childTnLst>
                              <p:par>
                                <p:cTn id="33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  <p:bldP spid="8" grpId="0"/>
      <p:bldP spid="9" grpId="0"/>
      <p:bldP spid="9" grpId="1"/>
      <p:bldP spid="10" grpId="0"/>
      <p:bldP spid="10" grpId="1"/>
      <p:bldP spid="11" grpId="0"/>
      <p:bldP spid="12" grpId="0"/>
      <p:bldP spid="13" grpId="0"/>
      <p:bldP spid="13" grpId="1"/>
      <p:bldP spid="14" grpId="0"/>
      <p:bldP spid="14" grpId="1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260648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Вставь пропущенную букву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1268760"/>
            <a:ext cx="17459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Сне.</a:t>
            </a:r>
            <a:endParaRPr lang="ru-RU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1196752"/>
            <a:ext cx="4443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-</a:t>
            </a:r>
            <a:endParaRPr lang="ru-RU" sz="6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03848" y="1268760"/>
            <a:ext cx="24482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сне</a:t>
            </a:r>
            <a:r>
              <a:rPr lang="ru-RU" sz="6600" b="1" dirty="0" smtClean="0">
                <a:solidFill>
                  <a:srgbClr val="00B050"/>
                </a:solidFill>
              </a:rPr>
              <a:t>г</a:t>
            </a:r>
            <a:r>
              <a:rPr lang="ru-RU" sz="6600" b="1" dirty="0" smtClean="0"/>
              <a:t>а,</a:t>
            </a:r>
            <a:endParaRPr lang="ru-RU" sz="6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051720" y="1268760"/>
            <a:ext cx="5040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г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52120" y="1268760"/>
            <a:ext cx="1728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err="1" smtClean="0"/>
              <a:t>гри</a:t>
            </a:r>
            <a:r>
              <a:rPr lang="ru-RU" sz="6600" b="1" dirty="0" smtClean="0"/>
              <a:t>.</a:t>
            </a:r>
            <a:endParaRPr lang="ru-RU" sz="6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524328" y="1196752"/>
            <a:ext cx="5760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-</a:t>
            </a:r>
            <a:endParaRPr lang="ru-RU" sz="6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3528" y="2348880"/>
            <a:ext cx="28083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гри</a:t>
            </a:r>
            <a:r>
              <a:rPr lang="ru-RU" sz="6600" b="1" dirty="0" smtClean="0">
                <a:solidFill>
                  <a:srgbClr val="00B050"/>
                </a:solidFill>
              </a:rPr>
              <a:t>б</a:t>
            </a:r>
            <a:r>
              <a:rPr lang="ru-RU" sz="6600" b="1" dirty="0" smtClean="0"/>
              <a:t>ы,</a:t>
            </a:r>
            <a:endParaRPr lang="ru-RU" sz="6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76256" y="1268760"/>
            <a:ext cx="7200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б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59833" y="2348880"/>
            <a:ext cx="20882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err="1" smtClean="0"/>
              <a:t>шка</a:t>
            </a:r>
            <a:r>
              <a:rPr lang="ru-RU" sz="6600" b="1" dirty="0" smtClean="0"/>
              <a:t>.</a:t>
            </a:r>
            <a:endParaRPr lang="ru-RU" sz="6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92080" y="2276872"/>
            <a:ext cx="5040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-</a:t>
            </a:r>
            <a:endParaRPr lang="ru-RU" sz="6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40152" y="2348880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шка</a:t>
            </a:r>
            <a:r>
              <a:rPr lang="ru-RU" sz="6600" b="1" dirty="0" smtClean="0">
                <a:solidFill>
                  <a:srgbClr val="00B050"/>
                </a:solidFill>
              </a:rPr>
              <a:t>ф</a:t>
            </a:r>
            <a:r>
              <a:rPr lang="ru-RU" sz="6600" b="1" dirty="0" smtClean="0"/>
              <a:t>ы,</a:t>
            </a:r>
            <a:endParaRPr lang="ru-RU" sz="6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2348880"/>
            <a:ext cx="792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err="1" smtClean="0">
                <a:solidFill>
                  <a:srgbClr val="00B050"/>
                </a:solidFill>
              </a:rPr>
              <a:t>ф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3501008"/>
            <a:ext cx="16698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эта.</a:t>
            </a:r>
            <a:endParaRPr lang="ru-RU" sz="6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267744" y="3429000"/>
            <a:ext cx="5040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-</a:t>
            </a:r>
            <a:endParaRPr lang="ru-RU" sz="6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771800" y="3501008"/>
            <a:ext cx="2664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эта</a:t>
            </a:r>
            <a:r>
              <a:rPr lang="ru-RU" sz="6600" b="1" dirty="0" smtClean="0">
                <a:solidFill>
                  <a:srgbClr val="00B050"/>
                </a:solidFill>
              </a:rPr>
              <a:t>ж</a:t>
            </a:r>
            <a:r>
              <a:rPr lang="ru-RU" sz="6600" b="1" dirty="0" smtClean="0"/>
              <a:t>и,</a:t>
            </a:r>
            <a:endParaRPr lang="ru-RU" sz="6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47663" y="3501008"/>
            <a:ext cx="79208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ж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64088" y="3501008"/>
            <a:ext cx="27984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err="1" smtClean="0"/>
              <a:t>ска</a:t>
            </a:r>
            <a:r>
              <a:rPr lang="ru-RU" sz="6600" b="1" dirty="0" smtClean="0"/>
              <a:t> . </a:t>
            </a:r>
            <a:r>
              <a:rPr lang="ru-RU" sz="6600" b="1" dirty="0" err="1" smtClean="0"/>
              <a:t>ка</a:t>
            </a:r>
            <a:endParaRPr lang="ru-RU" sz="6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244408" y="3429000"/>
            <a:ext cx="44435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/>
              <a:t>-</a:t>
            </a:r>
            <a:endParaRPr lang="ru-RU" sz="6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23528" y="4653136"/>
            <a:ext cx="33123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ска</a:t>
            </a:r>
            <a:r>
              <a:rPr lang="ru-RU" sz="6600" b="1" dirty="0" smtClean="0">
                <a:solidFill>
                  <a:srgbClr val="00B050"/>
                </a:solidFill>
              </a:rPr>
              <a:t>з</a:t>
            </a:r>
            <a:r>
              <a:rPr lang="ru-RU" sz="6600" b="1" dirty="0" smtClean="0"/>
              <a:t>ать,</a:t>
            </a:r>
            <a:endParaRPr lang="ru-RU" sz="6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660232" y="3501008"/>
            <a:ext cx="54534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err="1" smtClean="0">
                <a:solidFill>
                  <a:srgbClr val="00B050"/>
                </a:solidFill>
              </a:rPr>
              <a:t>з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19872" y="4653136"/>
            <a:ext cx="272061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dirty="0" smtClean="0"/>
              <a:t>шала . </a:t>
            </a:r>
            <a:endParaRPr lang="ru-RU" sz="6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156176" y="4509120"/>
            <a:ext cx="5040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-</a:t>
            </a:r>
            <a:endParaRPr lang="ru-RU" sz="6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588225" y="4653136"/>
            <a:ext cx="23762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/>
              <a:t>шала-</a:t>
            </a:r>
            <a:endParaRPr lang="ru-RU" sz="6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23528" y="5589240"/>
            <a:ext cx="20162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err="1" smtClean="0">
                <a:solidFill>
                  <a:srgbClr val="00B050"/>
                </a:solidFill>
              </a:rPr>
              <a:t>ш</a:t>
            </a:r>
            <a:r>
              <a:rPr lang="ru-RU" sz="6600" b="1" dirty="0" err="1" smtClean="0"/>
              <a:t>и</a:t>
            </a:r>
            <a:endParaRPr lang="ru-RU" sz="66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364088" y="4653136"/>
            <a:ext cx="9026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err="1" smtClean="0">
                <a:solidFill>
                  <a:srgbClr val="00B050"/>
                </a:solidFill>
              </a:rPr>
              <a:t>ш</a:t>
            </a:r>
            <a:endParaRPr lang="ru-RU" sz="6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00"/>
                            </p:stCondLst>
                            <p:childTnLst>
                              <p:par>
                                <p:cTn id="1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0"/>
                            </p:stCondLst>
                            <p:childTnLst>
                              <p:par>
                                <p:cTn id="4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300"/>
                            </p:stCondLst>
                            <p:childTnLst>
                              <p:par>
                                <p:cTn id="7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"/>
                            </p:stCondLst>
                            <p:childTnLst>
                              <p:par>
                                <p:cTn id="10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300"/>
                            </p:stCondLst>
                            <p:childTnLst>
                              <p:par>
                                <p:cTn id="1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7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770" decel="100000"/>
                                        <p:tgtEl>
                                          <p:spTgt spid="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00"/>
                            </p:stCondLst>
                            <p:childTnLst>
                              <p:par>
                                <p:cTn id="13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2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400"/>
                            </p:stCondLst>
                            <p:childTnLst>
                              <p:par>
                                <p:cTn id="16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400"/>
                            </p:stCondLst>
                            <p:childTnLst>
                              <p:par>
                                <p:cTn id="17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5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7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5" y="260648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Спиши и вставь пропущенные буквы</a:t>
            </a:r>
          </a:p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(не забудь сделать проверку!)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84482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Красивый </a:t>
            </a:r>
            <a:r>
              <a:rPr lang="ru-RU" sz="5400" b="1" dirty="0" err="1" smtClean="0"/>
              <a:t>наря</a:t>
            </a:r>
            <a:r>
              <a:rPr lang="ru-RU" sz="5400" b="1" dirty="0" smtClean="0"/>
              <a:t> . ,</a:t>
            </a:r>
            <a:endParaRPr lang="ru-RU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1844824"/>
            <a:ext cx="3096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  вкусный</a:t>
            </a:r>
            <a:endParaRPr lang="ru-RU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2852936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/>
              <a:t>хле</a:t>
            </a:r>
            <a:r>
              <a:rPr lang="ru-RU" sz="5400" b="1" dirty="0" smtClean="0"/>
              <a:t> . ,</a:t>
            </a:r>
            <a:endParaRPr lang="ru-RU" sz="5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95736" y="2852936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праздничный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516216" y="2852936"/>
            <a:ext cx="262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салю . , </a:t>
            </a:r>
            <a:endParaRPr lang="ru-RU" sz="5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1521" y="3717032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вишнёвый </a:t>
            </a:r>
            <a:r>
              <a:rPr lang="ru-RU" sz="5400" b="1" dirty="0" err="1" smtClean="0"/>
              <a:t>компо</a:t>
            </a:r>
            <a:r>
              <a:rPr lang="ru-RU" sz="5400" b="1" dirty="0" smtClean="0"/>
              <a:t> . , </a:t>
            </a:r>
            <a:endParaRPr lang="ru-RU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3717032"/>
            <a:ext cx="22990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/>
              <a:t>пушис</a:t>
            </a:r>
            <a:r>
              <a:rPr lang="ru-RU" sz="5400" b="1" dirty="0" smtClean="0"/>
              <a:t>-</a:t>
            </a:r>
            <a:endParaRPr lang="ru-RU" sz="5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4653136"/>
            <a:ext cx="13324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err="1" smtClean="0"/>
              <a:t>тый</a:t>
            </a:r>
            <a:endParaRPr lang="ru-RU" sz="5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63688" y="4653136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сне . , </a:t>
            </a:r>
            <a:endParaRPr lang="ru-RU" sz="5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07904" y="4653136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старый </a:t>
            </a:r>
            <a:r>
              <a:rPr lang="ru-RU" sz="5400" b="1" dirty="0" err="1" smtClean="0"/>
              <a:t>шка</a:t>
            </a:r>
            <a:r>
              <a:rPr lang="ru-RU" sz="5400" b="1" dirty="0" smtClean="0"/>
              <a:t> . ,  </a:t>
            </a:r>
            <a:endParaRPr lang="ru-RU" sz="5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292080" y="1844824"/>
            <a:ext cx="5870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>
                <a:solidFill>
                  <a:srgbClr val="00B050"/>
                </a:solidFill>
              </a:rPr>
              <a:t>д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31640" y="2852936"/>
            <a:ext cx="553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б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00392" y="2852936"/>
            <a:ext cx="45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т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80112" y="3717032"/>
            <a:ext cx="4539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т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15816" y="4653136"/>
            <a:ext cx="4299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</a:rPr>
              <a:t>г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64288" y="4653136"/>
            <a:ext cx="5760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>
                <a:solidFill>
                  <a:srgbClr val="00B050"/>
                </a:solidFill>
              </a:rPr>
              <a:t>ф</a:t>
            </a:r>
            <a:endParaRPr lang="ru-RU" sz="5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51520" y="5589240"/>
            <a:ext cx="5256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вершины </a:t>
            </a:r>
            <a:r>
              <a:rPr lang="ru-RU" sz="5400" b="1" dirty="0" err="1" smtClean="0"/>
              <a:t>бере</a:t>
            </a:r>
            <a:r>
              <a:rPr lang="ru-RU" sz="5400" b="1" dirty="0" smtClean="0"/>
              <a:t> . </a:t>
            </a:r>
            <a:endParaRPr lang="ru-RU" sz="5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716016" y="5589240"/>
            <a:ext cx="550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>
                <a:solidFill>
                  <a:srgbClr val="00B050"/>
                </a:solidFill>
              </a:rPr>
              <a:t>з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20072" y="5589240"/>
            <a:ext cx="3690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/>
              <a:t>.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Используемый материал: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Тесты по русскому языку. 2 класс. Часть 1. К учебнику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Канакиной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В.П., Горецкого В.Г. «Русский язык. 2 класс. Часть 1»,2012.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Контрольные работы по русскому языку. 2 класс. Часть 2. К учебнику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Канакиной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В.П., Горецкого В.Г. «Русский язык. 2 класс. Часть 2»,2012.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242</Words>
  <Application>Microsoft Office PowerPoint</Application>
  <PresentationFormat>Экран (4:3)</PresentationFormat>
  <Paragraphs>75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Государственное бюджетное общеобразовательное учреждение средняя общеобразовательная школа №1115 ЮЗАО г.Москвы</vt:lpstr>
      <vt:lpstr>Правописание звонких и глухих согласных в корне слова</vt:lpstr>
      <vt:lpstr>Парные звонкие и глухие согласные в корне слова надо проверять. Для этого слово надо изменить так (или подобрать однокоренное слово) , чтобы после проверяемого согласного звука стоял гласный </vt:lpstr>
      <vt:lpstr>Слайд 4</vt:lpstr>
      <vt:lpstr>Слайд 5</vt:lpstr>
      <vt:lpstr>Используемый материал: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общеобразовательное учреждение средняя общеобразовательная школа №1115 ЮЗАО г.Москвы</dc:title>
  <dc:creator>Samsung</dc:creator>
  <cp:lastModifiedBy>Samsung</cp:lastModifiedBy>
  <cp:revision>21</cp:revision>
  <dcterms:created xsi:type="dcterms:W3CDTF">2012-10-27T17:27:05Z</dcterms:created>
  <dcterms:modified xsi:type="dcterms:W3CDTF">2012-10-28T13:52:37Z</dcterms:modified>
</cp:coreProperties>
</file>