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326" r:id="rId3"/>
    <p:sldId id="327" r:id="rId4"/>
    <p:sldId id="328" r:id="rId5"/>
    <p:sldId id="323" r:id="rId6"/>
    <p:sldId id="334" r:id="rId7"/>
    <p:sldId id="32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87" d="100"/>
          <a:sy n="87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1988840"/>
            <a:ext cx="8712968" cy="237626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cs typeface="Aharoni" pitchFamily="2" charset="-79"/>
              </a:rPr>
              <a:t>Тема урока:</a:t>
            </a:r>
            <a:br>
              <a:rPr lang="ru-RU" i="1" dirty="0" smtClean="0">
                <a:cs typeface="Aharoni" pitchFamily="2" charset="-79"/>
              </a:rPr>
            </a:br>
            <a:r>
              <a:rPr lang="ru-RU" sz="5300" b="1" i="1" dirty="0">
                <a:ea typeface="Times New Roman"/>
                <a:cs typeface="Aharoni" pitchFamily="2" charset="-79"/>
              </a:rPr>
              <a:t>Требования к качеству, </a:t>
            </a:r>
            <a:r>
              <a:rPr lang="ru-RU" sz="5300" b="1" i="1" dirty="0" smtClean="0">
                <a:ea typeface="Times New Roman"/>
                <a:cs typeface="Aharoni" pitchFamily="2" charset="-79"/>
              </a:rPr>
              <a:t/>
            </a:r>
            <a:br>
              <a:rPr lang="ru-RU" sz="5300" b="1" i="1" dirty="0" smtClean="0">
                <a:ea typeface="Times New Roman"/>
                <a:cs typeface="Aharoni" pitchFamily="2" charset="-79"/>
              </a:rPr>
            </a:br>
            <a:r>
              <a:rPr lang="ru-RU" sz="5300" b="1" i="1" dirty="0" smtClean="0">
                <a:ea typeface="Times New Roman"/>
                <a:cs typeface="Aharoni" pitchFamily="2" charset="-79"/>
              </a:rPr>
              <a:t>особенности </a:t>
            </a:r>
            <a:r>
              <a:rPr lang="ru-RU" sz="5300" b="1" i="1" dirty="0">
                <a:ea typeface="Times New Roman"/>
                <a:cs typeface="Aharoni" pitchFamily="2" charset="-79"/>
              </a:rPr>
              <a:t>продажи  товаров бытовой химии</a:t>
            </a:r>
            <a:r>
              <a:rPr lang="ru-RU" sz="5300" b="1" i="1" dirty="0" smtClean="0">
                <a:cs typeface="Aharoni" pitchFamily="2" charset="-79"/>
              </a:rPr>
              <a:t/>
            </a:r>
            <a:br>
              <a:rPr lang="ru-RU" sz="5300" b="1" i="1" dirty="0" smtClean="0">
                <a:cs typeface="Aharoni" pitchFamily="2" charset="-79"/>
              </a:rPr>
            </a:br>
            <a:endParaRPr lang="ru-RU" sz="5300" b="1" i="1" dirty="0"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9110" marR="276225" algn="ctr">
              <a:spcAft>
                <a:spcPts val="0"/>
              </a:spcAft>
              <a:tabLst>
                <a:tab pos="685800" algn="l"/>
              </a:tabLst>
            </a:pPr>
            <a:r>
              <a:rPr lang="ru-RU" sz="2800" b="1" i="1" spc="-10" dirty="0">
                <a:latin typeface="+mj-lt"/>
                <a:ea typeface="Times New Roman"/>
              </a:rPr>
              <a:t>План работы на </a:t>
            </a:r>
            <a:r>
              <a:rPr lang="ru-RU" sz="2800" b="1" i="1" spc="-10" dirty="0" smtClean="0">
                <a:latin typeface="+mj-lt"/>
                <a:ea typeface="Times New Roman"/>
              </a:rPr>
              <a:t>уроке</a:t>
            </a:r>
          </a:p>
          <a:p>
            <a:pPr marL="499110" marR="276225" algn="ctr">
              <a:spcAft>
                <a:spcPts val="0"/>
              </a:spcAft>
              <a:tabLst>
                <a:tab pos="685800" algn="l"/>
              </a:tabLst>
            </a:pPr>
            <a:endParaRPr lang="ru-RU" sz="2800" i="1" dirty="0">
              <a:latin typeface="+mj-lt"/>
              <a:ea typeface="Times New Roman"/>
            </a:endParaRPr>
          </a:p>
          <a:p>
            <a:pPr marL="342900" marR="276225" lvl="0" indent="-3429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r>
              <a:rPr lang="ru-RU" sz="3200" i="1" spc="-10" dirty="0">
                <a:latin typeface="+mj-lt"/>
                <a:ea typeface="Times New Roman"/>
              </a:rPr>
              <a:t>Требования к качеству товаров бытовой химии (</a:t>
            </a:r>
            <a:r>
              <a:rPr lang="ru-RU" sz="3200" i="1" spc="-10" dirty="0" smtClean="0">
                <a:latin typeface="+mj-lt"/>
                <a:ea typeface="Times New Roman"/>
              </a:rPr>
              <a:t>ТБХ)</a:t>
            </a:r>
          </a:p>
          <a:p>
            <a:pPr marL="342900" marR="276225" lvl="0" indent="-3429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endParaRPr lang="ru-RU" sz="3200" i="1" dirty="0">
              <a:latin typeface="+mj-lt"/>
              <a:ea typeface="Times New Roman"/>
            </a:endParaRPr>
          </a:p>
          <a:p>
            <a:pPr marL="342900" marR="276225" indent="-342900" algn="just">
              <a:buFont typeface="+mj-lt"/>
              <a:buAutoNum type="arabicParenR"/>
              <a:tabLst>
                <a:tab pos="685800" algn="l"/>
              </a:tabLst>
            </a:pPr>
            <a:r>
              <a:rPr lang="ru-RU" sz="3200" i="1" spc="-10" dirty="0">
                <a:latin typeface="+mj-lt"/>
                <a:ea typeface="Times New Roman"/>
              </a:rPr>
              <a:t>Оценка качества </a:t>
            </a:r>
            <a:r>
              <a:rPr lang="ru-RU" sz="3200" i="1" spc="-10" dirty="0" smtClean="0">
                <a:latin typeface="+mj-lt"/>
                <a:ea typeface="Times New Roman"/>
              </a:rPr>
              <a:t>ТБХ (практическая часть)</a:t>
            </a:r>
            <a:endParaRPr lang="ru-RU" sz="3200" i="1" dirty="0">
              <a:latin typeface="+mj-lt"/>
              <a:ea typeface="Times New Roman"/>
            </a:endParaRPr>
          </a:p>
          <a:p>
            <a:pPr marL="342900" marR="276225" lvl="0" indent="-342900" algn="just">
              <a:spcAft>
                <a:spcPts val="0"/>
              </a:spcAft>
              <a:buFont typeface="+mj-lt"/>
              <a:buAutoNum type="arabicParenR"/>
              <a:tabLst>
                <a:tab pos="685800" algn="l"/>
              </a:tabLst>
            </a:pPr>
            <a:endParaRPr lang="ru-RU" sz="3200" i="1" spc="-10" dirty="0" smtClean="0">
              <a:latin typeface="+mj-lt"/>
              <a:ea typeface="Times New Roman"/>
            </a:endParaRPr>
          </a:p>
          <a:p>
            <a:pPr marR="276225" lvl="0" algn="just">
              <a:spcAft>
                <a:spcPts val="0"/>
              </a:spcAft>
              <a:tabLst>
                <a:tab pos="685800" algn="l"/>
              </a:tabLst>
            </a:pPr>
            <a:r>
              <a:rPr lang="ru-RU" sz="3200" i="1" spc="-10" dirty="0">
                <a:latin typeface="+mj-lt"/>
                <a:ea typeface="Times New Roman"/>
              </a:rPr>
              <a:t>3</a:t>
            </a:r>
            <a:r>
              <a:rPr lang="ru-RU" sz="3200" i="1" spc="-10" dirty="0" smtClean="0">
                <a:latin typeface="+mj-lt"/>
                <a:ea typeface="Times New Roman"/>
              </a:rPr>
              <a:t>)Особенности </a:t>
            </a:r>
            <a:r>
              <a:rPr lang="ru-RU" sz="3200" i="1" spc="-10" dirty="0">
                <a:latin typeface="+mj-lt"/>
                <a:ea typeface="Times New Roman"/>
              </a:rPr>
              <a:t>продажи </a:t>
            </a:r>
            <a:r>
              <a:rPr lang="ru-RU" sz="3200" i="1" spc="-10" dirty="0" smtClean="0">
                <a:latin typeface="+mj-lt"/>
                <a:ea typeface="Times New Roman"/>
              </a:rPr>
              <a:t>ТБХ</a:t>
            </a:r>
          </a:p>
          <a:p>
            <a:pPr marR="276225" lvl="0" algn="just">
              <a:spcAft>
                <a:spcPts val="0"/>
              </a:spcAft>
              <a:tabLst>
                <a:tab pos="685800" algn="l"/>
              </a:tabLst>
            </a:pPr>
            <a:endParaRPr lang="ru-RU" sz="3200" i="1" dirty="0">
              <a:latin typeface="+mj-lt"/>
              <a:ea typeface="Times New Roman"/>
            </a:endParaRPr>
          </a:p>
          <a:p>
            <a:pPr marR="276225" lvl="0" algn="just">
              <a:spcAft>
                <a:spcPts val="0"/>
              </a:spcAft>
              <a:tabLst>
                <a:tab pos="685800" algn="l"/>
              </a:tabLst>
            </a:pPr>
            <a:r>
              <a:rPr lang="ru-RU" sz="3200" i="1" spc="-10" dirty="0">
                <a:latin typeface="+mj-lt"/>
                <a:ea typeface="Times New Roman"/>
              </a:rPr>
              <a:t>4</a:t>
            </a:r>
            <a:r>
              <a:rPr lang="ru-RU" sz="3200" i="1" spc="-10" dirty="0" smtClean="0">
                <a:latin typeface="+mj-lt"/>
                <a:ea typeface="Times New Roman"/>
              </a:rPr>
              <a:t>) Ситуационные задания (практическая часть)</a:t>
            </a:r>
            <a:endParaRPr lang="ru-RU" sz="3200" i="1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05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063605"/>
              </p:ext>
            </p:extLst>
          </p:nvPr>
        </p:nvGraphicFramePr>
        <p:xfrm>
          <a:off x="107505" y="2132855"/>
          <a:ext cx="8903332" cy="3528393"/>
        </p:xfrm>
        <a:graphic>
          <a:graphicData uri="http://schemas.openxmlformats.org/drawingml/2006/table">
            <a:tbl>
              <a:tblPr firstRow="1" firstCol="1" bandRow="1"/>
              <a:tblGrid>
                <a:gridCol w="1440159"/>
                <a:gridCol w="1512168"/>
                <a:gridCol w="936104"/>
                <a:gridCol w="1512168"/>
                <a:gridCol w="2016224"/>
                <a:gridCol w="1486509"/>
              </a:tblGrid>
              <a:tr h="1660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товара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Назначение, ассортиментная группа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упаковки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Целостность упаковки, герметичность укупорки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маркировки (полнота информации, устойчивость краски)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Штриховой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69290" algn="l"/>
                          <a:tab pos="4760595" algn="ctr"/>
                          <a:tab pos="58293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650" marR="57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56791"/>
            <a:ext cx="84969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4760913" algn="ctr"/>
                <a:tab pos="58293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качество упаковки, маркировки товаров бытовой химии и заполнить таблицу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9925" algn="l"/>
                <a:tab pos="4760913" algn="ctr"/>
                <a:tab pos="5829300" algn="l"/>
              </a:tabLs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 наименований товара):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24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xn-----clckddbyucei5i0a7d9c.xn--p1ai/sites/default/files/warran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548680"/>
            <a:ext cx="6241529" cy="503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901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545208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Маркировка</a:t>
            </a:r>
            <a:r>
              <a:rPr lang="ru-RU" dirty="0"/>
              <a:t> </a:t>
            </a:r>
            <a:r>
              <a:rPr lang="ru-RU" dirty="0" smtClean="0"/>
              <a:t>–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/>
              <a:t>это текст, условные обозначения и (или) рисунок, а также другие вспомогательные средства, предназначенные для идентификации товара или отдельных его свойств, доведения до потребителя информации об изготовителях количественных и качественных характеристиках товара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00043"/>
            <a:ext cx="8640960" cy="1357321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Правила охраны труда при работе с товарами бытовой химии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НЕ нарушай целостность упаковки!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НЕ переворачивай товар вверх дном!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НЕ бросай товар соседу!</a:t>
            </a:r>
          </a:p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НЕ мешай работать другим!</a:t>
            </a:r>
          </a:p>
          <a:p>
            <a:pPr marL="514350" indent="-514350"/>
            <a:r>
              <a:rPr lang="ru-RU" i="1" dirty="0" smtClean="0">
                <a:solidFill>
                  <a:schemeClr val="tx1"/>
                </a:solidFill>
              </a:rPr>
              <a:t>БУДЬ АККУРАТЕН! 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09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Товары бытовой химии маркируют в соответствии с требованиями стандартов с указанием: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3786214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наименования товара; 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наименования предприятия-изготовителя, его местонахождения;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наименование входящих в состав товаров бытовой химии ингредиентов;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способа применения;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обозначения нормативно-технического документа;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количества (массы или объема);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даты изготовления;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срока годности;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9600" dirty="0" smtClean="0">
                <a:solidFill>
                  <a:schemeClr val="tx1"/>
                </a:solidFill>
              </a:rPr>
              <a:t>условий хранения.</a:t>
            </a:r>
          </a:p>
          <a:p>
            <a:pPr algn="l"/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174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Требования к качеству,  особенности продажи  товаров бытовой химии </vt:lpstr>
      <vt:lpstr>Презентация PowerPoint</vt:lpstr>
      <vt:lpstr>Презентация PowerPoint</vt:lpstr>
      <vt:lpstr>Презентация PowerPoint</vt:lpstr>
      <vt:lpstr>Маркировка –  это текст, условные обозначения и (или) рисунок, а также другие вспомогательные средства, предназначенные для идентификации товара или отдельных его свойств, доведения до потребителя информации об изготовителях количественных и качественных характеристиках товара. </vt:lpstr>
      <vt:lpstr>Правила охраны труда при работе с товарами бытовой химии </vt:lpstr>
      <vt:lpstr>Товары бытовой химии маркируют в соответствии с требованиями стандартов с указанием: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eMachines</dc:creator>
  <cp:lastModifiedBy>user</cp:lastModifiedBy>
  <cp:revision>39</cp:revision>
  <dcterms:created xsi:type="dcterms:W3CDTF">2011-05-15T10:23:49Z</dcterms:created>
  <dcterms:modified xsi:type="dcterms:W3CDTF">2013-11-11T02:49:45Z</dcterms:modified>
</cp:coreProperties>
</file>