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8040-588E-4498-A6E4-BBA79E07685E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62E97-6169-40B3-8020-295D82102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9DE1A4-C7F1-496E-9E0D-7D7B51944437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00000"/>
                </a:solidFill>
              </a:rPr>
              <a:t>Я - часть речи интересная,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Широко в миру известная: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Опишу любой предмет -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В этом равных со мной нет.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Речь со мною выразительна,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И </a:t>
            </a:r>
            <a:r>
              <a:rPr lang="ru-RU" dirty="0" smtClean="0">
                <a:solidFill>
                  <a:srgbClr val="800000"/>
                </a:solidFill>
              </a:rPr>
              <a:t>точна, </a:t>
            </a:r>
            <a:r>
              <a:rPr lang="ru-RU" dirty="0">
                <a:solidFill>
                  <a:srgbClr val="800000"/>
                </a:solidFill>
              </a:rPr>
              <a:t>и удивительна.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Чтоб красиво говорить,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Мною нужно дорожить.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i="1" dirty="0">
                <a:solidFill>
                  <a:srgbClr val="800000"/>
                </a:solidFill>
              </a:rPr>
              <a:t>О.Головко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428604"/>
            <a:ext cx="8229600" cy="521493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800000"/>
                </a:solidFill>
              </a:rPr>
              <a:t>Имя прилагательное</a:t>
            </a:r>
            <a:endParaRPr lang="ru-RU" sz="7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87450" y="404813"/>
            <a:ext cx="7056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400" b="1" i="1" dirty="0">
                <a:solidFill>
                  <a:srgbClr val="0000FF"/>
                </a:solidFill>
              </a:rPr>
              <a:t>Распределите слова по разрядам. Найдите нужного “жителя” для каждого домика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12875"/>
            <a:ext cx="2916238" cy="2447925"/>
          </a:xfrm>
          <a:prstGeom prst="rect">
            <a:avLst/>
          </a:prstGeom>
          <a:noFill/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500174"/>
            <a:ext cx="2916238" cy="2447925"/>
          </a:xfrm>
          <a:prstGeom prst="rect">
            <a:avLst/>
          </a:prstGeom>
          <a:noFill/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2" y="1428736"/>
            <a:ext cx="2916238" cy="2447925"/>
          </a:xfrm>
          <a:prstGeom prst="rect">
            <a:avLst/>
          </a:prstGeo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3716338"/>
            <a:ext cx="2808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800" i="1" dirty="0">
                <a:solidFill>
                  <a:srgbClr val="FF0000"/>
                </a:solidFill>
              </a:rPr>
              <a:t>Качественные 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14678" y="3929066"/>
            <a:ext cx="2808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500" i="1" dirty="0">
                <a:solidFill>
                  <a:srgbClr val="FF0000"/>
                </a:solidFill>
              </a:rPr>
              <a:t>Относительные 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822950" y="3773488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400" b="1" i="1" dirty="0">
                <a:solidFill>
                  <a:srgbClr val="FF0000"/>
                </a:solidFill>
              </a:rPr>
              <a:t>Притяжательные  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68313" y="4797425"/>
            <a:ext cx="8353425" cy="1584325"/>
          </a:xfrm>
          <a:prstGeom prst="plaque">
            <a:avLst>
              <a:gd name="adj" fmla="val 10523"/>
            </a:avLst>
          </a:prstGeom>
          <a:gradFill rotWithShape="1">
            <a:gsLst>
              <a:gs pos="0">
                <a:srgbClr val="00FFCC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400" b="1" i="1" dirty="0" smtClean="0">
                <a:solidFill>
                  <a:srgbClr val="FF0000"/>
                </a:solidFill>
              </a:rPr>
              <a:t>Счастливый, </a:t>
            </a:r>
            <a:r>
              <a:rPr lang="kk-KZ" sz="2400" b="1" i="1" dirty="0">
                <a:solidFill>
                  <a:srgbClr val="FF0000"/>
                </a:solidFill>
              </a:rPr>
              <a:t>деревянный, львиная, детский, зимний,</a:t>
            </a:r>
          </a:p>
          <a:p>
            <a:pPr algn="ctr"/>
            <a:r>
              <a:rPr lang="kk-KZ" sz="2400" b="1" i="1" dirty="0">
                <a:solidFill>
                  <a:srgbClr val="FF0000"/>
                </a:solidFill>
              </a:rPr>
              <a:t>свежий, </a:t>
            </a:r>
            <a:r>
              <a:rPr lang="kk-KZ" sz="2400" b="1" i="1" dirty="0" smtClean="0">
                <a:solidFill>
                  <a:srgbClr val="FF0000"/>
                </a:solidFill>
              </a:rPr>
              <a:t>соломенная, </a:t>
            </a:r>
            <a:r>
              <a:rPr lang="kk-KZ" sz="2400" b="1" i="1" dirty="0">
                <a:solidFill>
                  <a:srgbClr val="FF0000"/>
                </a:solidFill>
              </a:rPr>
              <a:t>городской, трудная, </a:t>
            </a:r>
            <a:r>
              <a:rPr lang="kk-KZ" sz="2400" b="1" i="1" dirty="0" smtClean="0">
                <a:solidFill>
                  <a:srgbClr val="FF0000"/>
                </a:solidFill>
              </a:rPr>
              <a:t>яркая,</a:t>
            </a:r>
            <a:endParaRPr lang="kk-KZ" sz="2400" b="1" i="1" dirty="0">
              <a:solidFill>
                <a:srgbClr val="FF0000"/>
              </a:solidFill>
            </a:endParaRPr>
          </a:p>
          <a:p>
            <a:pPr algn="ctr"/>
            <a:r>
              <a:rPr lang="kk-KZ" sz="2400" b="1" i="1" dirty="0">
                <a:solidFill>
                  <a:srgbClr val="FF0000"/>
                </a:solidFill>
              </a:rPr>
              <a:t>медвежья, интересная.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нн</a:t>
            </a:r>
            <a:r>
              <a:rPr lang="ru-RU" dirty="0" smtClean="0"/>
              <a:t>- и –</a:t>
            </a:r>
            <a:r>
              <a:rPr lang="ru-RU" dirty="0" err="1" smtClean="0"/>
              <a:t>н</a:t>
            </a:r>
            <a:r>
              <a:rPr lang="ru-RU" dirty="0" smtClean="0"/>
              <a:t>- в суффиксах имён прилагательных</a:t>
            </a:r>
            <a:endParaRPr lang="ru-RU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200" dirty="0">
                <a:solidFill>
                  <a:schemeClr val="hlink"/>
                </a:solidFill>
              </a:rPr>
              <a:t>Задания 1 уровня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Вставьте пропущенные буквы, выделите суффиксы.</a:t>
            </a:r>
          </a:p>
          <a:p>
            <a:pPr>
              <a:lnSpc>
                <a:spcPct val="80000"/>
              </a:lnSpc>
              <a:buFontTx/>
              <a:buNone/>
              <a:tabLst>
                <a:tab pos="3679825" algn="l"/>
              </a:tabLst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утре..</a:t>
            </a:r>
            <a:r>
              <a:rPr lang="ru-RU" sz="2000" dirty="0" err="1"/>
              <a:t>ий</a:t>
            </a:r>
            <a:r>
              <a:rPr lang="ru-RU" sz="2000" dirty="0"/>
              <a:t>, мыши..</a:t>
            </a:r>
            <a:r>
              <a:rPr lang="ru-RU" sz="2000" dirty="0" err="1"/>
              <a:t>ый</a:t>
            </a:r>
            <a:r>
              <a:rPr lang="ru-RU" sz="2000" dirty="0"/>
              <a:t>, кури..</a:t>
            </a:r>
            <a:r>
              <a:rPr lang="ru-RU" sz="2000" dirty="0" err="1"/>
              <a:t>ый</a:t>
            </a:r>
            <a:r>
              <a:rPr lang="ru-RU" sz="20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б) кожа..</a:t>
            </a:r>
            <a:r>
              <a:rPr lang="ru-RU" sz="2000" dirty="0" err="1"/>
              <a:t>ый</a:t>
            </a:r>
            <a:r>
              <a:rPr lang="ru-RU" sz="2000" dirty="0"/>
              <a:t>, </a:t>
            </a:r>
            <a:r>
              <a:rPr lang="ru-RU" sz="2000" dirty="0" err="1"/>
              <a:t>пламе</a:t>
            </a:r>
            <a:r>
              <a:rPr lang="ru-RU" sz="2000" dirty="0"/>
              <a:t>..</a:t>
            </a:r>
            <a:r>
              <a:rPr lang="ru-RU" sz="2000" dirty="0" err="1"/>
              <a:t>ый</a:t>
            </a:r>
            <a:r>
              <a:rPr lang="ru-RU" sz="2000" dirty="0"/>
              <a:t>, </a:t>
            </a:r>
            <a:r>
              <a:rPr lang="ru-RU" sz="2000" dirty="0" err="1"/>
              <a:t>оловя</a:t>
            </a:r>
            <a:r>
              <a:rPr lang="ru-RU" sz="2000" dirty="0"/>
              <a:t>..</a:t>
            </a:r>
            <a:r>
              <a:rPr lang="ru-RU" sz="2000" dirty="0" err="1"/>
              <a:t>ый</a:t>
            </a:r>
            <a:r>
              <a:rPr lang="ru-RU" sz="20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в) </a:t>
            </a:r>
            <a:r>
              <a:rPr lang="ru-RU" sz="2000" dirty="0" err="1"/>
              <a:t>жестя</a:t>
            </a:r>
            <a:r>
              <a:rPr lang="ru-RU" sz="2000" dirty="0"/>
              <a:t>..ой, </a:t>
            </a:r>
            <a:r>
              <a:rPr lang="ru-RU" sz="2000" dirty="0" err="1"/>
              <a:t>це</a:t>
            </a:r>
            <a:r>
              <a:rPr lang="ru-RU" sz="2000" dirty="0"/>
              <a:t>..</a:t>
            </a:r>
            <a:r>
              <a:rPr lang="ru-RU" sz="2000" dirty="0" err="1"/>
              <a:t>ый</a:t>
            </a:r>
            <a:r>
              <a:rPr lang="ru-RU" sz="2000" dirty="0"/>
              <a:t>, дли..</a:t>
            </a:r>
            <a:r>
              <a:rPr lang="ru-RU" sz="2000" dirty="0" err="1"/>
              <a:t>ый</a:t>
            </a:r>
            <a:r>
              <a:rPr lang="ru-RU" sz="2000" dirty="0"/>
              <a:t>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200" dirty="0">
                <a:solidFill>
                  <a:schemeClr val="hlink"/>
                </a:solidFill>
              </a:rPr>
              <a:t>Задания 2 уровня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Образуйте прилагательные от существительных, объясните графически выбор –Н- и –НН-.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</a:t>
            </a:r>
            <a:r>
              <a:rPr lang="ru-RU" sz="2000" dirty="0" smtClean="0"/>
              <a:t>серебро, </a:t>
            </a:r>
            <a:r>
              <a:rPr lang="ru-RU" sz="2000" dirty="0"/>
              <a:t>чугун, глина, клюква;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Б) лимон, кость, кухня, телефон;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В) журавль, петух, дерево, серебро.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 sz="3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Сравните существительные по указанным признакам.</a:t>
            </a:r>
            <a:r>
              <a:rPr lang="en-US" sz="3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kk-KZ" sz="3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Подчеркните прилагательное как член предложения.</a:t>
            </a:r>
            <a:endParaRPr lang="ru-RU" sz="30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2332037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kk-KZ" dirty="0"/>
              <a:t>  </a:t>
            </a: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Алюминий и железо(по тяжести</a:t>
            </a:r>
            <a:r>
              <a:rPr lang="kk-KZ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);</a:t>
            </a:r>
            <a:endParaRPr lang="kk-KZ" b="1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день зимой и летом (по длительности);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роза и шиповник(по красоте);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весна и лето ( по климату);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море и река (по глубине).</a:t>
            </a:r>
            <a:endParaRPr lang="ru-RU" b="1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7181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Еж…вый;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лиц…вой;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пищ</a:t>
            </a:r>
            <a:r>
              <a:rPr lang="ru-RU" i="1" dirty="0" smtClean="0"/>
              <a:t>…вой;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ключ…вой;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каблуч</a:t>
            </a:r>
            <a:r>
              <a:rPr lang="ru-RU" i="1" dirty="0" smtClean="0"/>
              <a:t>…к;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хорош…го;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пальц</a:t>
            </a:r>
            <a:r>
              <a:rPr lang="ru-RU" i="1" dirty="0" smtClean="0"/>
              <a:t>…в;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под плащ…м;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чуж</a:t>
            </a:r>
            <a:r>
              <a:rPr lang="ru-RU" i="1" dirty="0" smtClean="0"/>
              <a:t>…</a:t>
            </a:r>
            <a:r>
              <a:rPr lang="ru-RU" i="1" dirty="0" err="1" smtClean="0"/>
              <a:t>й</a:t>
            </a:r>
            <a:r>
              <a:rPr lang="ru-RU" i="1" dirty="0" smtClean="0"/>
              <a:t>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со свеж…</a:t>
            </a:r>
            <a:r>
              <a:rPr lang="ru-RU" i="1" dirty="0" err="1" smtClean="0"/>
              <a:t>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604822"/>
          </a:xfrm>
        </p:spPr>
        <p:txBody>
          <a:bodyPr/>
          <a:lstStyle/>
          <a:p>
            <a:pPr algn="ctr"/>
            <a:r>
              <a:rPr lang="ru-RU" dirty="0" smtClean="0"/>
              <a:t>Укрась текст.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85926"/>
            <a:ext cx="8401080" cy="478634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800000"/>
                </a:solidFill>
              </a:rPr>
              <a:t>Пришла ………. </a:t>
            </a:r>
            <a:r>
              <a:rPr lang="ru-RU" sz="3200" dirty="0" err="1" smtClean="0">
                <a:solidFill>
                  <a:srgbClr val="800000"/>
                </a:solidFill>
              </a:rPr>
              <a:t>з...ма</a:t>
            </a:r>
            <a:r>
              <a:rPr lang="ru-RU" sz="3200" dirty="0" smtClean="0">
                <a:solidFill>
                  <a:srgbClr val="800000"/>
                </a:solidFill>
              </a:rPr>
              <a:t>. Одела </a:t>
            </a:r>
            <a:r>
              <a:rPr lang="ru-RU" sz="3200" dirty="0" err="1" smtClean="0">
                <a:solidFill>
                  <a:srgbClr val="800000"/>
                </a:solidFill>
              </a:rPr>
              <a:t>д...ревья</a:t>
            </a:r>
            <a:r>
              <a:rPr lang="ru-RU" sz="3200" dirty="0" smtClean="0">
                <a:solidFill>
                  <a:srgbClr val="800000"/>
                </a:solidFill>
              </a:rPr>
              <a:t> серебром, </a:t>
            </a:r>
            <a:r>
              <a:rPr lang="ru-RU" sz="3200" dirty="0" err="1" smtClean="0">
                <a:solidFill>
                  <a:srgbClr val="800000"/>
                </a:solidFill>
              </a:rPr>
              <a:t>зав...лила</a:t>
            </a:r>
            <a:r>
              <a:rPr lang="ru-RU" sz="3200" dirty="0" smtClean="0">
                <a:solidFill>
                  <a:srgbClr val="800000"/>
                </a:solidFill>
              </a:rPr>
              <a:t> …….. сугробами л…</a:t>
            </a:r>
            <a:r>
              <a:rPr lang="ru-RU" sz="3200" dirty="0" err="1" smtClean="0">
                <a:solidFill>
                  <a:srgbClr val="800000"/>
                </a:solidFill>
              </a:rPr>
              <a:t>са</a:t>
            </a:r>
            <a:r>
              <a:rPr lang="ru-RU" sz="3200" dirty="0" smtClean="0">
                <a:solidFill>
                  <a:srgbClr val="800000"/>
                </a:solidFill>
              </a:rPr>
              <a:t>, покрыла реки ……… льдом, разукрасила окна ……… узорами. </a:t>
            </a:r>
            <a:r>
              <a:rPr lang="ru-RU" sz="3200" dirty="0" err="1" smtClean="0">
                <a:solidFill>
                  <a:srgbClr val="800000"/>
                </a:solidFill>
              </a:rPr>
              <a:t>М...хнула</a:t>
            </a:r>
            <a:r>
              <a:rPr lang="ru-RU" sz="3200" dirty="0" smtClean="0">
                <a:solidFill>
                  <a:srgbClr val="800000"/>
                </a:solidFill>
              </a:rPr>
              <a:t> гостья ………… крылом и посыпались на землю ………. снежинки.</a:t>
            </a:r>
          </a:p>
          <a:p>
            <a:r>
              <a:rPr lang="ru-RU" sz="3200" dirty="0" smtClean="0">
                <a:solidFill>
                  <a:srgbClr val="800000"/>
                </a:solidFill>
              </a:rPr>
              <a:t>Ребята, конечно, рады. Они благодарят </a:t>
            </a:r>
            <a:r>
              <a:rPr lang="ru-RU" sz="3200" dirty="0" err="1" smtClean="0">
                <a:solidFill>
                  <a:srgbClr val="800000"/>
                </a:solidFill>
              </a:rPr>
              <a:t>з...му</a:t>
            </a:r>
            <a:r>
              <a:rPr lang="ru-RU" sz="3200" dirty="0" smtClean="0">
                <a:solidFill>
                  <a:srgbClr val="800000"/>
                </a:solidFill>
              </a:rPr>
              <a:t> за ………. морозец. Даже ………… снегири радостно щебечут, расхваливают зимушку.</a:t>
            </a:r>
          </a:p>
          <a:p>
            <a:r>
              <a:rPr lang="ru-RU" sz="3200" dirty="0" smtClean="0">
                <a:solidFill>
                  <a:srgbClr val="800000"/>
                </a:solidFill>
              </a:rPr>
              <a:t>Зима - ……… время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800000"/>
                </a:solidFill>
              </a:rPr>
              <a:t>Молодцы. </a:t>
            </a:r>
            <a:br>
              <a:rPr lang="ru-RU" sz="7200" dirty="0" smtClean="0">
                <a:solidFill>
                  <a:srgbClr val="800000"/>
                </a:solidFill>
              </a:rPr>
            </a:br>
            <a:r>
              <a:rPr lang="ru-RU" sz="7200" dirty="0" smtClean="0">
                <a:solidFill>
                  <a:srgbClr val="800000"/>
                </a:solidFill>
              </a:rPr>
              <a:t>Спасибо за урок.</a:t>
            </a:r>
            <a:endParaRPr lang="ru-RU" sz="7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289</Words>
  <Application>Microsoft Office PowerPoint</Application>
  <PresentationFormat>Экран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Я - часть речи интересная, Широко в миру известная: Опишу любой предмет - В этом равных со мной нет. Речь со мною выразительна, И точна, и удивительна. Чтоб красиво говорить, Мною нужно дорожить. О.Головко </vt:lpstr>
      <vt:lpstr>Имя прилагательное</vt:lpstr>
      <vt:lpstr>Слайд 3</vt:lpstr>
      <vt:lpstr>-нн- и –н- в суффиксах имён прилагательных</vt:lpstr>
      <vt:lpstr>Сравните существительные по указанным признакам. Подчеркните прилагательное как член предложения.</vt:lpstr>
      <vt:lpstr>Еж…вый;  лиц…вой;  пищ…вой;  ключ…вой;  каблуч…к;  хорош…го;  пальц…в;  под плащ…м;  чуж…й;  со свеж…й</vt:lpstr>
      <vt:lpstr>Укрась текст.</vt:lpstr>
      <vt:lpstr>Молодцы.  Спасибо за урок.</vt:lpstr>
    </vt:vector>
  </TitlesOfParts>
  <Company>МОУ Бродовская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Утро доброе и ясное, Очень свежее, прекрасное Бодрым шагом в класс войдет, Звон хрустальный принесёт. </dc:title>
  <dc:creator>Русский язык №1</dc:creator>
  <cp:lastModifiedBy>Федосова</cp:lastModifiedBy>
  <cp:revision>11</cp:revision>
  <dcterms:created xsi:type="dcterms:W3CDTF">2009-02-03T12:49:32Z</dcterms:created>
  <dcterms:modified xsi:type="dcterms:W3CDTF">2009-02-03T15:57:00Z</dcterms:modified>
</cp:coreProperties>
</file>