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57" r:id="rId2"/>
    <p:sldId id="258" r:id="rId3"/>
    <p:sldId id="259" r:id="rId4"/>
    <p:sldId id="260" r:id="rId5"/>
    <p:sldId id="261" r:id="rId6"/>
    <p:sldId id="264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98" d="100"/>
          <a:sy n="98" d="100"/>
        </p:scale>
        <p:origin x="-27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D78040-588E-4498-A6E4-BBA79E07685E}" type="datetimeFigureOut">
              <a:rPr lang="ru-RU" smtClean="0"/>
              <a:pPr/>
              <a:t>03.02.2009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162E97-6169-40B3-8020-295D821027C1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162E97-6169-40B3-8020-295D821027C1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162E97-6169-40B3-8020-295D821027C1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162E97-6169-40B3-8020-295D821027C1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162E97-6169-40B3-8020-295D821027C1}" type="slidenum">
              <a:rPr lang="ru-RU" smtClean="0"/>
              <a:pPr/>
              <a:t>4</a:t>
            </a:fld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162E97-6169-40B3-8020-295D821027C1}" type="slidenum">
              <a:rPr lang="ru-RU" smtClean="0"/>
              <a:pPr/>
              <a:t>5</a:t>
            </a:fld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162E97-6169-40B3-8020-295D821027C1}" type="slidenum">
              <a:rPr lang="ru-RU" smtClean="0"/>
              <a:pPr/>
              <a:t>6</a:t>
            </a:fld>
            <a:endParaRPr 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162E97-6169-40B3-8020-295D821027C1}" type="slidenum">
              <a:rPr lang="ru-RU" smtClean="0"/>
              <a:pPr/>
              <a:t>7</a:t>
            </a:fld>
            <a:endParaRPr lang="ru-R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162E97-6169-40B3-8020-295D821027C1}" type="slidenum">
              <a:rPr lang="ru-RU" smtClean="0"/>
              <a:pPr/>
              <a:t>8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DE1A4-C7F1-496E-9E0D-7D7B51944437}" type="datetimeFigureOut">
              <a:rPr lang="ru-RU" smtClean="0"/>
              <a:pPr/>
              <a:t>03.02.2009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56794-9BF3-4AC0-9F47-B7DBCCF375E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DE1A4-C7F1-496E-9E0D-7D7B51944437}" type="datetimeFigureOut">
              <a:rPr lang="ru-RU" smtClean="0"/>
              <a:pPr/>
              <a:t>03.02.2009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56794-9BF3-4AC0-9F47-B7DBCCF375E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DE1A4-C7F1-496E-9E0D-7D7B51944437}" type="datetimeFigureOut">
              <a:rPr lang="ru-RU" smtClean="0"/>
              <a:pPr/>
              <a:t>03.02.2009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56794-9BF3-4AC0-9F47-B7DBCCF375E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DE1A4-C7F1-496E-9E0D-7D7B51944437}" type="datetimeFigureOut">
              <a:rPr lang="ru-RU" smtClean="0"/>
              <a:pPr/>
              <a:t>03.02.2009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56794-9BF3-4AC0-9F47-B7DBCCF375E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DE1A4-C7F1-496E-9E0D-7D7B51944437}" type="datetimeFigureOut">
              <a:rPr lang="ru-RU" smtClean="0"/>
              <a:pPr/>
              <a:t>03.02.2009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A2856794-9BF3-4AC0-9F47-B7DBCCF375E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DE1A4-C7F1-496E-9E0D-7D7B51944437}" type="datetimeFigureOut">
              <a:rPr lang="ru-RU" smtClean="0"/>
              <a:pPr/>
              <a:t>03.02.2009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56794-9BF3-4AC0-9F47-B7DBCCF375E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DE1A4-C7F1-496E-9E0D-7D7B51944437}" type="datetimeFigureOut">
              <a:rPr lang="ru-RU" smtClean="0"/>
              <a:pPr/>
              <a:t>03.02.2009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56794-9BF3-4AC0-9F47-B7DBCCF375E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DE1A4-C7F1-496E-9E0D-7D7B51944437}" type="datetimeFigureOut">
              <a:rPr lang="ru-RU" smtClean="0"/>
              <a:pPr/>
              <a:t>03.02.2009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56794-9BF3-4AC0-9F47-B7DBCCF375E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DE1A4-C7F1-496E-9E0D-7D7B51944437}" type="datetimeFigureOut">
              <a:rPr lang="ru-RU" smtClean="0"/>
              <a:pPr/>
              <a:t>03.02.2009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56794-9BF3-4AC0-9F47-B7DBCCF375E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DE1A4-C7F1-496E-9E0D-7D7B51944437}" type="datetimeFigureOut">
              <a:rPr lang="ru-RU" smtClean="0"/>
              <a:pPr/>
              <a:t>03.02.2009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56794-9BF3-4AC0-9F47-B7DBCCF375E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DE1A4-C7F1-496E-9E0D-7D7B51944437}" type="datetimeFigureOut">
              <a:rPr lang="ru-RU" smtClean="0"/>
              <a:pPr/>
              <a:t>03.02.2009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56794-9BF3-4AC0-9F47-B7DBCCF375E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FD9DE1A4-C7F1-496E-9E0D-7D7B51944437}" type="datetimeFigureOut">
              <a:rPr lang="ru-RU" smtClean="0"/>
              <a:pPr/>
              <a:t>03.02.2009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A2856794-9BF3-4AC0-9F47-B7DBCCF375E3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011882"/>
          </a:xfrm>
        </p:spPr>
        <p:txBody>
          <a:bodyPr>
            <a:normAutofit fontScale="90000"/>
          </a:bodyPr>
          <a:lstStyle/>
          <a:p>
            <a:r>
              <a:rPr lang="ru-RU" dirty="0">
                <a:solidFill>
                  <a:srgbClr val="800000"/>
                </a:solidFill>
              </a:rPr>
              <a:t>Я - часть речи интересная,</a:t>
            </a:r>
            <a:br>
              <a:rPr lang="ru-RU" dirty="0">
                <a:solidFill>
                  <a:srgbClr val="800000"/>
                </a:solidFill>
              </a:rPr>
            </a:br>
            <a:r>
              <a:rPr lang="ru-RU" dirty="0">
                <a:solidFill>
                  <a:srgbClr val="800000"/>
                </a:solidFill>
              </a:rPr>
              <a:t>Широко в миру известная:</a:t>
            </a:r>
            <a:br>
              <a:rPr lang="ru-RU" dirty="0">
                <a:solidFill>
                  <a:srgbClr val="800000"/>
                </a:solidFill>
              </a:rPr>
            </a:br>
            <a:r>
              <a:rPr lang="ru-RU" dirty="0">
                <a:solidFill>
                  <a:srgbClr val="800000"/>
                </a:solidFill>
              </a:rPr>
              <a:t>Опишу любой предмет -</a:t>
            </a:r>
            <a:br>
              <a:rPr lang="ru-RU" dirty="0">
                <a:solidFill>
                  <a:srgbClr val="800000"/>
                </a:solidFill>
              </a:rPr>
            </a:br>
            <a:r>
              <a:rPr lang="ru-RU" dirty="0">
                <a:solidFill>
                  <a:srgbClr val="800000"/>
                </a:solidFill>
              </a:rPr>
              <a:t>В этом равных со мной нет.</a:t>
            </a:r>
            <a:br>
              <a:rPr lang="ru-RU" dirty="0">
                <a:solidFill>
                  <a:srgbClr val="800000"/>
                </a:solidFill>
              </a:rPr>
            </a:br>
            <a:r>
              <a:rPr lang="ru-RU" dirty="0">
                <a:solidFill>
                  <a:srgbClr val="800000"/>
                </a:solidFill>
              </a:rPr>
              <a:t>Речь со мною выразительна,</a:t>
            </a:r>
            <a:br>
              <a:rPr lang="ru-RU" dirty="0">
                <a:solidFill>
                  <a:srgbClr val="800000"/>
                </a:solidFill>
              </a:rPr>
            </a:br>
            <a:r>
              <a:rPr lang="ru-RU" dirty="0">
                <a:solidFill>
                  <a:srgbClr val="800000"/>
                </a:solidFill>
              </a:rPr>
              <a:t>И </a:t>
            </a:r>
            <a:r>
              <a:rPr lang="ru-RU" dirty="0" smtClean="0">
                <a:solidFill>
                  <a:srgbClr val="800000"/>
                </a:solidFill>
              </a:rPr>
              <a:t>точна, </a:t>
            </a:r>
            <a:r>
              <a:rPr lang="ru-RU" dirty="0">
                <a:solidFill>
                  <a:srgbClr val="800000"/>
                </a:solidFill>
              </a:rPr>
              <a:t>и удивительна.</a:t>
            </a:r>
            <a:br>
              <a:rPr lang="ru-RU" dirty="0">
                <a:solidFill>
                  <a:srgbClr val="800000"/>
                </a:solidFill>
              </a:rPr>
            </a:br>
            <a:r>
              <a:rPr lang="ru-RU" dirty="0">
                <a:solidFill>
                  <a:srgbClr val="800000"/>
                </a:solidFill>
              </a:rPr>
              <a:t>Чтоб красиво говорить,</a:t>
            </a:r>
            <a:br>
              <a:rPr lang="ru-RU" dirty="0">
                <a:solidFill>
                  <a:srgbClr val="800000"/>
                </a:solidFill>
              </a:rPr>
            </a:br>
            <a:r>
              <a:rPr lang="ru-RU" dirty="0">
                <a:solidFill>
                  <a:srgbClr val="800000"/>
                </a:solidFill>
              </a:rPr>
              <a:t>Мною нужно дорожить.</a:t>
            </a:r>
            <a:br>
              <a:rPr lang="ru-RU" dirty="0">
                <a:solidFill>
                  <a:srgbClr val="800000"/>
                </a:solidFill>
              </a:rPr>
            </a:br>
            <a:r>
              <a:rPr lang="ru-RU" i="1" dirty="0">
                <a:solidFill>
                  <a:srgbClr val="800000"/>
                </a:solidFill>
              </a:rPr>
              <a:t>О.Головко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357158" y="428604"/>
            <a:ext cx="8229600" cy="5214938"/>
          </a:xfrm>
        </p:spPr>
        <p:txBody>
          <a:bodyPr>
            <a:normAutofit/>
          </a:bodyPr>
          <a:lstStyle/>
          <a:p>
            <a:r>
              <a:rPr lang="ru-RU" sz="7200" dirty="0" smtClean="0">
                <a:solidFill>
                  <a:srgbClr val="800000"/>
                </a:solidFill>
              </a:rPr>
              <a:t>Имя прилагательное</a:t>
            </a:r>
            <a:endParaRPr lang="ru-RU" sz="7200" dirty="0">
              <a:solidFill>
                <a:srgbClr val="8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1187450" y="404813"/>
            <a:ext cx="7056438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kk-KZ" sz="2400" b="1" i="1" dirty="0">
                <a:solidFill>
                  <a:srgbClr val="0000FF"/>
                </a:solidFill>
              </a:rPr>
              <a:t>Распределите слова по разрядам. Найдите нужного “жителя” для каждого домика</a:t>
            </a:r>
            <a:endParaRPr lang="ru-RU" sz="2400" b="1" i="1" dirty="0">
              <a:solidFill>
                <a:srgbClr val="0000FF"/>
              </a:solidFill>
            </a:endParaRPr>
          </a:p>
        </p:txBody>
      </p:sp>
      <p:pic>
        <p:nvPicPr>
          <p:cNvPr id="3" name="Picture 1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1412875"/>
            <a:ext cx="2916238" cy="2447925"/>
          </a:xfrm>
          <a:prstGeom prst="rect">
            <a:avLst/>
          </a:prstGeom>
          <a:noFill/>
        </p:spPr>
      </p:pic>
      <p:pic>
        <p:nvPicPr>
          <p:cNvPr id="5" name="Picture 1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143240" y="1500174"/>
            <a:ext cx="2916238" cy="2447925"/>
          </a:xfrm>
          <a:prstGeom prst="rect">
            <a:avLst/>
          </a:prstGeom>
          <a:noFill/>
        </p:spPr>
      </p:pic>
      <p:pic>
        <p:nvPicPr>
          <p:cNvPr id="6" name="Picture 1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227762" y="1428736"/>
            <a:ext cx="2916238" cy="2447925"/>
          </a:xfrm>
          <a:prstGeom prst="rect">
            <a:avLst/>
          </a:prstGeom>
          <a:noFill/>
        </p:spPr>
      </p:pic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0" y="3716338"/>
            <a:ext cx="2808288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kk-KZ" sz="2800" i="1" dirty="0">
                <a:solidFill>
                  <a:srgbClr val="FF0000"/>
                </a:solidFill>
              </a:rPr>
              <a:t>Качественные </a:t>
            </a:r>
            <a:endParaRPr lang="ru-RU" sz="2800" i="1" dirty="0">
              <a:solidFill>
                <a:srgbClr val="FF0000"/>
              </a:solidFill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3214678" y="3929066"/>
            <a:ext cx="2808288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kk-KZ" sz="2500" i="1" dirty="0">
                <a:solidFill>
                  <a:srgbClr val="FF0000"/>
                </a:solidFill>
              </a:rPr>
              <a:t>Относительные </a:t>
            </a:r>
            <a:endParaRPr lang="ru-RU" sz="2500" i="1" dirty="0">
              <a:solidFill>
                <a:srgbClr val="FF0000"/>
              </a:solidFill>
            </a:endParaRPr>
          </a:p>
        </p:txBody>
      </p:sp>
      <p:sp>
        <p:nvSpPr>
          <p:cNvPr id="9" name="Text Box 9"/>
          <p:cNvSpPr txBox="1">
            <a:spLocks noChangeArrowheads="1"/>
          </p:cNvSpPr>
          <p:nvPr/>
        </p:nvSpPr>
        <p:spPr bwMode="auto">
          <a:xfrm>
            <a:off x="5822950" y="3773488"/>
            <a:ext cx="33131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kk-KZ" sz="2400" b="1" i="1" dirty="0">
                <a:solidFill>
                  <a:srgbClr val="FF0000"/>
                </a:solidFill>
              </a:rPr>
              <a:t>Притяжательные   </a:t>
            </a:r>
            <a:endParaRPr lang="ru-RU" sz="2400" b="1" i="1" dirty="0">
              <a:solidFill>
                <a:srgbClr val="FF0000"/>
              </a:solidFill>
            </a:endParaRPr>
          </a:p>
        </p:txBody>
      </p:sp>
      <p:sp>
        <p:nvSpPr>
          <p:cNvPr id="10" name="AutoShape 10"/>
          <p:cNvSpPr>
            <a:spLocks noChangeArrowheads="1"/>
          </p:cNvSpPr>
          <p:nvPr/>
        </p:nvSpPr>
        <p:spPr bwMode="auto">
          <a:xfrm>
            <a:off x="468313" y="4797425"/>
            <a:ext cx="8353425" cy="1584325"/>
          </a:xfrm>
          <a:prstGeom prst="plaque">
            <a:avLst>
              <a:gd name="adj" fmla="val 10523"/>
            </a:avLst>
          </a:prstGeom>
          <a:gradFill rotWithShape="1">
            <a:gsLst>
              <a:gs pos="0">
                <a:srgbClr val="00FFCC"/>
              </a:gs>
              <a:gs pos="100000">
                <a:schemeClr val="bg1"/>
              </a:gs>
            </a:gsLst>
            <a:lin ang="18900000" scaled="1"/>
          </a:gradFill>
          <a:ln w="9525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kk-KZ" sz="2400" b="1" i="1" dirty="0" smtClean="0">
                <a:solidFill>
                  <a:srgbClr val="FF0000"/>
                </a:solidFill>
              </a:rPr>
              <a:t>Счастливый, </a:t>
            </a:r>
            <a:r>
              <a:rPr lang="kk-KZ" sz="2400" b="1" i="1" dirty="0">
                <a:solidFill>
                  <a:srgbClr val="FF0000"/>
                </a:solidFill>
              </a:rPr>
              <a:t>деревянный, львиная, детский, зимний,</a:t>
            </a:r>
          </a:p>
          <a:p>
            <a:pPr algn="ctr"/>
            <a:r>
              <a:rPr lang="kk-KZ" sz="2400" b="1" i="1" dirty="0">
                <a:solidFill>
                  <a:srgbClr val="FF0000"/>
                </a:solidFill>
              </a:rPr>
              <a:t>свежий, </a:t>
            </a:r>
            <a:r>
              <a:rPr lang="kk-KZ" sz="2400" b="1" i="1" dirty="0" smtClean="0">
                <a:solidFill>
                  <a:srgbClr val="FF0000"/>
                </a:solidFill>
              </a:rPr>
              <a:t>соломенная, </a:t>
            </a:r>
            <a:r>
              <a:rPr lang="kk-KZ" sz="2400" b="1" i="1" dirty="0">
                <a:solidFill>
                  <a:srgbClr val="FF0000"/>
                </a:solidFill>
              </a:rPr>
              <a:t>городской, трудная, </a:t>
            </a:r>
            <a:r>
              <a:rPr lang="kk-KZ" sz="2400" b="1" i="1" dirty="0" smtClean="0">
                <a:solidFill>
                  <a:srgbClr val="FF0000"/>
                </a:solidFill>
              </a:rPr>
              <a:t>яркая,</a:t>
            </a:r>
            <a:endParaRPr lang="kk-KZ" sz="2400" b="1" i="1" dirty="0">
              <a:solidFill>
                <a:srgbClr val="FF0000"/>
              </a:solidFill>
            </a:endParaRPr>
          </a:p>
          <a:p>
            <a:pPr algn="ctr"/>
            <a:r>
              <a:rPr lang="kk-KZ" sz="2400" b="1" i="1" dirty="0">
                <a:solidFill>
                  <a:srgbClr val="FF0000"/>
                </a:solidFill>
              </a:rPr>
              <a:t>медвежья, интересная.</a:t>
            </a:r>
            <a:endParaRPr lang="ru-RU" sz="2400" b="1" i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rgbClr val="FFFF66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rgbClr val="66FFFF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000"/>
                            </p:stCondLst>
                            <p:childTnLst>
                              <p:par>
                                <p:cTn id="26" presetID="21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000"/>
                            </p:stCondLst>
                            <p:childTnLst>
                              <p:par>
                                <p:cTn id="30" presetID="21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3000"/>
                            </p:stCondLst>
                            <p:childTnLst>
                              <p:par>
                                <p:cTn id="34" presetID="21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6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1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-</a:t>
            </a:r>
            <a:r>
              <a:rPr lang="ru-RU" dirty="0" err="1" smtClean="0"/>
              <a:t>нн</a:t>
            </a:r>
            <a:r>
              <a:rPr lang="ru-RU" dirty="0" smtClean="0"/>
              <a:t>- и –</a:t>
            </a:r>
            <a:r>
              <a:rPr lang="ru-RU" dirty="0" err="1" smtClean="0"/>
              <a:t>н</a:t>
            </a:r>
            <a:r>
              <a:rPr lang="ru-RU" dirty="0" smtClean="0"/>
              <a:t>- в суффиксах имён прилагательных</a:t>
            </a:r>
            <a:endParaRPr lang="ru-RU" dirty="0"/>
          </a:p>
        </p:txBody>
      </p:sp>
      <p:sp>
        <p:nvSpPr>
          <p:cNvPr id="9" name="Rectangle 5"/>
          <p:cNvSpPr>
            <a:spLocks noGrp="1" noChangeArrowheads="1"/>
          </p:cNvSpPr>
          <p:nvPr>
            <p:ph sz="half" idx="1"/>
          </p:nvPr>
        </p:nvSpPr>
        <p:spPr/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ru-RU" sz="3200" dirty="0">
                <a:solidFill>
                  <a:schemeClr val="hlink"/>
                </a:solidFill>
              </a:rPr>
              <a:t>Задания 1 уровня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2000" dirty="0"/>
              <a:t>Вставьте пропущенные буквы, выделите суффиксы.</a:t>
            </a:r>
          </a:p>
          <a:p>
            <a:pPr>
              <a:lnSpc>
                <a:spcPct val="80000"/>
              </a:lnSpc>
              <a:buFontTx/>
              <a:buNone/>
              <a:tabLst>
                <a:tab pos="3679825" algn="l"/>
              </a:tabLst>
            </a:pPr>
            <a:endParaRPr lang="ru-RU" sz="2000" dirty="0"/>
          </a:p>
          <a:p>
            <a:pPr>
              <a:lnSpc>
                <a:spcPct val="80000"/>
              </a:lnSpc>
              <a:buFontTx/>
              <a:buNone/>
            </a:pPr>
            <a:r>
              <a:rPr lang="ru-RU" sz="2000" dirty="0"/>
              <a:t>а) утре..</a:t>
            </a:r>
            <a:r>
              <a:rPr lang="ru-RU" sz="2000" dirty="0" err="1"/>
              <a:t>ий</a:t>
            </a:r>
            <a:r>
              <a:rPr lang="ru-RU" sz="2000" dirty="0"/>
              <a:t>, мыши..</a:t>
            </a:r>
            <a:r>
              <a:rPr lang="ru-RU" sz="2000" dirty="0" err="1"/>
              <a:t>ый</a:t>
            </a:r>
            <a:r>
              <a:rPr lang="ru-RU" sz="2000" dirty="0"/>
              <a:t>, кури..</a:t>
            </a:r>
            <a:r>
              <a:rPr lang="ru-RU" sz="2000" dirty="0" err="1"/>
              <a:t>ый</a:t>
            </a:r>
            <a:r>
              <a:rPr lang="ru-RU" sz="2000" dirty="0"/>
              <a:t>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2000" dirty="0"/>
              <a:t>б) кожа..</a:t>
            </a:r>
            <a:r>
              <a:rPr lang="ru-RU" sz="2000" dirty="0" err="1"/>
              <a:t>ый</a:t>
            </a:r>
            <a:r>
              <a:rPr lang="ru-RU" sz="2000" dirty="0"/>
              <a:t>, </a:t>
            </a:r>
            <a:r>
              <a:rPr lang="ru-RU" sz="2000" dirty="0" err="1"/>
              <a:t>пламе</a:t>
            </a:r>
            <a:r>
              <a:rPr lang="ru-RU" sz="2000" dirty="0"/>
              <a:t>..</a:t>
            </a:r>
            <a:r>
              <a:rPr lang="ru-RU" sz="2000" dirty="0" err="1"/>
              <a:t>ый</a:t>
            </a:r>
            <a:r>
              <a:rPr lang="ru-RU" sz="2000" dirty="0"/>
              <a:t>, </a:t>
            </a:r>
            <a:r>
              <a:rPr lang="ru-RU" sz="2000" dirty="0" err="1"/>
              <a:t>оловя</a:t>
            </a:r>
            <a:r>
              <a:rPr lang="ru-RU" sz="2000" dirty="0"/>
              <a:t>..</a:t>
            </a:r>
            <a:r>
              <a:rPr lang="ru-RU" sz="2000" dirty="0" err="1"/>
              <a:t>ый</a:t>
            </a:r>
            <a:r>
              <a:rPr lang="ru-RU" sz="2000" dirty="0"/>
              <a:t>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2000" dirty="0"/>
              <a:t>в) </a:t>
            </a:r>
            <a:r>
              <a:rPr lang="ru-RU" sz="2000" dirty="0" err="1"/>
              <a:t>жестя</a:t>
            </a:r>
            <a:r>
              <a:rPr lang="ru-RU" sz="2000" dirty="0"/>
              <a:t>..ой, </a:t>
            </a:r>
            <a:r>
              <a:rPr lang="ru-RU" sz="2000" dirty="0" err="1"/>
              <a:t>це</a:t>
            </a:r>
            <a:r>
              <a:rPr lang="ru-RU" sz="2000" dirty="0"/>
              <a:t>..</a:t>
            </a:r>
            <a:r>
              <a:rPr lang="ru-RU" sz="2000" dirty="0" err="1"/>
              <a:t>ый</a:t>
            </a:r>
            <a:r>
              <a:rPr lang="ru-RU" sz="2000" dirty="0"/>
              <a:t>, дли..</a:t>
            </a:r>
            <a:r>
              <a:rPr lang="ru-RU" sz="2000" dirty="0" err="1"/>
              <a:t>ый</a:t>
            </a:r>
            <a:r>
              <a:rPr lang="ru-RU" sz="2000" dirty="0"/>
              <a:t>.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sz="half" idx="2"/>
          </p:nvPr>
        </p:nvSpPr>
        <p:spPr/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ru-RU" sz="3200" dirty="0">
                <a:solidFill>
                  <a:schemeClr val="hlink"/>
                </a:solidFill>
              </a:rPr>
              <a:t>Задания 2 уровня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2000" dirty="0"/>
              <a:t>Образуйте прилагательные от существительных, объясните графически выбор –Н- и –НН-.</a:t>
            </a:r>
          </a:p>
          <a:p>
            <a:pPr>
              <a:lnSpc>
                <a:spcPct val="80000"/>
              </a:lnSpc>
              <a:buFontTx/>
              <a:buNone/>
            </a:pPr>
            <a:endParaRPr lang="ru-RU" sz="2000" dirty="0"/>
          </a:p>
          <a:p>
            <a:pPr>
              <a:lnSpc>
                <a:spcPct val="80000"/>
              </a:lnSpc>
              <a:buFontTx/>
              <a:buNone/>
            </a:pPr>
            <a:r>
              <a:rPr lang="ru-RU" sz="2000" dirty="0"/>
              <a:t>а) </a:t>
            </a:r>
            <a:r>
              <a:rPr lang="ru-RU" sz="2000" dirty="0" smtClean="0"/>
              <a:t>серебро, </a:t>
            </a:r>
            <a:r>
              <a:rPr lang="ru-RU" sz="2000" dirty="0"/>
              <a:t>чугун, глина, клюква;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2000" dirty="0"/>
              <a:t>Б) лимон, кость, кухня, телефон;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2000" dirty="0"/>
              <a:t>В) журавль, петух, дерево, серебро.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uiExpand="1" build="p"/>
      <p:bldP spid="7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2"/>
          <p:cNvSpPr txBox="1">
            <a:spLocks noGrp="1" noChangeArrowheads="1"/>
          </p:cNvSpPr>
          <p:nvPr>
            <p:ph type="title"/>
          </p:nvPr>
        </p:nvSpPr>
        <p:spPr bwMode="auto"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kk-KZ" sz="3000" b="1" i="1" dirty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Сравните существительные по указанным признакам.</a:t>
            </a:r>
            <a:r>
              <a:rPr lang="en-US" sz="3000" b="1" i="1" dirty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</a:t>
            </a:r>
            <a:r>
              <a:rPr lang="kk-KZ" sz="3000" b="1" i="1" dirty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Подчеркните прилагательное как член предложения.</a:t>
            </a:r>
            <a:endParaRPr lang="ru-RU" sz="3000" b="1" i="1" dirty="0"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8" name="Rectangle 3"/>
          <p:cNvSpPr>
            <a:spLocks noGrp="1" noChangeArrowheads="1"/>
          </p:cNvSpPr>
          <p:nvPr>
            <p:ph idx="1"/>
          </p:nvPr>
        </p:nvSpPr>
        <p:spPr>
          <a:xfrm>
            <a:off x="1428728" y="2332037"/>
            <a:ext cx="8229600" cy="4525963"/>
          </a:xfrm>
        </p:spPr>
        <p:txBody>
          <a:bodyPr>
            <a:normAutofit/>
          </a:bodyPr>
          <a:lstStyle/>
          <a:p>
            <a:pPr algn="just">
              <a:lnSpc>
                <a:spcPct val="80000"/>
              </a:lnSpc>
              <a:buFontTx/>
              <a:buNone/>
            </a:pPr>
            <a:r>
              <a:rPr lang="kk-KZ" dirty="0"/>
              <a:t>  </a:t>
            </a:r>
            <a:r>
              <a:rPr lang="kk-KZ" b="1" i="1" dirty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Алюминий и железо(по тяжести</a:t>
            </a:r>
            <a:r>
              <a:rPr lang="kk-KZ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);</a:t>
            </a:r>
            <a:endParaRPr lang="kk-KZ" b="1" i="1" dirty="0">
              <a:solidFill>
                <a:srgbClr val="0000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algn="just">
              <a:lnSpc>
                <a:spcPct val="80000"/>
              </a:lnSpc>
              <a:buFontTx/>
              <a:buNone/>
            </a:pPr>
            <a:r>
              <a:rPr lang="kk-KZ" b="1" i="1" dirty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день зимой и летом (по длительности); </a:t>
            </a:r>
          </a:p>
          <a:p>
            <a:pPr algn="just">
              <a:lnSpc>
                <a:spcPct val="80000"/>
              </a:lnSpc>
              <a:buFontTx/>
              <a:buNone/>
            </a:pPr>
            <a:r>
              <a:rPr lang="kk-KZ" b="1" i="1" dirty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роза и шиповник(по красоте); </a:t>
            </a:r>
          </a:p>
          <a:p>
            <a:pPr algn="just">
              <a:lnSpc>
                <a:spcPct val="80000"/>
              </a:lnSpc>
              <a:buFontTx/>
              <a:buNone/>
            </a:pPr>
            <a:r>
              <a:rPr lang="kk-KZ" b="1" i="1" dirty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весна и лето ( по климату); </a:t>
            </a:r>
          </a:p>
          <a:p>
            <a:pPr algn="just">
              <a:lnSpc>
                <a:spcPct val="80000"/>
              </a:lnSpc>
              <a:buFontTx/>
              <a:buNone/>
            </a:pPr>
            <a:r>
              <a:rPr lang="kk-KZ" b="1" i="1" dirty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море и река (по глубине).</a:t>
            </a:r>
            <a:endParaRPr lang="ru-RU" b="1" i="1" dirty="0">
              <a:solidFill>
                <a:srgbClr val="0000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4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9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4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9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4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3071810"/>
            <a:ext cx="8229600" cy="1143000"/>
          </a:xfrm>
        </p:spPr>
        <p:txBody>
          <a:bodyPr>
            <a:normAutofit fontScale="90000"/>
          </a:bodyPr>
          <a:lstStyle/>
          <a:p>
            <a:pPr lvl="0"/>
            <a:r>
              <a:rPr lang="ru-RU" i="1" dirty="0" smtClean="0"/>
              <a:t>Еж…вый;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i="1" dirty="0" smtClean="0"/>
              <a:t>лиц…вой;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i="1" dirty="0" err="1" smtClean="0"/>
              <a:t>пищ</a:t>
            </a:r>
            <a:r>
              <a:rPr lang="ru-RU" i="1" dirty="0" smtClean="0"/>
              <a:t>…вой;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i="1" dirty="0" smtClean="0"/>
              <a:t>ключ…вой;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i="1" dirty="0" err="1" smtClean="0"/>
              <a:t>каблуч</a:t>
            </a:r>
            <a:r>
              <a:rPr lang="ru-RU" i="1" dirty="0" smtClean="0"/>
              <a:t>…к;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i="1" dirty="0" smtClean="0"/>
              <a:t>хорош…го;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i="1" dirty="0" err="1" smtClean="0"/>
              <a:t>пальц</a:t>
            </a:r>
            <a:r>
              <a:rPr lang="ru-RU" i="1" dirty="0" smtClean="0"/>
              <a:t>…в;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i="1" dirty="0" smtClean="0"/>
              <a:t>под плащ…м;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i="1" dirty="0" err="1" smtClean="0"/>
              <a:t>чуж</a:t>
            </a:r>
            <a:r>
              <a:rPr lang="ru-RU" i="1" dirty="0" smtClean="0"/>
              <a:t>…</a:t>
            </a:r>
            <a:r>
              <a:rPr lang="ru-RU" i="1" dirty="0" err="1" smtClean="0"/>
              <a:t>й</a:t>
            </a:r>
            <a:r>
              <a:rPr lang="ru-RU" i="1" dirty="0" smtClean="0"/>
              <a:t>;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i="1" dirty="0" smtClean="0"/>
              <a:t>со свеж…</a:t>
            </a:r>
            <a:r>
              <a:rPr lang="ru-RU" i="1" dirty="0" err="1" smtClean="0"/>
              <a:t>й</a:t>
            </a: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604822"/>
          </a:xfrm>
        </p:spPr>
        <p:txBody>
          <a:bodyPr/>
          <a:lstStyle/>
          <a:p>
            <a:pPr algn="ctr"/>
            <a:r>
              <a:rPr lang="ru-RU" dirty="0" smtClean="0"/>
              <a:t>Укрась текст.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85720" y="1785926"/>
            <a:ext cx="8401080" cy="4786346"/>
          </a:xfrm>
        </p:spPr>
        <p:txBody>
          <a:bodyPr>
            <a:normAutofit lnSpcReduction="10000"/>
          </a:bodyPr>
          <a:lstStyle/>
          <a:p>
            <a:r>
              <a:rPr lang="ru-RU" sz="3200" dirty="0" smtClean="0">
                <a:solidFill>
                  <a:srgbClr val="800000"/>
                </a:solidFill>
              </a:rPr>
              <a:t>Пришла ………. </a:t>
            </a:r>
            <a:r>
              <a:rPr lang="ru-RU" sz="3200" dirty="0" err="1" smtClean="0">
                <a:solidFill>
                  <a:srgbClr val="800000"/>
                </a:solidFill>
              </a:rPr>
              <a:t>з...ма</a:t>
            </a:r>
            <a:r>
              <a:rPr lang="ru-RU" sz="3200" dirty="0" smtClean="0">
                <a:solidFill>
                  <a:srgbClr val="800000"/>
                </a:solidFill>
              </a:rPr>
              <a:t>. Одела </a:t>
            </a:r>
            <a:r>
              <a:rPr lang="ru-RU" sz="3200" dirty="0" err="1" smtClean="0">
                <a:solidFill>
                  <a:srgbClr val="800000"/>
                </a:solidFill>
              </a:rPr>
              <a:t>д...ревья</a:t>
            </a:r>
            <a:r>
              <a:rPr lang="ru-RU" sz="3200" dirty="0" smtClean="0">
                <a:solidFill>
                  <a:srgbClr val="800000"/>
                </a:solidFill>
              </a:rPr>
              <a:t> серебром, </a:t>
            </a:r>
            <a:r>
              <a:rPr lang="ru-RU" sz="3200" dirty="0" err="1" smtClean="0">
                <a:solidFill>
                  <a:srgbClr val="800000"/>
                </a:solidFill>
              </a:rPr>
              <a:t>зав...лила</a:t>
            </a:r>
            <a:r>
              <a:rPr lang="ru-RU" sz="3200" dirty="0" smtClean="0">
                <a:solidFill>
                  <a:srgbClr val="800000"/>
                </a:solidFill>
              </a:rPr>
              <a:t> …….. сугробами л…</a:t>
            </a:r>
            <a:r>
              <a:rPr lang="ru-RU" sz="3200" dirty="0" err="1" smtClean="0">
                <a:solidFill>
                  <a:srgbClr val="800000"/>
                </a:solidFill>
              </a:rPr>
              <a:t>са</a:t>
            </a:r>
            <a:r>
              <a:rPr lang="ru-RU" sz="3200" dirty="0" smtClean="0">
                <a:solidFill>
                  <a:srgbClr val="800000"/>
                </a:solidFill>
              </a:rPr>
              <a:t>, покрыла реки ……… льдом, разукрасила окна ……… узорами. </a:t>
            </a:r>
            <a:r>
              <a:rPr lang="ru-RU" sz="3200" dirty="0" err="1" smtClean="0">
                <a:solidFill>
                  <a:srgbClr val="800000"/>
                </a:solidFill>
              </a:rPr>
              <a:t>М...хнула</a:t>
            </a:r>
            <a:r>
              <a:rPr lang="ru-RU" sz="3200" dirty="0" smtClean="0">
                <a:solidFill>
                  <a:srgbClr val="800000"/>
                </a:solidFill>
              </a:rPr>
              <a:t> гостья ………… крылом и посыпались на землю ………. снежинки.</a:t>
            </a:r>
          </a:p>
          <a:p>
            <a:r>
              <a:rPr lang="ru-RU" sz="3200" dirty="0" smtClean="0">
                <a:solidFill>
                  <a:srgbClr val="800000"/>
                </a:solidFill>
              </a:rPr>
              <a:t>Ребята, конечно, рады. Они благодарят </a:t>
            </a:r>
            <a:r>
              <a:rPr lang="ru-RU" sz="3200" dirty="0" err="1" smtClean="0">
                <a:solidFill>
                  <a:srgbClr val="800000"/>
                </a:solidFill>
              </a:rPr>
              <a:t>з...му</a:t>
            </a:r>
            <a:r>
              <a:rPr lang="ru-RU" sz="3200" dirty="0" smtClean="0">
                <a:solidFill>
                  <a:srgbClr val="800000"/>
                </a:solidFill>
              </a:rPr>
              <a:t> за ………. морозец. Даже ………… снегири радостно щебечут, расхваливают зимушку.</a:t>
            </a:r>
          </a:p>
          <a:p>
            <a:r>
              <a:rPr lang="ru-RU" sz="3200" dirty="0" smtClean="0">
                <a:solidFill>
                  <a:srgbClr val="800000"/>
                </a:solidFill>
              </a:rPr>
              <a:t>Зима - ……… время года.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54692"/>
          </a:xfrm>
        </p:spPr>
        <p:txBody>
          <a:bodyPr>
            <a:normAutofit/>
          </a:bodyPr>
          <a:lstStyle/>
          <a:p>
            <a:r>
              <a:rPr lang="ru-RU" sz="7200" dirty="0" smtClean="0">
                <a:solidFill>
                  <a:srgbClr val="800000"/>
                </a:solidFill>
              </a:rPr>
              <a:t>Молодцы. </a:t>
            </a:r>
            <a:br>
              <a:rPr lang="ru-RU" sz="7200" dirty="0" smtClean="0">
                <a:solidFill>
                  <a:srgbClr val="800000"/>
                </a:solidFill>
              </a:rPr>
            </a:br>
            <a:r>
              <a:rPr lang="ru-RU" sz="7200" dirty="0" smtClean="0">
                <a:solidFill>
                  <a:srgbClr val="800000"/>
                </a:solidFill>
              </a:rPr>
              <a:t>Спасибо за урок.</a:t>
            </a:r>
            <a:endParaRPr lang="ru-RU" sz="7200" dirty="0">
              <a:solidFill>
                <a:srgbClr val="800000"/>
              </a:solidFill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81</TotalTime>
  <Words>289</Words>
  <Application>Microsoft Office PowerPoint</Application>
  <PresentationFormat>Экран (4:3)</PresentationFormat>
  <Paragraphs>42</Paragraphs>
  <Slides>8</Slides>
  <Notes>8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Апекс</vt:lpstr>
      <vt:lpstr>Я - часть речи интересная, Широко в миру известная: Опишу любой предмет - В этом равных со мной нет. Речь со мною выразительна, И точна, и удивительна. Чтоб красиво говорить, Мною нужно дорожить. О.Головко </vt:lpstr>
      <vt:lpstr>Имя прилагательное</vt:lpstr>
      <vt:lpstr>Слайд 3</vt:lpstr>
      <vt:lpstr>-нн- и –н- в суффиксах имён прилагательных</vt:lpstr>
      <vt:lpstr>Сравните существительные по указанным признакам. Подчеркните прилагательное как член предложения.</vt:lpstr>
      <vt:lpstr>Еж…вый;  лиц…вой;  пищ…вой;  ключ…вой;  каблуч…к;  хорош…го;  пальц…в;  под плащ…м;  чуж…й;  со свеж…й</vt:lpstr>
      <vt:lpstr>Укрась текст.</vt:lpstr>
      <vt:lpstr>Молодцы.  Спасибо за урок.</vt:lpstr>
    </vt:vector>
  </TitlesOfParts>
  <Company>МОУ Бродовская СОШ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Утро доброе и ясное, Очень свежее, прекрасное Бодрым шагом в класс войдет, Звон хрустальный принесёт. </dc:title>
  <dc:creator>Русский язык №1</dc:creator>
  <cp:lastModifiedBy>Федосова</cp:lastModifiedBy>
  <cp:revision>11</cp:revision>
  <dcterms:created xsi:type="dcterms:W3CDTF">2009-02-03T12:49:32Z</dcterms:created>
  <dcterms:modified xsi:type="dcterms:W3CDTF">2009-02-03T15:57:00Z</dcterms:modified>
</cp:coreProperties>
</file>