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66" r:id="rId4"/>
    <p:sldId id="261" r:id="rId5"/>
    <p:sldId id="259" r:id="rId6"/>
    <p:sldId id="263" r:id="rId7"/>
    <p:sldId id="258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accent3">
                <a:lumMod val="60000"/>
                <a:lumOff val="40000"/>
              </a:schemeClr>
            </a:gs>
            <a:gs pos="9000">
              <a:schemeClr val="accent5">
                <a:lumMod val="20000"/>
                <a:lumOff val="8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advClick="0" advTm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714357"/>
            <a:ext cx="6400800" cy="4924444"/>
          </a:xfrm>
        </p:spPr>
        <p:txBody>
          <a:bodyPr/>
          <a:lstStyle/>
          <a:p>
            <a:pPr algn="ctr">
              <a:buNone/>
            </a:pPr>
            <a:r>
              <a:rPr lang="ru-RU" sz="4000" b="1" i="1" dirty="0" smtClean="0"/>
              <a:t>«Обобщающие слова при однородных членах предложения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571480"/>
            <a:ext cx="2000264" cy="178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857760"/>
            <a:ext cx="1928794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7" name="Picture 1" descr="C:\Users\user\Desktop\АНИМАШКИ\49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4643446"/>
            <a:ext cx="1857356" cy="182404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714375"/>
            <a:ext cx="8229600" cy="5411788"/>
          </a:xfrm>
        </p:spPr>
        <p:txBody>
          <a:bodyPr/>
          <a:lstStyle/>
          <a:p>
            <a:pPr marL="0" lvl="0" indent="0">
              <a:buNone/>
            </a:pPr>
            <a:r>
              <a:rPr lang="ru-RU" b="1" dirty="0" smtClean="0"/>
              <a:t>1) знать:</a:t>
            </a:r>
            <a:endParaRPr lang="ru-RU" dirty="0" smtClean="0"/>
          </a:p>
          <a:p>
            <a:r>
              <a:rPr lang="ru-RU" dirty="0" smtClean="0"/>
              <a:t>определение обобщающих слов;</a:t>
            </a:r>
          </a:p>
          <a:p>
            <a:pPr marL="0" lvl="0" indent="0">
              <a:buNone/>
            </a:pPr>
            <a:r>
              <a:rPr lang="ru-RU" b="1" dirty="0" smtClean="0"/>
              <a:t>2) уметь:</a:t>
            </a:r>
            <a:endParaRPr lang="ru-RU" dirty="0" smtClean="0"/>
          </a:p>
          <a:p>
            <a:r>
              <a:rPr lang="ru-RU" dirty="0" smtClean="0"/>
              <a:t>находить обобщающие слова при однородных членах; </a:t>
            </a:r>
          </a:p>
          <a:p>
            <a:r>
              <a:rPr lang="ru-RU" dirty="0" smtClean="0"/>
              <a:t>правильно ставить знаки препинания при обобщающих словах;</a:t>
            </a:r>
          </a:p>
          <a:p>
            <a:r>
              <a:rPr lang="ru-RU" dirty="0" smtClean="0"/>
              <a:t>составлять схемы предложений с обобщающими словами при однородных членах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предложением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однородные члены предложения 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Я быстро, решительно  встала с постели.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Сегодня  ко мне в гости приедет и тетя, и бабушка.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НАЗОВИТЕ ОДНИМ СЛОВОМ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600" dirty="0" smtClean="0"/>
              <a:t>Яблоки, сливы, груши - это..</a:t>
            </a:r>
          </a:p>
          <a:p>
            <a:r>
              <a:rPr lang="ru-RU" sz="3600" dirty="0" smtClean="0"/>
              <a:t>Стол, диван, комод – это…</a:t>
            </a:r>
          </a:p>
          <a:p>
            <a:r>
              <a:rPr lang="ru-RU" sz="3600" dirty="0" smtClean="0"/>
              <a:t>Тыква, огурцы, капуста – это..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Овощи</a:t>
            </a:r>
          </a:p>
          <a:p>
            <a:r>
              <a:rPr lang="ru-RU" dirty="0" smtClean="0"/>
              <a:t>Мебель</a:t>
            </a:r>
          </a:p>
          <a:p>
            <a:r>
              <a:rPr lang="ru-RU" dirty="0" smtClean="0"/>
              <a:t>Фрукты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857760"/>
            <a:ext cx="2233619" cy="169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480" y="3500438"/>
            <a:ext cx="2857520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56" y="1357298"/>
            <a:ext cx="2714644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00636"/>
            <a:ext cx="2143140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48" y="4910130"/>
            <a:ext cx="2357454" cy="1947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ОДНОРОДНЫЕ ЧЛЕНЫ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8229600" cy="4525963"/>
          </a:xfrm>
        </p:spPr>
        <p:txBody>
          <a:bodyPr/>
          <a:lstStyle/>
          <a:p>
            <a:r>
              <a:rPr lang="ru-RU" b="1" i="1" dirty="0" smtClean="0"/>
              <a:t>В начале лета в лесу появилось много цветов: иван-да-марья,  лиловые колокольчики, иван-чай, ночные фиалки, </a:t>
            </a:r>
            <a:r>
              <a:rPr lang="ru-RU" b="1" i="1" dirty="0" err="1" smtClean="0"/>
              <a:t>голубые</a:t>
            </a:r>
            <a:r>
              <a:rPr lang="ru-RU" b="1" i="1" dirty="0" smtClean="0"/>
              <a:t> незабудки.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Обратите внимание на знаки препинания. 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Изучите теоретический материал П.51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14546" y="4929198"/>
            <a:ext cx="2071702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РАССМОТРИТЕ СХЕМЫ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4840303"/>
          </a:xfr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sz="4800" dirty="0" smtClean="0">
                <a:solidFill>
                  <a:schemeClr val="accent4">
                    <a:lumMod val="75000"/>
                  </a:schemeClr>
                </a:solidFill>
              </a:rPr>
              <a:t>1)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ʘ</a:t>
            </a:r>
            <a:r>
              <a:rPr lang="ru-RU" sz="4800" dirty="0" smtClean="0">
                <a:solidFill>
                  <a:schemeClr val="accent4">
                    <a:lumMod val="75000"/>
                  </a:schemeClr>
                </a:solidFill>
              </a:rPr>
              <a:t> :  О, О, О…</a:t>
            </a:r>
          </a:p>
          <a:p>
            <a:pPr algn="ctr">
              <a:buNone/>
            </a:pPr>
            <a:r>
              <a:rPr lang="ru-RU" sz="4800" dirty="0" smtClean="0">
                <a:solidFill>
                  <a:schemeClr val="accent4">
                    <a:lumMod val="75000"/>
                  </a:schemeClr>
                </a:solidFill>
              </a:rPr>
              <a:t>2)О, О, О - 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</a:rPr>
              <a:t>ʘ</a:t>
            </a:r>
            <a:r>
              <a:rPr lang="ru-RU" sz="48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ru-RU" sz="2400" b="1" i="1" dirty="0" smtClean="0"/>
              <a:t>В начале лета в лесу появилось много цветов: иван-да-марья,  лиловые колокольчики, иван-чай, ночные фиалки, </a:t>
            </a:r>
            <a:r>
              <a:rPr lang="ru-RU" sz="2400" b="1" i="1" dirty="0" err="1" smtClean="0"/>
              <a:t>голубые</a:t>
            </a:r>
            <a:r>
              <a:rPr lang="ru-RU" sz="2400" b="1" i="1" dirty="0" smtClean="0"/>
              <a:t> незабудки.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Какой схеме соответствует предложение?</a:t>
            </a:r>
          </a:p>
          <a:p>
            <a:pPr algn="ctr">
              <a:buNone/>
            </a:pPr>
            <a:endParaRPr lang="ru-RU" sz="48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4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48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5000636"/>
            <a:ext cx="1571604" cy="160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ОДНОРОДНЫЕ ЧЛЕНЫ ПРЕДЛОЖЕНИЯ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4000" b="1" i="1" dirty="0"/>
              <a:t>Дама </a:t>
            </a:r>
            <a:r>
              <a:rPr lang="ru-RU" sz="4000" b="1" i="1" dirty="0" err="1" smtClean="0"/>
              <a:t>сд</a:t>
            </a:r>
            <a:r>
              <a:rPr lang="ru-RU" sz="4000" b="1" i="1" dirty="0" smtClean="0"/>
              <a:t>..вала </a:t>
            </a:r>
            <a:r>
              <a:rPr lang="ru-RU" sz="4000" b="1" i="1" dirty="0"/>
              <a:t>в </a:t>
            </a:r>
            <a:r>
              <a:rPr lang="ru-RU" sz="4000" b="1" i="1" dirty="0" smtClean="0"/>
              <a:t>б..</a:t>
            </a:r>
            <a:r>
              <a:rPr lang="ru-RU" sz="4000" b="1" i="1" dirty="0" err="1" smtClean="0"/>
              <a:t>гаж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i="1" dirty="0" smtClean="0"/>
              <a:t>Д..</a:t>
            </a:r>
            <a:r>
              <a:rPr lang="ru-RU" sz="4000" b="1" i="1" dirty="0" err="1" smtClean="0"/>
              <a:t>ван</a:t>
            </a:r>
            <a:r>
              <a:rPr lang="ru-RU" sz="4000" b="1" i="1" dirty="0"/>
              <a:t>, </a:t>
            </a:r>
            <a:r>
              <a:rPr lang="ru-RU" sz="4000" b="1" i="1" dirty="0" smtClean="0"/>
              <a:t>ч..</a:t>
            </a:r>
            <a:r>
              <a:rPr lang="ru-RU" sz="4000" b="1" i="1" dirty="0" err="1" smtClean="0"/>
              <a:t>модан</a:t>
            </a:r>
            <a:r>
              <a:rPr lang="ru-RU" sz="4000" b="1" i="1" dirty="0"/>
              <a:t>, саквояж, 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i="1" dirty="0" smtClean="0"/>
              <a:t>К..</a:t>
            </a:r>
            <a:r>
              <a:rPr lang="ru-RU" sz="4000" b="1" i="1" dirty="0" err="1" smtClean="0"/>
              <a:t>ртину</a:t>
            </a:r>
            <a:r>
              <a:rPr lang="ru-RU" sz="4000" b="1" i="1" dirty="0"/>
              <a:t>, </a:t>
            </a:r>
            <a:r>
              <a:rPr lang="ru-RU" sz="4000" b="1" i="1" dirty="0" smtClean="0"/>
              <a:t>к..</a:t>
            </a:r>
            <a:r>
              <a:rPr lang="ru-RU" sz="4000" b="1" i="1" dirty="0" err="1" smtClean="0"/>
              <a:t>рзину</a:t>
            </a:r>
            <a:r>
              <a:rPr lang="ru-RU" sz="4000" b="1" i="1" dirty="0"/>
              <a:t>, </a:t>
            </a:r>
            <a:r>
              <a:rPr lang="ru-RU" sz="4000" b="1" i="1" dirty="0" smtClean="0"/>
              <a:t>к..</a:t>
            </a:r>
            <a:r>
              <a:rPr lang="ru-RU" sz="4000" b="1" i="1" dirty="0" err="1" smtClean="0"/>
              <a:t>ртонку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i="1" dirty="0"/>
              <a:t>И маленькую </a:t>
            </a:r>
            <a:r>
              <a:rPr lang="ru-RU" sz="4000" b="1" i="1" dirty="0" err="1" smtClean="0"/>
              <a:t>собач</a:t>
            </a:r>
            <a:r>
              <a:rPr lang="ru-RU" sz="4000" b="1" i="1" dirty="0" smtClean="0"/>
              <a:t>..</a:t>
            </a:r>
            <a:r>
              <a:rPr lang="ru-RU" sz="4000" b="1" i="1" dirty="0" err="1" smtClean="0"/>
              <a:t>нку</a:t>
            </a:r>
            <a:r>
              <a:rPr lang="ru-RU" sz="4000" b="1" i="1" dirty="0"/>
              <a:t>.</a:t>
            </a:r>
            <a:r>
              <a:rPr lang="ru-RU" sz="4000" b="1" dirty="0"/>
              <a:t> </a:t>
            </a:r>
            <a:endParaRPr lang="ru-RU" sz="4000" dirty="0"/>
          </a:p>
          <a:p>
            <a:pPr marL="0" indent="0">
              <a:buNone/>
            </a:pPr>
            <a:r>
              <a:rPr lang="ru-RU" sz="4000" b="1" i="1" dirty="0" smtClean="0"/>
              <a:t>Г..</a:t>
            </a:r>
            <a:r>
              <a:rPr lang="ru-RU" sz="4000" b="1" i="1" dirty="0" err="1" smtClean="0"/>
              <a:t>тово</a:t>
            </a:r>
            <a:r>
              <a:rPr lang="ru-RU" sz="4000" b="1" i="1" dirty="0"/>
              <a:t>, уложен </a:t>
            </a:r>
            <a:r>
              <a:rPr lang="ru-RU" sz="4000" b="1" i="1" dirty="0" smtClean="0"/>
              <a:t>б..</a:t>
            </a:r>
            <a:r>
              <a:rPr lang="ru-RU" sz="4000" b="1" i="1" dirty="0" err="1" smtClean="0"/>
              <a:t>гаж</a:t>
            </a:r>
            <a:r>
              <a:rPr lang="ru-RU" sz="4000" b="1" i="1" dirty="0" smtClean="0"/>
              <a:t>: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i="1" dirty="0" smtClean="0"/>
              <a:t>Д..</a:t>
            </a:r>
            <a:r>
              <a:rPr lang="ru-RU" sz="4000" b="1" i="1" dirty="0" err="1" smtClean="0"/>
              <a:t>ван</a:t>
            </a:r>
            <a:r>
              <a:rPr lang="ru-RU" sz="4000" b="1" i="1" dirty="0"/>
              <a:t>, </a:t>
            </a:r>
            <a:r>
              <a:rPr lang="ru-RU" sz="4000" b="1" i="1" dirty="0" smtClean="0"/>
              <a:t>ч..</a:t>
            </a:r>
            <a:r>
              <a:rPr lang="ru-RU" sz="4000" b="1" i="1" dirty="0" err="1" smtClean="0"/>
              <a:t>модан</a:t>
            </a:r>
            <a:r>
              <a:rPr lang="ru-RU" sz="4000" b="1" i="1" dirty="0"/>
              <a:t>, </a:t>
            </a:r>
            <a:r>
              <a:rPr lang="ru-RU" sz="4000" b="1" i="1" dirty="0" smtClean="0"/>
              <a:t>с..</a:t>
            </a:r>
            <a:r>
              <a:rPr lang="ru-RU" sz="4000" b="1" i="1" dirty="0" err="1" smtClean="0"/>
              <a:t>квояж</a:t>
            </a:r>
            <a:r>
              <a:rPr lang="ru-RU" sz="4000" b="1" i="1" dirty="0"/>
              <a:t>, 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i="1" dirty="0" smtClean="0"/>
              <a:t>К..</a:t>
            </a:r>
            <a:r>
              <a:rPr lang="ru-RU" sz="4000" b="1" i="1" dirty="0" err="1" smtClean="0"/>
              <a:t>ртина</a:t>
            </a:r>
            <a:r>
              <a:rPr lang="ru-RU" sz="4000" b="1" i="1" dirty="0"/>
              <a:t>, </a:t>
            </a:r>
            <a:r>
              <a:rPr lang="ru-RU" sz="4000" b="1" i="1" dirty="0" smtClean="0"/>
              <a:t>к..</a:t>
            </a:r>
            <a:r>
              <a:rPr lang="ru-RU" sz="4000" b="1" i="1" dirty="0" err="1" smtClean="0"/>
              <a:t>рзина</a:t>
            </a:r>
            <a:r>
              <a:rPr lang="ru-RU" sz="4000" b="1" i="1" dirty="0"/>
              <a:t>, </a:t>
            </a:r>
            <a:r>
              <a:rPr lang="ru-RU" sz="4000" b="1" i="1" dirty="0" smtClean="0"/>
              <a:t>к..</a:t>
            </a:r>
            <a:r>
              <a:rPr lang="ru-RU" sz="4000" b="1" i="1" dirty="0" err="1" smtClean="0"/>
              <a:t>ртонка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i="1" dirty="0" smtClean="0"/>
              <a:t>И </a:t>
            </a:r>
            <a:r>
              <a:rPr lang="ru-RU" sz="4000" b="1" i="1" dirty="0"/>
              <a:t>маленькая </a:t>
            </a:r>
            <a:r>
              <a:rPr lang="ru-RU" sz="4000" b="1" i="1" dirty="0" smtClean="0"/>
              <a:t>с..</a:t>
            </a:r>
            <a:r>
              <a:rPr lang="ru-RU" sz="4000" b="1" i="1" dirty="0" err="1" smtClean="0"/>
              <a:t>бач</a:t>
            </a:r>
            <a:r>
              <a:rPr lang="ru-RU" sz="4000" b="1" i="1" dirty="0" smtClean="0"/>
              <a:t>..</a:t>
            </a:r>
            <a:r>
              <a:rPr lang="ru-RU" sz="4000" b="1" i="1" dirty="0" err="1" smtClean="0"/>
              <a:t>нка</a:t>
            </a:r>
            <a:r>
              <a:rPr lang="ru-RU" sz="4000" b="1" i="1" dirty="0" smtClean="0"/>
              <a:t>.</a:t>
            </a:r>
            <a:r>
              <a:rPr lang="ru-RU" dirty="0" smtClean="0"/>
              <a:t> </a:t>
            </a:r>
            <a:r>
              <a:rPr lang="ru-RU" b="1" dirty="0"/>
              <a:t>С.Я. </a:t>
            </a:r>
            <a:r>
              <a:rPr lang="ru-RU" b="1" dirty="0" smtClean="0"/>
              <a:t>Маршак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Спишите, вставьте пропущенные буквы. Обратите внимание на знаки препинания.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785794"/>
            <a:ext cx="157163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ПРОДОЛЖИТЕ ПРЕДЛОЖЕНИЯ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4000" b="1" dirty="0" smtClean="0"/>
              <a:t>Сегодня </a:t>
            </a:r>
            <a:r>
              <a:rPr lang="ru-RU" sz="4000" b="1" dirty="0"/>
              <a:t>на уроке я </a:t>
            </a:r>
            <a:r>
              <a:rPr lang="ru-RU" sz="4000" b="1" dirty="0" smtClean="0"/>
              <a:t>узнала … </a:t>
            </a:r>
            <a:br>
              <a:rPr lang="ru-RU" sz="4000" b="1" dirty="0" smtClean="0"/>
            </a:br>
            <a:r>
              <a:rPr lang="ru-RU" sz="4000" b="1" dirty="0" smtClean="0"/>
              <a:t> Работать </a:t>
            </a:r>
            <a:r>
              <a:rPr lang="ru-RU" sz="4000" b="1" dirty="0"/>
              <a:t>мне было…, потому </a:t>
            </a:r>
            <a:r>
              <a:rPr lang="ru-RU" sz="4000" b="1" dirty="0" smtClean="0"/>
              <a:t> что </a:t>
            </a:r>
            <a:r>
              <a:rPr lang="ru-RU" sz="4000" b="1" dirty="0"/>
              <a:t>… </a:t>
            </a:r>
          </a:p>
          <a:p>
            <a:pPr marL="0" indent="0">
              <a:buNone/>
            </a:pPr>
            <a:r>
              <a:rPr lang="ru-RU" sz="4000" b="1" dirty="0" smtClean="0"/>
              <a:t> Помогали </a:t>
            </a:r>
            <a:r>
              <a:rPr lang="ru-RU" sz="4000" b="1" dirty="0"/>
              <a:t>мне … </a:t>
            </a:r>
            <a:br>
              <a:rPr lang="ru-RU" sz="4000" b="1" dirty="0"/>
            </a:br>
            <a:r>
              <a:rPr lang="ru-RU" sz="4000" b="1" dirty="0" smtClean="0"/>
              <a:t> Мешали </a:t>
            </a:r>
            <a:r>
              <a:rPr lang="ru-RU" sz="4000" b="1" dirty="0"/>
              <a:t>мне ... </a:t>
            </a:r>
            <a:br>
              <a:rPr lang="ru-RU" sz="4000" b="1" dirty="0"/>
            </a:br>
            <a:r>
              <a:rPr lang="ru-RU" sz="4000" b="1" dirty="0" smtClean="0"/>
              <a:t> </a:t>
            </a:r>
            <a:r>
              <a:rPr lang="ru-RU" sz="4000" b="1" dirty="0"/>
              <a:t>Больше всего мне понравилось… </a:t>
            </a:r>
            <a:br>
              <a:rPr lang="ru-RU" sz="4000" b="1" dirty="0"/>
            </a:br>
            <a:r>
              <a:rPr lang="ru-RU" sz="4000" b="1" dirty="0"/>
              <a:t> </a:t>
            </a:r>
            <a:r>
              <a:rPr lang="ru-RU" sz="4000" b="1" dirty="0" smtClean="0"/>
              <a:t>Труднее </a:t>
            </a:r>
            <a:r>
              <a:rPr lang="ru-RU" sz="4000" b="1" dirty="0"/>
              <a:t>всего было … 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Тема15</Template>
  <TotalTime>75</TotalTime>
  <Words>203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Тема15</vt:lpstr>
      <vt:lpstr>Слайд 1</vt:lpstr>
      <vt:lpstr>Слайд 2</vt:lpstr>
      <vt:lpstr>Работа с предложением</vt:lpstr>
      <vt:lpstr>НАЗОВИТЕ ОДНИМ СЛОВОМ</vt:lpstr>
      <vt:lpstr>НАЙДИТЕ ОДНОРОДНЫЕ ЧЛЕНЫ ПРЕДЛОЖЕНИЯ</vt:lpstr>
      <vt:lpstr>РАССМОТРИТЕ СХЕМЫ</vt:lpstr>
      <vt:lpstr>НАЙДИТЕ ОДНОРОДНЫЕ ЧЛЕНЫ ПРЕДЛОЖЕНИЯ</vt:lpstr>
      <vt:lpstr>ПРОДОЛЖИТЕ ПРЕДЛОЖЕНИЯ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1Валентина</cp:lastModifiedBy>
  <cp:revision>14</cp:revision>
  <dcterms:created xsi:type="dcterms:W3CDTF">2012-03-02T16:53:39Z</dcterms:created>
  <dcterms:modified xsi:type="dcterms:W3CDTF">2012-10-31T10:36:18Z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209626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