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5" autoAdjust="0"/>
    <p:restoredTop sz="92961" autoAdjust="0"/>
  </p:normalViewPr>
  <p:slideViewPr>
    <p:cSldViewPr>
      <p:cViewPr varScale="1">
        <p:scale>
          <a:sx n="98" d="100"/>
          <a:sy n="98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4.xml"/><Relationship Id="rId7" Type="http://schemas.openxmlformats.org/officeDocument/2006/relationships/slide" Target="slide1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Relationship Id="rId9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64294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Практическая стилистика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57232"/>
            <a:ext cx="89297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hlinkClick r:id="rId2" action="ppaction://hlinksldjump"/>
              </a:rPr>
              <a:t>Урок 1.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Введение в практическую стилистику.  Предмет изучения лексической стилистики.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hlinkClick r:id="rId3" action="ppaction://hlinksldjump"/>
              </a:rPr>
              <a:t>Урок 2.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Смысловая точность речи.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Урок 3. Лексическая сочетаемость. Речевые ошибки, вызванные нарушением лексической сочетаемости слов.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hlinkClick r:id="" action="ppaction://noaction"/>
              </a:rPr>
              <a:t>Урок 4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Речевая избыточность. Речевые ошибки, вызванные речевой избыточностью.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hlinkClick r:id="" action="ppaction://noaction"/>
              </a:rPr>
              <a:t>Урок 5.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Речевая недостаточность. Речевые ошибки, вызванные речевой недостаточностью.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hlinkClick r:id="rId4" action="ppaction://hlinksldjump"/>
              </a:rPr>
              <a:t>Урок 12.</a:t>
            </a:r>
            <a:r>
              <a:rPr lang="ru-RU" dirty="0" smtClean="0">
                <a:hlinkClick r:id="rId4" action="ppaction://hlinksldjump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Паронимы. Стилистические функции паронимов.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hlinkClick r:id="rId5" action="ppaction://hlinksldjump"/>
              </a:rPr>
              <a:t>Урок 13.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Лексические ошибки, вызванные смешением паронимов.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hlinkClick r:id="rId6" action="ppaction://hlinksldjump"/>
              </a:rPr>
              <a:t>Урок 14.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Стилистическая окраска слов. Эмоционально-экспрессивная лексика, использование в речи стилистически окрашенной лексики.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hlinkClick r:id="rId7" action="ppaction://hlinksldjump"/>
              </a:rPr>
              <a:t>Урок 16.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Стилистическое использование лексики, имеющей ограниченную сферу распространения.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hlinkClick r:id="rId8" action="ppaction://hlinksldjump"/>
              </a:rPr>
              <a:t>Урок 17.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Стилистически не оправданное употребление лексики, имеющей ограниченную сферу распространения.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hlinkClick r:id="rId9" action="ppaction://hlinksldjump"/>
              </a:rPr>
              <a:t>Урок 22.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Стилистическая окраска фразеологизмов. Синонимия, антонимия, многозначность и омонимия  фразеологизмов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643602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ru-RU" sz="4000" b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Стилистическая окраска слов</a:t>
            </a:r>
          </a:p>
          <a:p>
            <a:pPr>
              <a:buNone/>
            </a:pPr>
            <a:endParaRPr lang="ru-RU" dirty="0" smtClean="0"/>
          </a:p>
          <a:p>
            <a:r>
              <a:rPr lang="ru-RU" sz="3500" dirty="0" smtClean="0">
                <a:latin typeface="Bookman Old Style" pitchFamily="18" charset="0"/>
              </a:rPr>
              <a:t>Слова стилистически неравноценны. Одни воспринимаются как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книжные</a:t>
            </a:r>
            <a:r>
              <a:rPr lang="ru-RU" sz="3500" dirty="0" smtClean="0">
                <a:latin typeface="Bookman Old Style" pitchFamily="18" charset="0"/>
              </a:rPr>
              <a:t> </a:t>
            </a:r>
            <a:r>
              <a:rPr lang="ru-RU" sz="3500" i="1" dirty="0" smtClean="0">
                <a:solidFill>
                  <a:srgbClr val="C00000"/>
                </a:solidFill>
                <a:latin typeface="Bookman Old Style" pitchFamily="18" charset="0"/>
              </a:rPr>
              <a:t>(интеллект, ратификация, чрезмерный, инвестиции, конверсия, превалировать)</a:t>
            </a:r>
            <a:r>
              <a:rPr lang="ru-RU" sz="3500" dirty="0" smtClean="0">
                <a:latin typeface="Bookman Old Style" pitchFamily="18" charset="0"/>
              </a:rPr>
              <a:t>, другие - как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разговорные </a:t>
            </a:r>
            <a:r>
              <a:rPr lang="ru-RU" sz="3500" i="1" dirty="0" smtClean="0">
                <a:solidFill>
                  <a:srgbClr val="C00000"/>
                </a:solidFill>
                <a:latin typeface="Bookman Old Style" pitchFamily="18" charset="0"/>
              </a:rPr>
              <a:t>(заправский, сболтнуть, малость); 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Функциональным стилем </a:t>
            </a:r>
            <a:r>
              <a:rPr lang="ru-RU" dirty="0" smtClean="0">
                <a:latin typeface="Bookman Old Style" pitchFamily="18" charset="0"/>
              </a:rPr>
              <a:t>называется исторически сложившаяся и социально осознанная система речевых средств, используемых в той или иной сфере человеческого общения. </a:t>
            </a:r>
          </a:p>
          <a:p>
            <a:endParaRPr lang="ru-RU" dirty="0" smtClean="0"/>
          </a:p>
          <a:p>
            <a:r>
              <a:rPr lang="ru-RU" dirty="0" smtClean="0">
                <a:latin typeface="Bookman Old Style" pitchFamily="18" charset="0"/>
              </a:rPr>
              <a:t>В современном русском языке выделяются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книжные стили:  научный,  публицистический,  официально-деловой.</a:t>
            </a:r>
            <a:r>
              <a:rPr lang="ru-RU" dirty="0" smtClean="0">
                <a:latin typeface="Bookman Old Style" pitchFamily="18" charset="0"/>
              </a:rPr>
              <a:t> Им стилистически противопоставлена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разговорная речь</a:t>
            </a:r>
            <a:r>
              <a:rPr lang="ru-RU" dirty="0" smtClean="0">
                <a:latin typeface="Bookman Old Style" pitchFamily="18" charset="0"/>
              </a:rPr>
              <a:t>, выступающая обычно в характерной для нее устной форме.</a:t>
            </a:r>
          </a:p>
          <a:p>
            <a:endParaRPr lang="ru-RU" dirty="0" smtClean="0"/>
          </a:p>
          <a:p>
            <a:r>
              <a:rPr lang="ru-RU" dirty="0" smtClean="0">
                <a:latin typeface="Bookman Old Style" pitchFamily="18" charset="0"/>
              </a:rPr>
              <a:t>Особое место, на наш взгляд, в системе стилей занимает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художественно-беллетристический  стиль</a:t>
            </a:r>
            <a:r>
              <a:rPr lang="ru-RU" dirty="0" smtClean="0">
                <a:latin typeface="Bookman Old Style" pitchFamily="18" charset="0"/>
              </a:rPr>
              <a:t>. Язык художественной литературы, точнее художественная речь, не представляет собой системы языковых явлений, напротив, он лишен какой бы то ни было стилистической замкнутости, его отличает разнообразие индивидуально-авторских средств.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Урок 14. Стилистическая окраска слов. Эмоционально-экспрессивная лексика, использование в речи стилистически окрашенной лексики.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358082" y="0"/>
            <a:ext cx="139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2" action="ppaction://hlinksldjump"/>
              </a:rPr>
              <a:t>Оглавление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357158" y="6000768"/>
            <a:ext cx="978408" cy="484632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7858148" y="6000768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Эмоционально-экспрессивная окраска слов</a:t>
            </a:r>
            <a:endParaRPr lang="ru-RU" sz="18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1429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Урок 14. Стилистическая окраска слов. Эмоционально-экспрессивная лексика, использование в речи стилистически окрашенной лексики.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358082" y="0"/>
            <a:ext cx="139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2" action="ppaction://hlinksldjump"/>
              </a:rPr>
              <a:t>Оглавление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428736"/>
            <a:ext cx="835824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</a:t>
            </a:r>
            <a:r>
              <a:rPr lang="ru-RU" sz="1400" dirty="0" smtClean="0">
                <a:latin typeface="Bookman Old Style" pitchFamily="18" charset="0"/>
              </a:rPr>
              <a:t>составе эмоциональной лексики можно выделить следующие три разновидности. 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rgbClr val="C00000"/>
                </a:solidFill>
                <a:latin typeface="Bookman Old Style" pitchFamily="18" charset="0"/>
              </a:rPr>
              <a:t>Слова с ярким оценочным значением</a:t>
            </a:r>
            <a:r>
              <a:rPr lang="ru-RU" sz="1400" dirty="0" smtClean="0">
                <a:latin typeface="Bookman Old Style" pitchFamily="18" charset="0"/>
              </a:rPr>
              <a:t>, как правило, однозначные; «заключенная в их значении оценка настолько ярко и определенно выражена, что не позволяет употребить слово в других значениях».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b="1" i="1" dirty="0" smtClean="0">
                <a:solidFill>
                  <a:srgbClr val="C00000"/>
                </a:solidFill>
                <a:latin typeface="Bookman Old Style" pitchFamily="18" charset="0"/>
              </a:rPr>
              <a:t>слова-«характеристики» </a:t>
            </a:r>
            <a:r>
              <a:rPr lang="ru-RU" sz="1400" i="1" dirty="0" smtClean="0">
                <a:solidFill>
                  <a:srgbClr val="C00000"/>
                </a:solidFill>
                <a:latin typeface="Bookman Old Style" pitchFamily="18" charset="0"/>
              </a:rPr>
              <a:t>(предтеча, провозвестник, брюзга, пустомеля, подхалим, разгильдяй и др.)</a:t>
            </a:r>
            <a:r>
              <a:rPr lang="ru-RU" sz="1400" dirty="0" smtClean="0">
                <a:latin typeface="Bookman Old Style" pitchFamily="18" charset="0"/>
              </a:rPr>
              <a:t>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b="1" i="1" dirty="0" smtClean="0">
                <a:solidFill>
                  <a:srgbClr val="C00000"/>
                </a:solidFill>
                <a:latin typeface="Bookman Old Style" pitchFamily="18" charset="0"/>
              </a:rPr>
              <a:t>слова, содержащие оценку факта, явления, признака, действия </a:t>
            </a:r>
            <a:r>
              <a:rPr lang="ru-RU" sz="1400" i="1" dirty="0" smtClean="0">
                <a:solidFill>
                  <a:srgbClr val="C00000"/>
                </a:solidFill>
                <a:latin typeface="Bookman Old Style" pitchFamily="18" charset="0"/>
              </a:rPr>
              <a:t>(предназначение, предначертание, делячество, очковтирательство, дивный, нерукотворный, безответственный, допотопный, дерзать, вдохновить, опорочить, напакостить). </a:t>
            </a:r>
          </a:p>
          <a:p>
            <a:pPr marL="342900" indent="-342900"/>
            <a:r>
              <a:rPr lang="ru-RU" sz="1400" b="1" dirty="0" smtClean="0">
                <a:solidFill>
                  <a:srgbClr val="C00000"/>
                </a:solidFill>
                <a:latin typeface="Bookman Old Style" pitchFamily="18" charset="0"/>
              </a:rPr>
              <a:t>2. Многозначные слова</a:t>
            </a:r>
            <a:r>
              <a:rPr lang="ru-RU" sz="1400" dirty="0" smtClean="0">
                <a:latin typeface="Bookman Old Style" pitchFamily="18" charset="0"/>
              </a:rPr>
              <a:t>, обычно нейтральные в основном значении, но получающие яркую эмоциональную окраску при метафорическом употреблении: </a:t>
            </a:r>
            <a:r>
              <a:rPr lang="ru-RU" sz="1400" i="1" dirty="0" smtClean="0">
                <a:solidFill>
                  <a:srgbClr val="C00000"/>
                </a:solidFill>
                <a:latin typeface="Bookman Old Style" pitchFamily="18" charset="0"/>
              </a:rPr>
              <a:t>шляпа, тряпка, тюфяк, дуб, слон, медведь, змея, орел, ворона</a:t>
            </a:r>
            <a:r>
              <a:rPr lang="ru-RU" sz="1400" dirty="0" smtClean="0">
                <a:latin typeface="Bookman Old Style" pitchFamily="18" charset="0"/>
              </a:rPr>
              <a:t>; в переносном значении используют глаголы: </a:t>
            </a:r>
            <a:r>
              <a:rPr lang="ru-RU" sz="1400" i="1" dirty="0" smtClean="0">
                <a:solidFill>
                  <a:srgbClr val="C00000"/>
                </a:solidFill>
                <a:latin typeface="Bookman Old Style" pitchFamily="18" charset="0"/>
              </a:rPr>
              <a:t>петь, шипеть, пилить, грызть, копать, зевать, моргать</a:t>
            </a:r>
            <a:r>
              <a:rPr lang="ru-RU" sz="1400" dirty="0" smtClean="0">
                <a:latin typeface="Bookman Old Style" pitchFamily="18" charset="0"/>
              </a:rPr>
              <a:t> и под. </a:t>
            </a:r>
          </a:p>
          <a:p>
            <a:pPr marL="342900" indent="-342900"/>
            <a:r>
              <a:rPr lang="ru-RU" sz="1400" b="1" dirty="0" smtClean="0">
                <a:solidFill>
                  <a:srgbClr val="C00000"/>
                </a:solidFill>
                <a:latin typeface="Bookman Old Style" pitchFamily="18" charset="0"/>
              </a:rPr>
              <a:t>3. Слова с суффиксами субъективной оценки, передающие различные оттенки чувства:</a:t>
            </a:r>
            <a:r>
              <a:rPr lang="ru-RU" sz="1400" dirty="0" smtClean="0">
                <a:latin typeface="Bookman Old Style" pitchFamily="18" charset="0"/>
              </a:rPr>
              <a:t> заключающие положительные эмоции - </a:t>
            </a:r>
            <a:r>
              <a:rPr lang="ru-RU" sz="1400" i="1" dirty="0" smtClean="0">
                <a:solidFill>
                  <a:srgbClr val="C00000"/>
                </a:solidFill>
                <a:latin typeface="Bookman Old Style" pitchFamily="18" charset="0"/>
              </a:rPr>
              <a:t>сыночек, солнышко, бабуля, аккуратненько, </a:t>
            </a:r>
            <a:r>
              <a:rPr lang="ru-RU" sz="1400" i="1" dirty="0" err="1" smtClean="0">
                <a:solidFill>
                  <a:srgbClr val="C00000"/>
                </a:solidFill>
                <a:latin typeface="Bookman Old Style" pitchFamily="18" charset="0"/>
              </a:rPr>
              <a:t>близехонько</a:t>
            </a:r>
            <a:r>
              <a:rPr lang="ru-RU" sz="1400" dirty="0" smtClean="0">
                <a:latin typeface="Bookman Old Style" pitchFamily="18" charset="0"/>
              </a:rPr>
              <a:t>, и отрицательные - </a:t>
            </a:r>
            <a:r>
              <a:rPr lang="ru-RU" sz="1400" i="1" dirty="0" smtClean="0">
                <a:solidFill>
                  <a:srgbClr val="C00000"/>
                </a:solidFill>
                <a:latin typeface="Bookman Old Style" pitchFamily="18" charset="0"/>
              </a:rPr>
              <a:t>бородища, детина, казенщина </a:t>
            </a:r>
            <a:r>
              <a:rPr lang="ru-RU" sz="1400" dirty="0" smtClean="0">
                <a:latin typeface="Bookman Old Style" pitchFamily="18" charset="0"/>
              </a:rPr>
              <a:t>и т.п. </a:t>
            </a: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357158" y="6000768"/>
            <a:ext cx="978408" cy="484632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rId4" action="ppaction://hlinksldjump"/>
          </p:cNvPr>
          <p:cNvSpPr/>
          <p:nvPr/>
        </p:nvSpPr>
        <p:spPr>
          <a:xfrm>
            <a:off x="7858148" y="6000768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78634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Использование в речи стилистически окрашенной лексики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Bookman Old Style" pitchFamily="18" charset="0"/>
              </a:rPr>
              <a:t>Термины </a:t>
            </a:r>
            <a:r>
              <a:rPr lang="ru-RU" sz="2600" dirty="0" smtClean="0">
                <a:latin typeface="Bookman Old Style" pitchFamily="18" charset="0"/>
              </a:rPr>
              <a:t>- слова или словосочетания, называющие специальные понятия какой-либо сферы производства, науки, искусства. Термины представляют собой емкую и в то же время сжатую характеристику предмета или явления. Каждая отрасль науки оперирует определенными терминами, которые составляют терминологическую систему данной отрасли знания.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Bookman Old Style" pitchFamily="18" charset="0"/>
              </a:rPr>
              <a:t>Виды терминов.</a:t>
            </a:r>
          </a:p>
          <a:p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общенаучные</a:t>
            </a:r>
            <a:r>
              <a:rPr lang="ru-RU" sz="2600" dirty="0" smtClean="0">
                <a:latin typeface="Bookman Old Style" pitchFamily="18" charset="0"/>
              </a:rPr>
              <a:t>( они составляют общий понятийный фонд науки в целом</a:t>
            </a:r>
          </a:p>
          <a:p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Специальные- </a:t>
            </a:r>
            <a:r>
              <a:rPr lang="ru-RU" sz="2600" dirty="0" smtClean="0">
                <a:latin typeface="Bookman Old Style" pitchFamily="18" charset="0"/>
              </a:rPr>
              <a:t>закрепляются за определенными областями знания. </a:t>
            </a:r>
          </a:p>
          <a:p>
            <a:pPr>
              <a:buNone/>
            </a:pPr>
            <a:r>
              <a:rPr lang="ru-RU" sz="2600" dirty="0" smtClean="0">
                <a:latin typeface="Bookman Old Style" pitchFamily="18" charset="0"/>
              </a:rPr>
              <a:t>Использование этой лексики - важнейшее преимущество научного стиля; термины, по словам Ш. </a:t>
            </a:r>
            <a:r>
              <a:rPr lang="ru-RU" sz="2600" dirty="0" err="1" smtClean="0">
                <a:latin typeface="Bookman Old Style" pitchFamily="18" charset="0"/>
              </a:rPr>
              <a:t>Балли</a:t>
            </a:r>
            <a:r>
              <a:rPr lang="ru-RU" sz="2600" dirty="0" smtClean="0">
                <a:latin typeface="Bookman Old Style" pitchFamily="18" charset="0"/>
              </a:rPr>
              <a:t>, «являются теми идеальными типами языкового выражения, к которым неизбежно стремится научный язык».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29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Урок 14. Стилистическая окраска слов. Эмоционально-экспрессивная лексика, использование в речи стилистически окрашенной лексики.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358082" y="0"/>
            <a:ext cx="139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2" action="ppaction://hlinksldjump"/>
              </a:rPr>
              <a:t>Оглавление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357158" y="6000768"/>
            <a:ext cx="978408" cy="484632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7858148" y="6000768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Использование в речи эмоционально-экспрессивной лексики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.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Экспрессивность </a:t>
            </a:r>
            <a:r>
              <a:rPr lang="ru-RU" sz="1400" dirty="0" smtClean="0">
                <a:latin typeface="Bookman Old Style" pitchFamily="18" charset="0"/>
              </a:rPr>
              <a:t>(от лат. </a:t>
            </a:r>
            <a:r>
              <a:rPr lang="ru-RU" sz="1400" dirty="0" err="1" smtClean="0">
                <a:latin typeface="Bookman Old Style" pitchFamily="18" charset="0"/>
              </a:rPr>
              <a:t>еxpressio</a:t>
            </a:r>
            <a:r>
              <a:rPr lang="ru-RU" sz="1400" dirty="0" smtClean="0">
                <a:latin typeface="Bookman Old Style" pitchFamily="18" charset="0"/>
              </a:rPr>
              <a:t> - выражение) - значит выразительность, экспрессивный - содержащий особую экспрессию.</a:t>
            </a:r>
          </a:p>
          <a:p>
            <a:pPr algn="just">
              <a:buNone/>
            </a:pPr>
            <a:r>
              <a:rPr lang="ru-RU" sz="1500" dirty="0" smtClean="0">
                <a:latin typeface="Bookman Old Style" pitchFamily="18" charset="0"/>
              </a:rPr>
              <a:t>Лексические группы слов по экспрессии:</a:t>
            </a:r>
          </a:p>
          <a:p>
            <a:pPr marL="457200" indent="-457200" algn="just">
              <a:buAutoNum type="arabicParenR"/>
            </a:pPr>
            <a:r>
              <a:rPr lang="ru-RU" sz="15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слова, выражающие положительную оценку называемых понятий (</a:t>
            </a:r>
            <a:r>
              <a:rPr lang="ru-RU" sz="1500" dirty="0" smtClean="0">
                <a:latin typeface="Bookman Old Style" pitchFamily="18" charset="0"/>
              </a:rPr>
              <a:t>высокие, ласкательные, отчасти шутливые);</a:t>
            </a:r>
          </a:p>
          <a:p>
            <a:pPr marL="457200" indent="-457200" algn="just">
              <a:buAutoNum type="arabicParenR"/>
            </a:pPr>
            <a:r>
              <a:rPr lang="ru-RU" sz="1500" dirty="0" smtClean="0">
                <a:latin typeface="Bookman Old Style" pitchFamily="18" charset="0"/>
              </a:rPr>
              <a:t> </a:t>
            </a:r>
            <a:r>
              <a:rPr lang="ru-RU" sz="15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слова, выражающие их отрицательную оценку  </a:t>
            </a:r>
            <a:r>
              <a:rPr lang="ru-RU" sz="1500" dirty="0" smtClean="0">
                <a:latin typeface="Bookman Old Style" pitchFamily="18" charset="0"/>
              </a:rPr>
              <a:t>(иронические, неодобрительные, бранные и др.) </a:t>
            </a:r>
          </a:p>
          <a:p>
            <a:pPr marL="457200" indent="-457200" algn="just">
              <a:buAutoNum type="arabicParenR"/>
            </a:pPr>
            <a:r>
              <a:rPr lang="ru-RU" sz="1500" dirty="0" smtClean="0">
                <a:latin typeface="Bookman Old Style" pitchFamily="18" charset="0"/>
              </a:rPr>
              <a:t>Эмоционально-экспрессивная окраска слов ярко проявляется при </a:t>
            </a:r>
            <a:r>
              <a:rPr lang="ru-RU" sz="15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сопоставлении синонимов:</a:t>
            </a:r>
          </a:p>
          <a:p>
            <a:pPr marL="457200" indent="-457200" algn="just">
              <a:buNone/>
            </a:pPr>
            <a:r>
              <a:rPr lang="ru-RU" sz="1500" b="1" i="1" dirty="0" smtClean="0">
                <a:latin typeface="Bookman Old Style" pitchFamily="18" charset="0"/>
              </a:rPr>
              <a:t>стилистически-нейтральные:</a:t>
            </a:r>
            <a:r>
              <a:rPr lang="ru-RU" sz="1500" dirty="0" smtClean="0">
                <a:latin typeface="Bookman Old Style" pitchFamily="18" charset="0"/>
              </a:rPr>
              <a:t>	</a:t>
            </a:r>
            <a:r>
              <a:rPr lang="ru-RU" sz="1500" b="1" i="1" dirty="0" smtClean="0">
                <a:latin typeface="Bookman Old Style" pitchFamily="18" charset="0"/>
              </a:rPr>
              <a:t>сниженные:</a:t>
            </a:r>
            <a:r>
              <a:rPr lang="ru-RU" sz="1500" dirty="0" smtClean="0">
                <a:latin typeface="Bookman Old Style" pitchFamily="18" charset="0"/>
              </a:rPr>
              <a:t>	                  </a:t>
            </a:r>
            <a:r>
              <a:rPr lang="ru-RU" sz="1500" b="1" i="1" dirty="0" smtClean="0">
                <a:latin typeface="Bookman Old Style" pitchFamily="18" charset="0"/>
              </a:rPr>
              <a:t>высокие:</a:t>
            </a:r>
          </a:p>
          <a:p>
            <a:pPr marL="457200" indent="-457200" algn="just">
              <a:buNone/>
            </a:pPr>
            <a:r>
              <a:rPr lang="ru-RU" sz="1500" dirty="0" smtClean="0">
                <a:latin typeface="Bookman Old Style" pitchFamily="18" charset="0"/>
              </a:rPr>
              <a:t>лицо 	                                               морда 	                                  лик </a:t>
            </a:r>
          </a:p>
          <a:p>
            <a:pPr marL="457200" indent="-457200" algn="just">
              <a:buNone/>
            </a:pPr>
            <a:r>
              <a:rPr lang="ru-RU" sz="1500" dirty="0" smtClean="0">
                <a:latin typeface="Bookman Old Style" pitchFamily="18" charset="0"/>
              </a:rPr>
              <a:t>препятствие 	                                помеха 	                                  преграда </a:t>
            </a:r>
          </a:p>
          <a:p>
            <a:pPr marL="457200" indent="-457200" algn="just">
              <a:buNone/>
            </a:pPr>
            <a:r>
              <a:rPr lang="ru-RU" sz="1500" dirty="0" smtClean="0">
                <a:latin typeface="Bookman Old Style" pitchFamily="18" charset="0"/>
              </a:rPr>
              <a:t>плакать 	                                                реветь 	                                  рыдать </a:t>
            </a:r>
          </a:p>
          <a:p>
            <a:pPr marL="457200" indent="-457200" algn="just">
              <a:buNone/>
            </a:pPr>
            <a:r>
              <a:rPr lang="ru-RU" sz="1500" dirty="0" smtClean="0">
                <a:latin typeface="Bookman Old Style" pitchFamily="18" charset="0"/>
              </a:rPr>
              <a:t>бояться 	                                                трусить 	                   опасаться </a:t>
            </a:r>
          </a:p>
          <a:p>
            <a:pPr marL="457200" indent="-457200" algn="just">
              <a:buNone/>
            </a:pPr>
            <a:r>
              <a:rPr lang="ru-RU" sz="1500" dirty="0" smtClean="0">
                <a:latin typeface="Bookman Old Style" pitchFamily="18" charset="0"/>
              </a:rPr>
              <a:t>прогнать 	                                 выставить 	                   изгнать</a:t>
            </a:r>
            <a:endParaRPr lang="ru-RU" sz="1500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1429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Урок 14. Стилистическая окраска слов. Эмоционально-экспрессивная лексика, использование в речи стилистически окрашенной лексики.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358082" y="0"/>
            <a:ext cx="139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2" action="ppaction://hlinksldjump"/>
              </a:rPr>
              <a:t>Оглавление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357158" y="6000768"/>
            <a:ext cx="978408" cy="484632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7858148" y="6000768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572164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Деление лексики русского языка на группы. </a:t>
            </a:r>
            <a:r>
              <a:rPr lang="ru-RU" sz="1600" dirty="0" smtClean="0">
                <a:latin typeface="Bookman Old Style" pitchFamily="18" charset="0"/>
              </a:rPr>
              <a:t>Лексика русского национального языка включает в свой состав 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общенародную</a:t>
            </a:r>
            <a:r>
              <a:rPr lang="ru-RU" sz="1600" dirty="0" smtClean="0">
                <a:latin typeface="Bookman Old Style" pitchFamily="18" charset="0"/>
              </a:rPr>
              <a:t> лексику, использование которой не ограничено ни местом жительства, ни родом деятельности людей, и 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лексику ограниченного употребления</a:t>
            </a:r>
            <a:r>
              <a:rPr lang="ru-RU" sz="1600" dirty="0" smtClean="0">
                <a:latin typeface="Bookman Old Style" pitchFamily="18" charset="0"/>
              </a:rPr>
              <a:t>, которая распространена в пределах одной местности или в кругу людей, объединенных профессией, общими интересами и т.п.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Диалектная лексика. </a:t>
            </a:r>
            <a:r>
              <a:rPr lang="ru-RU" sz="1600" dirty="0" smtClean="0">
                <a:latin typeface="Bookman Old Style" pitchFamily="18" charset="0"/>
              </a:rPr>
              <a:t>Использование диалектной лексики в литературном языке. На протяжении всей истории русского литературного языка его лексика пополнялась  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диалектизмами.</a:t>
            </a:r>
            <a:r>
              <a:rPr lang="ru-RU" sz="1600" dirty="0" smtClean="0">
                <a:latin typeface="Bookman Old Style" pitchFamily="18" charset="0"/>
              </a:rPr>
              <a:t> Среди слов, восходящих к диалектизмам, есть стилистически нейтральные </a:t>
            </a:r>
            <a:r>
              <a:rPr lang="ru-RU" sz="1600" i="1" dirty="0" smtClean="0">
                <a:solidFill>
                  <a:srgbClr val="C00000"/>
                </a:solidFill>
                <a:latin typeface="Bookman Old Style" pitchFamily="18" charset="0"/>
              </a:rPr>
              <a:t>(тайга, сопка, филин, земляника, улыбаться, пахать, очень)</a:t>
            </a:r>
            <a:r>
              <a:rPr lang="ru-RU" sz="1600" dirty="0" smtClean="0">
                <a:latin typeface="Bookman Old Style" pitchFamily="18" charset="0"/>
              </a:rPr>
              <a:t> и 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слова с экспрессивной окраской </a:t>
            </a:r>
            <a:r>
              <a:rPr lang="ru-RU" sz="1600" i="1" dirty="0" smtClean="0">
                <a:solidFill>
                  <a:srgbClr val="C00000"/>
                </a:solidFill>
                <a:latin typeface="Bookman Old Style" pitchFamily="18" charset="0"/>
              </a:rPr>
              <a:t>(нудный, аляповатый, мямлить, прикорнуть, чепуха, морока). </a:t>
            </a:r>
            <a:r>
              <a:rPr lang="ru-RU" sz="1600" dirty="0" smtClean="0">
                <a:latin typeface="Bookman Old Style" pitchFamily="18" charset="0"/>
              </a:rPr>
              <a:t>И все же для развития современного литературного языка диалектное влияние не имеет существенного значения. Напротив, несмотря на единичные случаи заимствования диалектных слов литературным языком, он подчиняет себе диалекты, что приводит к их нивелировке и постепенному отмиранию.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Профессиональная лексика. Использование профессиональной лексики в литературном языке</a:t>
            </a:r>
            <a:r>
              <a:rPr lang="ru-RU" sz="1600" dirty="0" smtClean="0">
                <a:latin typeface="Bookman Old Style" pitchFamily="18" charset="0"/>
              </a:rPr>
              <a:t>. При определенных условиях профессионализмы находят применение в литературном языке. Так, при недостаточной разработанности терминологии профессионализмы нередко играют роль терминов.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Жаргонная лексика. Использование жаргонной лексики в литературном языке. </a:t>
            </a:r>
            <a:r>
              <a:rPr lang="ru-RU" sz="1600" dirty="0" smtClean="0">
                <a:latin typeface="Bookman Old Style" pitchFamily="18" charset="0"/>
              </a:rPr>
              <a:t>Возникновение и распространение в речи жаргонизмов оценивается как отрицательное явление.  Однако введение жаргонизмов в литературный язык </a:t>
            </a:r>
            <a:r>
              <a:rPr lang="ru-RU" sz="1600" b="1" dirty="0" smtClean="0">
                <a:latin typeface="Bookman Old Style" pitchFamily="18" charset="0"/>
              </a:rPr>
              <a:t>в исключительных случаях </a:t>
            </a:r>
            <a:r>
              <a:rPr lang="ru-RU" sz="1600" dirty="0" smtClean="0">
                <a:latin typeface="Bookman Old Style" pitchFamily="18" charset="0"/>
              </a:rPr>
              <a:t>допустимо: эта лексика может понадобиться писателям для создания речевых характеристик персонажей или журналистам, описывающим жизнь в колониях. Чтобы подчеркнуть, что жаргонизмы в таких случаях приводятся «</a:t>
            </a:r>
            <a:r>
              <a:rPr lang="ru-RU" sz="1600" dirty="0" err="1" smtClean="0">
                <a:latin typeface="Bookman Old Style" pitchFamily="18" charset="0"/>
              </a:rPr>
              <a:t>цитатно</a:t>
            </a:r>
            <a:r>
              <a:rPr lang="ru-RU" sz="1600" dirty="0" smtClean="0">
                <a:latin typeface="Bookman Old Style" pitchFamily="18" charset="0"/>
              </a:rPr>
              <a:t>», автор обычно заключает их в кавычки. Например: </a:t>
            </a:r>
            <a:r>
              <a:rPr lang="ru-RU" sz="1600" i="1" dirty="0" smtClean="0">
                <a:solidFill>
                  <a:srgbClr val="C00000"/>
                </a:solidFill>
                <a:latin typeface="Bookman Old Style" pitchFamily="18" charset="0"/>
              </a:rPr>
              <a:t>«Паханы», «бугры» </a:t>
            </a:r>
            <a:r>
              <a:rPr lang="ru-RU" sz="1600" dirty="0" smtClean="0">
                <a:latin typeface="Bookman Old Style" pitchFamily="18" charset="0"/>
              </a:rPr>
              <a:t>и другие (название газетной статьи); ...Людей </a:t>
            </a:r>
            <a:r>
              <a:rPr lang="ru-RU" sz="1600" i="1" dirty="0" smtClean="0">
                <a:solidFill>
                  <a:srgbClr val="C00000"/>
                </a:solidFill>
                <a:latin typeface="Bookman Old Style" pitchFamily="18" charset="0"/>
              </a:rPr>
              <a:t>«опускают</a:t>
            </a:r>
            <a:r>
              <a:rPr lang="ru-RU" sz="1600" dirty="0" smtClean="0">
                <a:latin typeface="Bookman Old Style" pitchFamily="18" charset="0"/>
              </a:rPr>
              <a:t>» по приговору воров за разные грехи: </a:t>
            </a:r>
            <a:r>
              <a:rPr lang="ru-RU" sz="1600" dirty="0" err="1" smtClean="0">
                <a:latin typeface="Bookman Old Style" pitchFamily="18" charset="0"/>
              </a:rPr>
              <a:t>стукачество</a:t>
            </a:r>
            <a:r>
              <a:rPr lang="ru-RU" sz="1600" dirty="0" smtClean="0">
                <a:latin typeface="Bookman Old Style" pitchFamily="18" charset="0"/>
              </a:rPr>
              <a:t>, неуплату карточного долга, неподчинение </a:t>
            </a:r>
            <a:r>
              <a:rPr lang="ru-RU" sz="1600" i="1" dirty="0" smtClean="0">
                <a:solidFill>
                  <a:srgbClr val="C00000"/>
                </a:solidFill>
                <a:latin typeface="Bookman Old Style" pitchFamily="18" charset="0"/>
              </a:rPr>
              <a:t>«авторитету</a:t>
            </a:r>
            <a:r>
              <a:rPr lang="ru-RU" sz="1600" dirty="0" smtClean="0">
                <a:latin typeface="Bookman Old Style" pitchFamily="18" charset="0"/>
              </a:rPr>
              <a:t>», за то, что на следствии </a:t>
            </a:r>
            <a:r>
              <a:rPr lang="ru-RU" sz="1600" i="1" dirty="0" smtClean="0">
                <a:solidFill>
                  <a:srgbClr val="C00000"/>
                </a:solidFill>
                <a:latin typeface="Bookman Old Style" pitchFamily="18" charset="0"/>
              </a:rPr>
              <a:t>«сдал» </a:t>
            </a:r>
            <a:r>
              <a:rPr lang="ru-RU" sz="1600" dirty="0" smtClean="0">
                <a:latin typeface="Bookman Old Style" pitchFamily="18" charset="0"/>
              </a:rPr>
              <a:t>подельников, что имеет родственников в правоохранительных органах... (Труд. 1991. 27 </a:t>
            </a:r>
            <a:r>
              <a:rPr lang="ru-RU" sz="1600" dirty="0" err="1" smtClean="0">
                <a:latin typeface="Bookman Old Style" pitchFamily="18" charset="0"/>
              </a:rPr>
              <a:t>нояб</a:t>
            </a:r>
            <a:r>
              <a:rPr lang="ru-RU" sz="1600" dirty="0" smtClean="0">
                <a:latin typeface="Bookman Old Style" pitchFamily="18" charset="0"/>
              </a:rPr>
              <a:t>.)</a:t>
            </a:r>
          </a:p>
          <a:p>
            <a:pPr marL="457200" lvl="0" indent="-457200">
              <a:buFont typeface="+mj-lt"/>
              <a:buAutoNum type="arabicPeriod"/>
            </a:pPr>
            <a:endParaRPr lang="ru-RU" sz="1600" dirty="0" smtClean="0">
              <a:latin typeface="Bookman Old Style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1600" dirty="0" smtClean="0">
              <a:latin typeface="Bookman Old Style" pitchFamily="18" charset="0"/>
            </a:endParaRPr>
          </a:p>
          <a:p>
            <a:pPr lvl="0">
              <a:buNone/>
            </a:pP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Урок 16. Стилистическое использование лексики, имеющей ограниченную сферу распространения.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358082" y="0"/>
            <a:ext cx="139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2" action="ppaction://hlinksldjump"/>
              </a:rPr>
              <a:t>Оглавление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357158" y="6000768"/>
            <a:ext cx="978408" cy="484632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rId4" action="ppaction://hlinksldjump"/>
          </p:cNvPr>
          <p:cNvSpPr/>
          <p:nvPr/>
        </p:nvSpPr>
        <p:spPr>
          <a:xfrm>
            <a:off x="7858148" y="6000768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313" y="1143000"/>
          <a:ext cx="8786812" cy="5138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25"/>
                <a:gridCol w="4357687"/>
              </a:tblGrid>
              <a:tr h="42861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Название ошибки</a:t>
                      </a:r>
                      <a:endParaRPr lang="ru-RU" sz="20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Способы устранения ошибки</a:t>
                      </a:r>
                      <a:endParaRPr lang="ru-RU" sz="2000" dirty="0">
                        <a:solidFill>
                          <a:srgbClr val="C00000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noFill/>
                  </a:tcPr>
                </a:tc>
              </a:tr>
              <a:tr h="1411187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1.Стилистически не оправданное употребление диалектизмов.</a:t>
                      </a:r>
                      <a:endParaRPr lang="ru-RU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1) Недопустимо употребление в научном и официально-деловом стилях; </a:t>
                      </a:r>
                      <a:endParaRPr lang="ru-RU" sz="11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2) диалектных слов, значении которых не ясно автору.</a:t>
                      </a:r>
                      <a:endParaRPr lang="ru-RU" sz="11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3) Возможно употребление в публицистике, но не наравне с литературной лексикой.</a:t>
                      </a:r>
                      <a:endParaRPr lang="ru-RU" sz="11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noFill/>
                  </a:tcPr>
                </a:tc>
              </a:tr>
              <a:tr h="1649515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2. Стилистически не оправданное употребление профессионализмов</a:t>
                      </a:r>
                      <a:endParaRPr lang="ru-RU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1) Не следует использовать в книжных стилях из-за её разговорно-просторечной окраски.</a:t>
                      </a:r>
                      <a:endParaRPr lang="ru-RU" sz="11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2) Недопустимо употребление жаргонно-профессиональных слов в качестве замены научных терминов.</a:t>
                      </a:r>
                      <a:endParaRPr lang="ru-RU" sz="11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3) Допустимо использование в качестве замены терминов в разговорной речи.</a:t>
                      </a:r>
                      <a:endParaRPr lang="ru-RU" sz="11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noFill/>
                  </a:tcPr>
                </a:tc>
              </a:tr>
              <a:tr h="1649515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Стилистически не оправданное употребление жаргонизмов.</a:t>
                      </a:r>
                      <a:endParaRPr lang="ru-RU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) Не рекомендуется использовать как средство оживления повествования (в </a:t>
                      </a:r>
                      <a:r>
                        <a:rPr lang="ru-RU" sz="1200" b="1" i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худож</a:t>
                      </a:r>
                      <a:r>
                        <a:rPr lang="ru-RU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. и публицист. стилях).</a:t>
                      </a:r>
                      <a:endParaRPr lang="ru-RU" sz="11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2)Недопустимо использование жаргона в публицистике, говорящей о преступлениях в шутливом тоне, что вызывает неуместный комизм.</a:t>
                      </a:r>
                      <a:endParaRPr lang="ru-RU" sz="11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35716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Урок 17. Стилистически не оправданное употребление лексики, имеющей ограниченную сферу распространения.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358082" y="0"/>
            <a:ext cx="139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2" action="ppaction://hlinksldjump"/>
              </a:rPr>
              <a:t>Оглавление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285720" y="6215082"/>
            <a:ext cx="978408" cy="484632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rId4" action="ppaction://hlinksldjump"/>
          </p:cNvPr>
          <p:cNvSpPr/>
          <p:nvPr/>
        </p:nvSpPr>
        <p:spPr>
          <a:xfrm>
            <a:off x="7858148" y="6215082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715436" cy="5643602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Стилистические возможности фразеологизмов.</a:t>
            </a:r>
          </a:p>
          <a:p>
            <a:r>
              <a:rPr lang="ru-RU" dirty="0" smtClean="0">
                <a:latin typeface="Bookman Old Style" pitchFamily="18" charset="0"/>
              </a:rPr>
              <a:t>Самый большой стилистический пласт составляет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разговорная фразеология </a:t>
            </a:r>
            <a:r>
              <a:rPr lang="ru-RU" i="1" dirty="0" smtClean="0">
                <a:solidFill>
                  <a:srgbClr val="C00000"/>
                </a:solidFill>
                <a:latin typeface="Bookman Old Style" pitchFamily="18" charset="0"/>
              </a:rPr>
              <a:t>(без году неделя, во всю ивановскую, водой не разольешь),</a:t>
            </a:r>
            <a:r>
              <a:rPr lang="ru-RU" dirty="0" smtClean="0">
                <a:latin typeface="Bookman Old Style" pitchFamily="18" charset="0"/>
              </a:rPr>
              <a:t> она используется преимущественно в устной форме общения и в художественной речи. К разговорной близка просторечная фразеология, более сниженная </a:t>
            </a:r>
            <a:r>
              <a:rPr lang="ru-RU" i="1" dirty="0" smtClean="0">
                <a:solidFill>
                  <a:srgbClr val="C00000"/>
                </a:solidFill>
                <a:latin typeface="Bookman Old Style" pitchFamily="18" charset="0"/>
              </a:rPr>
              <a:t>(вправить мозги, чесать языком, у черта на куличках, драть глотку, задирать нос).</a:t>
            </a:r>
          </a:p>
          <a:p>
            <a:endParaRPr lang="ru-RU" dirty="0" smtClean="0">
              <a:latin typeface="Bookman Old Style" pitchFamily="18" charset="0"/>
            </a:endParaRPr>
          </a:p>
          <a:p>
            <a:r>
              <a:rPr lang="ru-RU" dirty="0" smtClean="0">
                <a:latin typeface="Bookman Old Style" pitchFamily="18" charset="0"/>
              </a:rPr>
              <a:t>Другой стилистический пласт образует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книжная фразеология</a:t>
            </a:r>
            <a:r>
              <a:rPr lang="ru-RU" dirty="0" smtClean="0">
                <a:latin typeface="Bookman Old Style" pitchFamily="18" charset="0"/>
              </a:rPr>
              <a:t>, которая употребляется в книжных стилях, преимущественно в письменной речи. В составе книжной фразеологии можно выделить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научную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(центр тяжести, щитовидная железа, периодическая система)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публицистическую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(шоковая терапия, прямой эфир, черный вторник, закон джунглей</a:t>
            </a:r>
            <a:r>
              <a:rPr lang="ru-RU" dirty="0" smtClean="0">
                <a:latin typeface="Bookman Old Style" pitchFamily="18" charset="0"/>
              </a:rPr>
              <a:t>),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официально-деловую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(минимальная зарплата, потребительская корзина, давать показания, конфискация имущества</a:t>
            </a:r>
            <a:r>
              <a:rPr lang="ru-RU" dirty="0" smtClean="0">
                <a:latin typeface="Bookman Old Style" pitchFamily="18" charset="0"/>
              </a:rPr>
              <a:t>).</a:t>
            </a:r>
          </a:p>
          <a:p>
            <a:endParaRPr lang="ru-RU" dirty="0" smtClean="0">
              <a:latin typeface="Bookman Old Style" pitchFamily="18" charset="0"/>
            </a:endParaRPr>
          </a:p>
          <a:p>
            <a:r>
              <a:rPr lang="ru-RU" dirty="0" smtClean="0">
                <a:latin typeface="Bookman Old Style" pitchFamily="18" charset="0"/>
              </a:rPr>
              <a:t>Можно выделить и слой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общеупотребительной фразеологии</a:t>
            </a:r>
            <a:r>
              <a:rPr lang="ru-RU" dirty="0" smtClean="0">
                <a:latin typeface="Bookman Old Style" pitchFamily="18" charset="0"/>
              </a:rPr>
              <a:t>, которая находит применение как в книжной, так и в разговорной речи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(время от времени, друг друга, иметь значение, иметь в виду, сдержать слово. Новый год</a:t>
            </a:r>
            <a:r>
              <a:rPr lang="ru-RU" dirty="0" smtClean="0">
                <a:latin typeface="Bookman Old Style" pitchFamily="18" charset="0"/>
              </a:rPr>
              <a:t>).  </a:t>
            </a:r>
          </a:p>
          <a:p>
            <a:pPr algn="ctr">
              <a:buNone/>
            </a:pPr>
            <a:r>
              <a:rPr lang="ru-RU" b="1" u="sng" dirty="0" smtClean="0">
                <a:latin typeface="Bookman Old Style" pitchFamily="18" charset="0"/>
              </a:rPr>
              <a:t>Фразеологизмы можно подразделить на две группы:  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фразеологизмы с яркой эмоционально-экспрессивной окраской</a:t>
            </a:r>
            <a:r>
              <a:rPr lang="ru-RU" dirty="0" smtClean="0">
                <a:latin typeface="Bookman Old Style" pitchFamily="18" charset="0"/>
              </a:rPr>
              <a:t>, которая обусловлена их образностью, использованием в них выразительных языковых средств  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(ни рыба ни мясо, сесть в лужу, только пятки засверкали, как снег на голову, из огня да в полымя); 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книжным </a:t>
            </a:r>
            <a:r>
              <a:rPr lang="ru-RU" dirty="0" smtClean="0">
                <a:latin typeface="Bookman Old Style" pitchFamily="18" charset="0"/>
              </a:rPr>
              <a:t>присуще возвышенное, торжественное звучание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(обагрить руки в крови, уйти из жизни, возводить в перл создания).</a:t>
            </a:r>
            <a:endParaRPr lang="ru-RU" i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1429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Урок 22. Стилистическая окраска фразеологизмов. Синонимия, антонимия, многозначность и омонимия  фразеологизмов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58082" y="0"/>
            <a:ext cx="139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2" action="ppaction://hlinksldjump"/>
              </a:rPr>
              <a:t>Оглавление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285720" y="6215082"/>
            <a:ext cx="978408" cy="484632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7858148" y="6215082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Стилистическое использование фразеологизмов в публицистической речи.</a:t>
            </a:r>
          </a:p>
          <a:p>
            <a:pPr algn="ctr">
              <a:buNone/>
            </a:pP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Bookman Old Style" pitchFamily="18" charset="0"/>
              </a:rPr>
              <a:t>Писатели обращаются к фразеологическим богатствам родного языка как к неисчерпаемому источнику речевой, экспрессии. Вспомним Ильфа и Петрова, как выразительна их речь, благодаря частому обращению авторов к пословицам, поговоркам! Приведем несколько примеров: </a:t>
            </a:r>
            <a:r>
              <a:rPr lang="ru-RU" sz="2000" i="1" dirty="0" smtClean="0">
                <a:solidFill>
                  <a:srgbClr val="C00000"/>
                </a:solidFill>
                <a:latin typeface="Bookman Old Style" pitchFamily="18" charset="0"/>
              </a:rPr>
              <a:t>Тут не надо брезговать никакими средствами. Пан или пропал. Выбираю пана, хотя он и явный поляк</a:t>
            </a:r>
            <a:r>
              <a:rPr lang="ru-RU" sz="2000" dirty="0" smtClean="0">
                <a:latin typeface="Bookman Old Style" pitchFamily="18" charset="0"/>
              </a:rPr>
              <a:t>; </a:t>
            </a:r>
            <a:r>
              <a:rPr lang="ru-RU" sz="2000" dirty="0" smtClean="0">
                <a:solidFill>
                  <a:srgbClr val="C00000"/>
                </a:solidFill>
                <a:latin typeface="Bookman Old Style" pitchFamily="18" charset="0"/>
              </a:rPr>
              <a:t>Он еще неясно представлял себе, что последует вслед за получением орденов, но был уверен, что все пойдет как по маслу: «А маслом, - почему-то вертелось у него в голове, - каши не испортишь». Между тем каша заваривалась большая</a:t>
            </a:r>
            <a:r>
              <a:rPr lang="ru-RU" sz="2000" dirty="0" smtClean="0">
                <a:latin typeface="Bookman Old Style" pitchFamily="18" charset="0"/>
              </a:rPr>
              <a:t> . </a:t>
            </a:r>
          </a:p>
          <a:p>
            <a:pPr algn="just">
              <a:buNone/>
            </a:pPr>
            <a:r>
              <a:rPr lang="ru-RU" sz="2000" dirty="0" smtClean="0">
                <a:latin typeface="Bookman Old Style" pitchFamily="18" charset="0"/>
              </a:rPr>
              <a:t>В художественной и публицистической речи фразеологизмы часто употребляются в их обычной языковой форме с присущим им значением. Введение в текст фразеологизмов, как правило, обусловлено стремлением журналистов усилить экспрессивную окраску речи.  </a:t>
            </a:r>
          </a:p>
          <a:p>
            <a:pPr lvl="0" algn="just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285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Урок 22. Стилистическая окраска фразеологизмов. Синонимия, антонимия, многозначность и омонимия  фразеологизмов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358082" y="0"/>
            <a:ext cx="139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2" action="ppaction://hlinksldjump"/>
              </a:rPr>
              <a:t>Оглавление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285720" y="6215082"/>
            <a:ext cx="978408" cy="484632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7858148" y="6215082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98317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Стилистическое использование фразеологизмов в художественной  речи.</a:t>
            </a:r>
          </a:p>
          <a:p>
            <a:pPr algn="just">
              <a:buNone/>
            </a:pPr>
            <a:r>
              <a:rPr lang="ru-RU" sz="2000" dirty="0" smtClean="0">
                <a:latin typeface="Bookman Old Style" pitchFamily="18" charset="0"/>
              </a:rPr>
              <a:t>Особенно любят использовать фразеологизмы юмористы, сатирики; они ценят </a:t>
            </a:r>
            <a:r>
              <a:rPr lang="ru-RU" sz="2000" b="1" dirty="0" smtClean="0">
                <a:solidFill>
                  <a:srgbClr val="C00000"/>
                </a:solidFill>
                <a:latin typeface="Bookman Old Style" pitchFamily="18" charset="0"/>
              </a:rPr>
              <a:t>разговорную, стилистически сниженную фразеологию</a:t>
            </a:r>
            <a:r>
              <a:rPr lang="ru-RU" sz="2000" dirty="0" smtClean="0">
                <a:latin typeface="Bookman Old Style" pitchFamily="18" charset="0"/>
              </a:rPr>
              <a:t>, прибегая нередко, к смешению стилей для создания комического эффекта. </a:t>
            </a:r>
            <a:r>
              <a:rPr lang="ru-RU" sz="2000" b="1" dirty="0" smtClean="0">
                <a:solidFill>
                  <a:srgbClr val="C00000"/>
                </a:solidFill>
                <a:latin typeface="Bookman Old Style" pitchFamily="18" charset="0"/>
              </a:rPr>
              <a:t>Разговорно-просторечная фразеология </a:t>
            </a:r>
            <a:r>
              <a:rPr lang="ru-RU" sz="2000" dirty="0" smtClean="0">
                <a:latin typeface="Bookman Old Style" pitchFamily="18" charset="0"/>
              </a:rPr>
              <a:t>выступает как средство языковой характеристики персонажей </a:t>
            </a:r>
            <a:r>
              <a:rPr lang="ru-RU" sz="2000" i="1" dirty="0" smtClean="0">
                <a:solidFill>
                  <a:srgbClr val="C00000"/>
                </a:solidFill>
                <a:latin typeface="Bookman Old Style" pitchFamily="18" charset="0"/>
              </a:rPr>
              <a:t>[Извините великодушно, - засуетилась Марья Ивановна, - я на кухне вожусь, а мама туга на ухо, ничего не слышит. Присаживайтесь... - </a:t>
            </a:r>
            <a:r>
              <a:rPr lang="ru-RU" sz="2000" i="1" dirty="0" err="1" smtClean="0">
                <a:solidFill>
                  <a:srgbClr val="C00000"/>
                </a:solidFill>
                <a:latin typeface="Bookman Old Style" pitchFamily="18" charset="0"/>
              </a:rPr>
              <a:t>Шат</a:t>
            </a:r>
            <a:r>
              <a:rPr lang="ru-RU" sz="2000" i="1" dirty="0" smtClean="0">
                <a:solidFill>
                  <a:srgbClr val="C00000"/>
                </a:solidFill>
                <a:latin typeface="Bookman Old Style" pitchFamily="18" charset="0"/>
              </a:rPr>
              <a:t>.];</a:t>
            </a:r>
            <a:r>
              <a:rPr lang="ru-RU" sz="2000" dirty="0" smtClean="0">
                <a:latin typeface="Bookman Old Style" pitchFamily="18" charset="0"/>
              </a:rPr>
              <a:t> для </a:t>
            </a:r>
            <a:r>
              <a:rPr lang="ru-RU" sz="2000" b="1" dirty="0" smtClean="0">
                <a:solidFill>
                  <a:srgbClr val="C00000"/>
                </a:solidFill>
                <a:latin typeface="Bookman Old Style" pitchFamily="18" charset="0"/>
              </a:rPr>
              <a:t>стилизации авторской речи</a:t>
            </a:r>
            <a:r>
              <a:rPr lang="ru-RU" sz="2000" dirty="0" smtClean="0">
                <a:latin typeface="Bookman Old Style" pitchFamily="18" charset="0"/>
              </a:rPr>
              <a:t>, которая воспринимается как непринужденная беседа условного рассказчика с читателем, и в этом случае сниженные фразеологизмы воссоздают картину живого общения [«</a:t>
            </a:r>
            <a:r>
              <a:rPr lang="ru-RU" sz="2000" i="1" dirty="0" smtClean="0">
                <a:solidFill>
                  <a:srgbClr val="C00000"/>
                </a:solidFill>
                <a:latin typeface="Bookman Old Style" pitchFamily="18" charset="0"/>
              </a:rPr>
              <a:t>Хм», - хмыкнул директор, которого эта идея взяла за живое; Западные </a:t>
            </a:r>
            <a:r>
              <a:rPr lang="ru-RU" sz="2000" i="1" dirty="0" err="1" smtClean="0">
                <a:solidFill>
                  <a:srgbClr val="C00000"/>
                </a:solidFill>
                <a:latin typeface="Bookman Old Style" pitchFamily="18" charset="0"/>
              </a:rPr>
              <a:t>рекламщики</a:t>
            </a:r>
            <a:r>
              <a:rPr lang="ru-RU" sz="2000" i="1" dirty="0" smtClean="0">
                <a:solidFill>
                  <a:srgbClr val="C00000"/>
                </a:solidFill>
                <a:latin typeface="Bookman Old Style" pitchFamily="18" charset="0"/>
              </a:rPr>
              <a:t> не горят желанием делиться с российским бюджетом </a:t>
            </a:r>
            <a:r>
              <a:rPr lang="ru-RU" sz="2000" dirty="0" smtClean="0">
                <a:latin typeface="Bookman Old Style" pitchFamily="18" charset="0"/>
              </a:rPr>
              <a:t>(из газ.)].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5716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Урок 22. Стилистическая окраска фразеологизмов. Синонимия, антонимия, многозначность и омонимия  фразеологизмов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358082" y="0"/>
            <a:ext cx="139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2" action="ppaction://hlinksldjump"/>
              </a:rPr>
              <a:t>Оглавление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285720" y="6215082"/>
            <a:ext cx="978408" cy="484632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7858148" y="6215082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2714644" cy="5429288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 algn="just">
              <a:buNone/>
            </a:pP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 algn="just">
              <a:buNone/>
            </a:pPr>
            <a:r>
              <a:rPr lang="ru-RU" sz="49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Синонимия</a:t>
            </a:r>
          </a:p>
          <a:p>
            <a:pPr algn="just">
              <a:buNone/>
            </a:pPr>
            <a:endParaRPr lang="ru-RU" sz="25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ru-RU" sz="4000" dirty="0" smtClean="0">
                <a:latin typeface="Bookman Old Style" pitchFamily="18" charset="0"/>
              </a:rPr>
              <a:t>Одну и ту же мысль можно выразить, используя различные фразеологизмы, выступающие в качестве синонимов </a:t>
            </a:r>
            <a:r>
              <a:rPr lang="ru-RU" sz="4000" i="1" dirty="0" smtClean="0">
                <a:solidFill>
                  <a:srgbClr val="C00000"/>
                </a:solidFill>
                <a:latin typeface="Bookman Old Style" pitchFamily="18" charset="0"/>
              </a:rPr>
              <a:t>(ср.: одним миром мазаны, два сапога пара, одного поля ягоды или: тьма-тьмущая, несть числа, хоть пруд пруди, что песку морского, как собак нерезаных).</a:t>
            </a:r>
            <a:r>
              <a:rPr lang="ru-RU" sz="4000" dirty="0" smtClean="0">
                <a:latin typeface="Bookman Old Style" pitchFamily="18" charset="0"/>
              </a:rPr>
              <a:t> Фразеологизмы, подобно словам, нередко создают синонимические ряды, с которыми </a:t>
            </a:r>
            <a:r>
              <a:rPr lang="ru-RU" sz="4000" dirty="0" err="1" smtClean="0">
                <a:latin typeface="Bookman Old Style" pitchFamily="18" charset="0"/>
              </a:rPr>
              <a:t>синонимизируются</a:t>
            </a:r>
            <a:r>
              <a:rPr lang="ru-RU" sz="4000" dirty="0" smtClean="0">
                <a:latin typeface="Bookman Old Style" pitchFamily="18" charset="0"/>
              </a:rPr>
              <a:t> и отдельные слова [</a:t>
            </a:r>
            <a:r>
              <a:rPr lang="ru-RU" sz="4000" i="1" dirty="0" smtClean="0">
                <a:solidFill>
                  <a:srgbClr val="C00000"/>
                </a:solidFill>
                <a:latin typeface="Bookman Old Style" pitchFamily="18" charset="0"/>
              </a:rPr>
              <a:t>оставить в </a:t>
            </a:r>
            <a:r>
              <a:rPr lang="ru-RU" sz="4000" i="1" dirty="0" err="1" smtClean="0">
                <a:solidFill>
                  <a:srgbClr val="C00000"/>
                </a:solidFill>
                <a:latin typeface="Bookman Old Style" pitchFamily="18" charset="0"/>
              </a:rPr>
              <a:t>дураках</a:t>
            </a:r>
            <a:r>
              <a:rPr lang="ru-RU" sz="4000" i="1" dirty="0" smtClean="0">
                <a:solidFill>
                  <a:srgbClr val="C00000"/>
                </a:solidFill>
                <a:latin typeface="Bookman Old Style" pitchFamily="18" charset="0"/>
              </a:rPr>
              <a:t>, оставить с носом, обвести вокруг пальца, отвести глаза (кому), втереть очки (кому), взять на пушку, обмануть, одурачить, провести, обойти, надуть, объегорить, мистифицировать</a:t>
            </a:r>
            <a:r>
              <a:rPr lang="ru-RU" sz="3500" i="1" dirty="0" smtClean="0">
                <a:solidFill>
                  <a:srgbClr val="C00000"/>
                </a:solidFill>
                <a:latin typeface="Bookman Old Style" pitchFamily="18" charset="0"/>
              </a:rPr>
              <a:t>]. </a:t>
            </a:r>
            <a:endParaRPr lang="ru-RU" sz="3500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14290"/>
            <a:ext cx="9286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Урок 22. Стилистическая окраска фразеологизмов. Синонимия, антонимия, многозначность и омонимия  фразеологизмов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358082" y="0"/>
            <a:ext cx="139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2" action="ppaction://hlinksldjump"/>
              </a:rPr>
              <a:t>Оглавление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714356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Стилистические возможности синонимии, антонимии, многозначности фразеологизмов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00364" y="1071546"/>
            <a:ext cx="250033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 smtClean="0">
              <a:latin typeface="Bookman Old Style" pitchFamily="18" charset="0"/>
            </a:endParaRPr>
          </a:p>
          <a:p>
            <a:endParaRPr lang="ru-RU" sz="1200" dirty="0" smtClean="0">
              <a:latin typeface="Bookman Old Style" pitchFamily="18" charset="0"/>
            </a:endParaRPr>
          </a:p>
          <a:p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Антонимия</a:t>
            </a:r>
          </a:p>
          <a:p>
            <a:r>
              <a:rPr lang="ru-RU" sz="1200" dirty="0" smtClean="0">
                <a:latin typeface="Bookman Old Style" pitchFamily="18" charset="0"/>
              </a:rPr>
              <a:t>Антонимия фразеологизмов поддерживается антонимическими отношениями их лексических синонимов </a:t>
            </a:r>
            <a:r>
              <a:rPr lang="ru-RU" sz="1200" i="1" dirty="0" smtClean="0">
                <a:solidFill>
                  <a:srgbClr val="C00000"/>
                </a:solidFill>
                <a:latin typeface="Bookman Old Style" pitchFamily="18" charset="0"/>
              </a:rPr>
              <a:t>(ср.: умный - глупый, семи пядей во лбу - пороха не выдумает, румяный - бледный, кровь с молоком - ни кровинки в лице нет).</a:t>
            </a:r>
          </a:p>
          <a:p>
            <a:endParaRPr lang="ru-RU" sz="1200" dirty="0" smtClean="0">
              <a:latin typeface="Bookman Old Style" pitchFamily="18" charset="0"/>
            </a:endParaRPr>
          </a:p>
          <a:p>
            <a:r>
              <a:rPr lang="ru-RU" sz="1200" dirty="0" smtClean="0">
                <a:latin typeface="Bookman Old Style" pitchFamily="18" charset="0"/>
              </a:rPr>
              <a:t>В особую группу выделяются антонимические фразеологизмы, частично совпадающие по составу, но имеющие компоненты, противопоставленные по значению </a:t>
            </a:r>
            <a:r>
              <a:rPr lang="ru-RU" sz="1200" i="1" dirty="0" smtClean="0">
                <a:solidFill>
                  <a:srgbClr val="C00000"/>
                </a:solidFill>
                <a:latin typeface="Bookman Old Style" pitchFamily="18" charset="0"/>
              </a:rPr>
              <a:t>(ср.: с тяжелым сердцем - с легким сердцем, не из храброго десятка - не из трусливого десятка, поворачиваться лицом - поворачиваться спиной). </a:t>
            </a:r>
            <a:endParaRPr lang="ru-RU" sz="1200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1428736"/>
            <a:ext cx="292895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Многозначность</a:t>
            </a:r>
          </a:p>
          <a:p>
            <a:r>
              <a:rPr lang="ru-RU" sz="1200" dirty="0" smtClean="0">
                <a:latin typeface="Bookman Old Style" pitchFamily="18" charset="0"/>
              </a:rPr>
              <a:t>Многозначность фразеологизмов чаще всего возникает в результате закрепления в языке их переносных значений. Например, фразеологизм </a:t>
            </a:r>
            <a:r>
              <a:rPr lang="ru-RU" sz="1200" i="1" dirty="0" smtClean="0">
                <a:solidFill>
                  <a:srgbClr val="C00000"/>
                </a:solidFill>
                <a:latin typeface="Bookman Old Style" pitchFamily="18" charset="0"/>
              </a:rPr>
              <a:t>боевое крещение </a:t>
            </a:r>
            <a:r>
              <a:rPr lang="ru-RU" sz="1200" dirty="0" smtClean="0">
                <a:latin typeface="Bookman Old Style" pitchFamily="18" charset="0"/>
              </a:rPr>
              <a:t>- «первое участие в бою» - получил в языке еще одно значение вследствие образного его употребления - «первое серьезное испытание в каком-либо деле». Наиболее часто переносные значения появляются у фразеологизмов терминологического характера </a:t>
            </a:r>
            <a:r>
              <a:rPr lang="ru-RU" sz="1200" i="1" dirty="0" smtClean="0">
                <a:solidFill>
                  <a:srgbClr val="C00000"/>
                </a:solidFill>
                <a:latin typeface="Bookman Old Style" pitchFamily="18" charset="0"/>
              </a:rPr>
              <a:t>(привести к одному знаменателю, центр тяжести, удельный вес, точка опоры, родимое пятно).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Стрелка влево 8">
            <a:hlinkClick r:id="rId3" action="ppaction://hlinksldjump"/>
          </p:cNvPr>
          <p:cNvSpPr/>
          <p:nvPr/>
        </p:nvSpPr>
        <p:spPr>
          <a:xfrm>
            <a:off x="3286116" y="6143644"/>
            <a:ext cx="978408" cy="484632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>
            <a:hlinkClick r:id="rId4" action="ppaction://hlinksldjump"/>
          </p:cNvPr>
          <p:cNvSpPr/>
          <p:nvPr/>
        </p:nvSpPr>
        <p:spPr>
          <a:xfrm>
            <a:off x="7858148" y="6215082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Урок 1                                                  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Введение в практическую стилистику.  Предмет изучения лексической стилистики.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>
                <a:latin typeface="Bookman Old Style" pitchFamily="18" charset="0"/>
              </a:rPr>
              <a:t>Что изучает стилистика?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Стилистика  -  наука об умелом выборе языковых средств.</a:t>
            </a:r>
          </a:p>
          <a:p>
            <a:r>
              <a:rPr lang="ru-RU" b="1" dirty="0" smtClean="0">
                <a:latin typeface="Bookman Old Style" pitchFamily="18" charset="0"/>
              </a:rPr>
              <a:t>Отрасли стилистики.</a:t>
            </a:r>
          </a:p>
          <a:p>
            <a:pPr lvl="0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Отрасли стилистики: практическая, функциональная, стилистика художественного текста. </a:t>
            </a:r>
          </a:p>
          <a:p>
            <a:r>
              <a:rPr lang="ru-RU" b="1" dirty="0" smtClean="0">
                <a:latin typeface="Bookman Old Style" pitchFamily="18" charset="0"/>
              </a:rPr>
              <a:t>Что изучает лексическая стилистика.</a:t>
            </a:r>
          </a:p>
          <a:p>
            <a:pPr lvl="0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Лексическая стилистика – это раздел практической стилистики.</a:t>
            </a:r>
          </a:p>
          <a:p>
            <a:pPr lvl="0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Предмет изучения лексической стилистики – лексические единицы языка.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715272" y="6143644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750605" y="214290"/>
            <a:ext cx="139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3" action="ppaction://hlinksldjump"/>
              </a:rPr>
              <a:t>Оглавление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357850"/>
          </a:xfrm>
        </p:spPr>
        <p:txBody>
          <a:bodyPr>
            <a:normAutofit fontScale="40000" lnSpcReduction="20000"/>
          </a:bodyPr>
          <a:lstStyle/>
          <a:p>
            <a:r>
              <a:rPr lang="ru-RU" sz="4500" b="1" i="1" dirty="0" smtClean="0"/>
              <a:t>Стилистика </a:t>
            </a:r>
            <a:r>
              <a:rPr lang="ru-RU" sz="4500" dirty="0" smtClean="0"/>
              <a:t>-  наука об умелом выборе языковых средств ( фонетических, лексических,  словообразовательных, морфологических, синтаксических, стилистических). </a:t>
            </a:r>
            <a:r>
              <a:rPr lang="ru-RU" sz="4500" b="1" i="1" dirty="0" smtClean="0"/>
              <a:t>Отрасли стилистики</a:t>
            </a:r>
            <a:r>
              <a:rPr lang="ru-RU" sz="4500" dirty="0" smtClean="0"/>
              <a:t> - практическая, функциональная, стилистика художественного текста. </a:t>
            </a:r>
            <a:r>
              <a:rPr lang="ru-RU" sz="4500" b="1" i="1" dirty="0" smtClean="0"/>
              <a:t>Практическая стилистика</a:t>
            </a:r>
            <a:r>
              <a:rPr lang="ru-RU" sz="4500" dirty="0" smtClean="0"/>
              <a:t> изучает фонетику,  лексику, словообразование, морфологию, синтаксис с точки зрения использования их категорий  в тексте; предупреждает возникновение речевых ошибок.</a:t>
            </a:r>
          </a:p>
          <a:p>
            <a:r>
              <a:rPr lang="ru-RU" sz="4500" b="1" i="1" dirty="0" smtClean="0"/>
              <a:t>Функциональная стилистика</a:t>
            </a:r>
            <a:r>
              <a:rPr lang="ru-RU" sz="4500" dirty="0" smtClean="0"/>
              <a:t>  – изучает  функциональные особенности типов  текста и тексты с точки зрения принадлежности к определённому  стилю речи. Стилистика художественного  текста всесторонне изучает тесты художественного стиля. </a:t>
            </a:r>
          </a:p>
          <a:p>
            <a:r>
              <a:rPr lang="ru-RU" sz="4500" dirty="0" smtClean="0"/>
              <a:t>  </a:t>
            </a:r>
            <a:r>
              <a:rPr lang="ru-RU" sz="4500" b="1" i="1" dirty="0" smtClean="0"/>
              <a:t>Лексическая стилистика</a:t>
            </a:r>
            <a:r>
              <a:rPr lang="ru-RU" sz="4500" dirty="0" smtClean="0"/>
              <a:t> -  это раздел практической стилистики, который изучает лексические возможности языка,  даёт оценку использованию слова в различных ситуациях, выявляет ошибки в словоупотреблении и учит их исправлять. С. Я Маршак заметил, что нет предмета во вселенной, для которого бы не придумал слова человек. </a:t>
            </a:r>
          </a:p>
          <a:p>
            <a:r>
              <a:rPr lang="ru-RU" sz="4500" b="1" i="1" dirty="0" smtClean="0"/>
              <a:t>Предметом изучения лексической стилистики</a:t>
            </a:r>
            <a:r>
              <a:rPr lang="ru-RU" sz="4500" dirty="0" smtClean="0"/>
              <a:t>  является использование в речи синонимов, антонимов, многозначных слов, омонимов; оценка архаизмов, неологизмов, заимствованных слов, слов ограниченного употребления; законы использования лексических средств  в различных областях общения.</a:t>
            </a:r>
            <a:r>
              <a:rPr lang="ru-RU" sz="4500" b="1" dirty="0" smtClean="0"/>
              <a:t>  </a:t>
            </a:r>
            <a:r>
              <a:rPr lang="ru-RU" sz="4500" dirty="0" smtClean="0"/>
              <a:t>Таким образом, предмет изучения лексической стилистики  -  лексические единицы языка и  законы их  использования в различных областях общения.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42852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Урок 1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Введение в практическую стилистику.  Предмет изучения лексической стилистики.</a:t>
            </a:r>
            <a:endParaRPr lang="ru-RU" sz="2400" dirty="0"/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0" y="6215082"/>
            <a:ext cx="978408" cy="484632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429520" y="142852"/>
            <a:ext cx="139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3" action="ppaction://hlinksldjump"/>
              </a:rPr>
              <a:t>Оглавление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Стрелка вправо 7">
            <a:hlinkClick r:id="rId4" action="ppaction://hlinksldjump"/>
          </p:cNvPr>
          <p:cNvSpPr/>
          <p:nvPr/>
        </p:nvSpPr>
        <p:spPr>
          <a:xfrm>
            <a:off x="7715272" y="6143644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57256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Урок 2.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Смысловая точность речи.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357850"/>
          </a:xfrm>
        </p:spPr>
        <p:txBody>
          <a:bodyPr/>
          <a:lstStyle/>
          <a:p>
            <a:r>
              <a:rPr lang="ru-RU" sz="1600" b="1" dirty="0" smtClean="0">
                <a:latin typeface="Bookman Old Style" pitchFamily="18" charset="0"/>
              </a:rPr>
              <a:t>Поиск единственно необходимого слова в тексте требует большой работы автора. Этот труд отражён в рукописях, позволяющих ознакомиться с лексическими заменами, которые сделал автор, шлифуя стиль произведения.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750605" y="214290"/>
            <a:ext cx="139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2" action="ppaction://hlinksldjump"/>
              </a:rPr>
              <a:t>Оглавление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2466027"/>
          <a:ext cx="821537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6792"/>
                <a:gridCol w="4908578"/>
              </a:tblGrid>
              <a:tr h="135732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Первоначальный вариант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Поднявшийся ветерок давал знать, что уже немного оставалось времени до рассвета.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Зашумели запорожцы и разом почувствовали свои силы.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...Посмеялись над православною верою.</a:t>
                      </a:r>
                      <a:endParaRPr lang="ru-RU" i="1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Опубликованный текст</a:t>
                      </a:r>
                    </a:p>
                    <a:p>
                      <a:r>
                        <a:rPr lang="ru-RU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1. Сорвавшийся ветерок давал знать, что уже немного оставалось времени до рассвета</a:t>
                      </a:r>
                    </a:p>
                    <a:p>
                      <a:endParaRPr lang="ru-RU" i="1" dirty="0" smtClean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  <a:p>
                      <a:endParaRPr lang="ru-RU" i="1" dirty="0" smtClean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2. Зашумели запорожцы и разом почуяли свои силы.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endParaRPr lang="ru-RU" i="1" dirty="0" smtClean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3. ...Поглумились над православною верою</a:t>
                      </a:r>
                      <a:endParaRPr lang="ru-RU" i="1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0" y="6215082"/>
            <a:ext cx="978408" cy="484632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8165592" y="6373368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715372" cy="43971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Урок 4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Речевая избыточность. Речевые ошибки, вызванные речевой избыточностью.</a:t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Формы речевой избыточности</a:t>
            </a:r>
          </a:p>
          <a:p>
            <a:pPr>
              <a:buNone/>
            </a:pPr>
            <a:r>
              <a:rPr lang="ru-RU" sz="1500" b="1" i="1" dirty="0" smtClean="0">
                <a:latin typeface="Bookman Old Style" pitchFamily="18" charset="0"/>
              </a:rPr>
              <a:t>Речевая избыточность</a:t>
            </a:r>
            <a:r>
              <a:rPr lang="ru-RU" sz="1500" b="1" dirty="0" smtClean="0">
                <a:latin typeface="Bookman Old Style" pitchFamily="18" charset="0"/>
              </a:rPr>
              <a:t>- </a:t>
            </a:r>
            <a:r>
              <a:rPr lang="ru-RU" sz="1500" dirty="0" smtClean="0">
                <a:latin typeface="Bookman Old Style" pitchFamily="18" charset="0"/>
              </a:rPr>
              <a:t>многословие, пустословие. Многословие проявляется в различных </a:t>
            </a:r>
            <a:r>
              <a:rPr lang="ru-RU" sz="1500" b="1" i="1" dirty="0" smtClean="0">
                <a:latin typeface="Bookman Old Style" pitchFamily="18" charset="0"/>
              </a:rPr>
              <a:t>формах</a:t>
            </a:r>
            <a:r>
              <a:rPr lang="ru-RU" sz="1500" b="1" dirty="0" smtClean="0">
                <a:latin typeface="Bookman Old Style" pitchFamily="18" charset="0"/>
              </a:rPr>
              <a:t>.</a:t>
            </a:r>
            <a:r>
              <a:rPr lang="ru-RU" sz="1500" dirty="0" smtClean="0">
                <a:latin typeface="Bookman Old Style" pitchFamily="18" charset="0"/>
              </a:rPr>
              <a:t> Нередко можно наблюдать навязчивое объяснение всем известных истин: </a:t>
            </a:r>
            <a:r>
              <a:rPr lang="ru-RU" sz="1500" i="1" dirty="0" smtClean="0">
                <a:solidFill>
                  <a:srgbClr val="C00000"/>
                </a:solidFill>
                <a:latin typeface="Bookman Old Style" pitchFamily="18" charset="0"/>
              </a:rPr>
              <a:t>Потребление молока является хорошей традицией, молоком питаются не только дети, потребность в молоке, привычка к молоку сохраняется до глубокой старости. Плохая ли это привычка? Надо ли от нее отказываться? - Нет!</a:t>
            </a:r>
            <a:endParaRPr lang="ru-RU" sz="15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1500" b="1" i="1" dirty="0" smtClean="0">
                <a:latin typeface="Bookman Old Style" pitchFamily="18" charset="0"/>
              </a:rPr>
              <a:t>Плеоназмом</a:t>
            </a:r>
            <a:r>
              <a:rPr lang="ru-RU" sz="1500" dirty="0" smtClean="0">
                <a:latin typeface="Bookman Old Style" pitchFamily="18" charset="0"/>
              </a:rPr>
              <a:t> (от гр. </a:t>
            </a:r>
            <a:r>
              <a:rPr lang="ru-RU" sz="1500" dirty="0" err="1" smtClean="0">
                <a:latin typeface="Bookman Old Style" pitchFamily="18" charset="0"/>
              </a:rPr>
              <a:t>pleonasmos</a:t>
            </a:r>
            <a:r>
              <a:rPr lang="ru-RU" sz="1500" dirty="0" smtClean="0">
                <a:latin typeface="Bookman Old Style" pitchFamily="18" charset="0"/>
              </a:rPr>
              <a:t> - излишество) называется употребление в речи близких по смыслу и потому излишних слов (</a:t>
            </a:r>
            <a:r>
              <a:rPr lang="ru-RU" sz="1500" i="1" dirty="0" smtClean="0">
                <a:solidFill>
                  <a:srgbClr val="C00000"/>
                </a:solidFill>
                <a:latin typeface="Bookman Old Style" pitchFamily="18" charset="0"/>
              </a:rPr>
              <a:t>главная суть, повседневная обыденность, бесполезно пропадает, предчувствовать заранее, ценные сокровища, темный мрак</a:t>
            </a:r>
            <a:r>
              <a:rPr lang="ru-RU" sz="1500" dirty="0" smtClean="0">
                <a:latin typeface="Bookman Old Style" pitchFamily="18" charset="0"/>
              </a:rPr>
              <a:t> и т.п.). Часто плеоназмы появляются при соединении синонимов</a:t>
            </a:r>
            <a:r>
              <a:rPr lang="ru-RU" sz="1500" i="1" dirty="0" smtClean="0">
                <a:latin typeface="Bookman Old Style" pitchFamily="18" charset="0"/>
              </a:rPr>
              <a:t> </a:t>
            </a:r>
            <a:r>
              <a:rPr lang="ru-RU" sz="1500" i="1" dirty="0" smtClean="0">
                <a:solidFill>
                  <a:srgbClr val="C00000"/>
                </a:solidFill>
                <a:latin typeface="Bookman Old Style" pitchFamily="18" charset="0"/>
              </a:rPr>
              <a:t>расцеловал и облобызал; долгий и продолжительный; мужественный и смелый; только, лишь; тем не менее, однако; так, например.</a:t>
            </a:r>
            <a:endParaRPr lang="ru-RU" sz="15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1600" b="1" i="1" dirty="0" smtClean="0">
                <a:latin typeface="Bookman Old Style" pitchFamily="18" charset="0"/>
              </a:rPr>
              <a:t>Тавтология</a:t>
            </a:r>
            <a:r>
              <a:rPr lang="ru-RU" sz="1600" dirty="0" smtClean="0">
                <a:latin typeface="Bookman Old Style" pitchFamily="18" charset="0"/>
              </a:rPr>
              <a:t> как явление лексической стилистики может возникать при повторении однокоренных слов </a:t>
            </a:r>
            <a:r>
              <a:rPr lang="ru-RU" sz="1600" i="1" dirty="0" smtClean="0">
                <a:solidFill>
                  <a:srgbClr val="C00000"/>
                </a:solidFill>
                <a:latin typeface="Bookman Old Style" pitchFamily="18" charset="0"/>
              </a:rPr>
              <a:t>(рассказать рассказ, умножить во много раз, спросить вопрос, возобновить вновь</a:t>
            </a:r>
            <a:r>
              <a:rPr lang="ru-RU" sz="1600" i="1" dirty="0" smtClean="0">
                <a:latin typeface="Bookman Old Style" pitchFamily="18" charset="0"/>
              </a:rPr>
              <a:t>),</a:t>
            </a:r>
            <a:r>
              <a:rPr lang="ru-RU" sz="1600" dirty="0" smtClean="0">
                <a:latin typeface="Bookman Old Style" pitchFamily="18" charset="0"/>
              </a:rPr>
              <a:t> а также при соединении иноязычного и русского слова, дублирующего его значение </a:t>
            </a:r>
            <a:r>
              <a:rPr lang="ru-RU" sz="1600" i="1" dirty="0" smtClean="0">
                <a:solidFill>
                  <a:srgbClr val="C00000"/>
                </a:solidFill>
                <a:latin typeface="Bookman Old Style" pitchFamily="18" charset="0"/>
              </a:rPr>
              <a:t>(памятные сувениры, впервые дебютировал, необычный феномен, движущий лейтмотив).</a:t>
            </a:r>
            <a:r>
              <a:rPr lang="ru-RU" sz="1600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1600" dirty="0" smtClean="0">
                <a:latin typeface="Bookman Old Style" pitchFamily="18" charset="0"/>
              </a:rPr>
              <a:t>В последнем случае иногда говорят о  скрытой тавтологии.</a:t>
            </a:r>
          </a:p>
          <a:p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358082" y="0"/>
            <a:ext cx="139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2" action="ppaction://hlinksldjump"/>
              </a:rPr>
              <a:t>Оглавление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285720" y="6215082"/>
            <a:ext cx="978408" cy="484632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7929586" y="6215082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Урок 5. Речевая недостаточность. Речевые ошибки, вызванные речевой недостаточностью. 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600" b="1" dirty="0" smtClean="0">
                <a:latin typeface="Bookman Old Style" pitchFamily="18" charset="0"/>
              </a:rPr>
              <a:t>Речевая недостаточность - </a:t>
            </a:r>
            <a:r>
              <a:rPr lang="ru-RU" sz="1600" dirty="0" smtClean="0">
                <a:latin typeface="Bookman Old Style" pitchFamily="18" charset="0"/>
              </a:rPr>
              <a:t>случайный пропуск  слов, необходимых для точного выражения мысли: </a:t>
            </a:r>
            <a:r>
              <a:rPr lang="ru-RU" sz="1600" i="1" dirty="0" smtClean="0">
                <a:solidFill>
                  <a:srgbClr val="C00000"/>
                </a:solidFill>
                <a:latin typeface="Bookman Old Style" pitchFamily="18" charset="0"/>
              </a:rPr>
              <a:t>Дирекции надо стремиться от этого равнодушия </a:t>
            </a:r>
            <a:r>
              <a:rPr lang="ru-RU" sz="1600" dirty="0" smtClean="0">
                <a:latin typeface="Bookman Old Style" pitchFamily="18" charset="0"/>
              </a:rPr>
              <a:t>(пропущено избавиться).</a:t>
            </a:r>
          </a:p>
          <a:p>
            <a:pPr algn="ctr">
              <a:buNone/>
            </a:pPr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Формы речевой недостаточности. </a:t>
            </a:r>
          </a:p>
          <a:p>
            <a:pPr algn="just">
              <a:buNone/>
            </a:pPr>
            <a:r>
              <a:rPr lang="ru-RU" sz="1600" b="1" dirty="0" smtClean="0">
                <a:latin typeface="Bookman Old Style" pitchFamily="18" charset="0"/>
              </a:rPr>
              <a:t>Алогизм – </a:t>
            </a:r>
          </a:p>
          <a:p>
            <a:pPr algn="just">
              <a:buNone/>
            </a:pPr>
            <a:r>
              <a:rPr lang="ru-RU" sz="1600" dirty="0" smtClean="0">
                <a:latin typeface="Bookman Old Style" pitchFamily="18" charset="0"/>
              </a:rPr>
              <a:t>отсутствие нужного звена в выражении мысли . </a:t>
            </a:r>
            <a:r>
              <a:rPr lang="ru-RU" sz="1600" i="1" dirty="0" smtClean="0">
                <a:solidFill>
                  <a:srgbClr val="C00000"/>
                </a:solidFill>
                <a:latin typeface="Bookman Old Style" pitchFamily="18" charset="0"/>
              </a:rPr>
              <a:t>Язык героев Шолохова резко отличается от героев других писателей </a:t>
            </a:r>
            <a:r>
              <a:rPr lang="ru-RU" sz="1600" dirty="0" smtClean="0">
                <a:latin typeface="Bookman Old Style" pitchFamily="18" charset="0"/>
              </a:rPr>
              <a:t>(можно сравнивать язык героев Шолохова только с языком героев других писателей); </a:t>
            </a:r>
            <a:r>
              <a:rPr lang="ru-RU" sz="1600" i="1" dirty="0" smtClean="0">
                <a:solidFill>
                  <a:srgbClr val="C00000"/>
                </a:solidFill>
                <a:latin typeface="Bookman Old Style" pitchFamily="18" charset="0"/>
              </a:rPr>
              <a:t>Условия города отличны от села </a:t>
            </a:r>
            <a:r>
              <a:rPr lang="ru-RU" sz="1600" dirty="0" smtClean="0">
                <a:latin typeface="Bookman Old Style" pitchFamily="18" charset="0"/>
              </a:rPr>
              <a:t>(допустимо сравнение условий жизни в городе только с условиями жизни в селе).</a:t>
            </a:r>
          </a:p>
          <a:p>
            <a:pPr algn="just">
              <a:buNone/>
            </a:pPr>
            <a:r>
              <a:rPr lang="ru-RU" sz="1600" b="1" dirty="0" smtClean="0">
                <a:latin typeface="Bookman Old Style" pitchFamily="18" charset="0"/>
              </a:rPr>
              <a:t>Недостаточная информативность</a:t>
            </a:r>
          </a:p>
          <a:p>
            <a:pPr algn="just">
              <a:buNone/>
            </a:pPr>
            <a:r>
              <a:rPr lang="ru-RU" sz="1600" dirty="0" smtClean="0">
                <a:latin typeface="Bookman Old Style" pitchFamily="18" charset="0"/>
              </a:rPr>
              <a:t>предложения, в котором опущены важные слова и словосочетания, особенно часто приводит к абсурдности высказывания. Например: </a:t>
            </a:r>
            <a:r>
              <a:rPr lang="ru-RU" sz="1600" i="1" dirty="0" smtClean="0">
                <a:solidFill>
                  <a:srgbClr val="C00000"/>
                </a:solidFill>
                <a:latin typeface="Bookman Old Style" pitchFamily="18" charset="0"/>
              </a:rPr>
              <a:t>В эту смену, между 16 и 20 часами, и был выработан тысячный миллиард советских энергетиков</a:t>
            </a:r>
            <a:r>
              <a:rPr lang="ru-RU" sz="1600" dirty="0" smtClean="0">
                <a:latin typeface="Bookman Old Style" pitchFamily="18" charset="0"/>
              </a:rPr>
              <a:t>. Речь идет о том, что советские энергетики, работавшие в вечернюю смену, дали стране тысячный миллиард киловатт-часов электроэнергии.</a:t>
            </a:r>
          </a:p>
          <a:p>
            <a:pPr algn="just">
              <a:buNone/>
            </a:pPr>
            <a:r>
              <a:rPr lang="ru-RU" sz="1600" b="1" dirty="0" smtClean="0">
                <a:latin typeface="Bookman Old Style" pitchFamily="18" charset="0"/>
              </a:rPr>
              <a:t>Подмена понятия- </a:t>
            </a:r>
          </a:p>
          <a:p>
            <a:pPr algn="just">
              <a:buNone/>
            </a:pPr>
            <a:r>
              <a:rPr lang="ru-RU" sz="1600" dirty="0" smtClean="0">
                <a:latin typeface="Bookman Old Style" pitchFamily="18" charset="0"/>
              </a:rPr>
              <a:t>пропуск слов. </a:t>
            </a:r>
            <a:r>
              <a:rPr lang="ru-RU" sz="1600" i="1" dirty="0" smtClean="0">
                <a:solidFill>
                  <a:srgbClr val="C00000"/>
                </a:solidFill>
                <a:latin typeface="Bookman Old Style" pitchFamily="18" charset="0"/>
              </a:rPr>
              <a:t>Больные, не посетившие амбулаторию в течение трех лет, выкладываются в архив</a:t>
            </a:r>
            <a:r>
              <a:rPr lang="ru-RU" sz="1600" dirty="0" smtClean="0">
                <a:latin typeface="Bookman Old Style" pitchFamily="18" charset="0"/>
              </a:rPr>
              <a:t> - речь идет о карточках больных, а из текста следует, что «в архив сдаются больные». Подобная речевая недостаточность порождает комизм и абсурдность высказывания</a:t>
            </a:r>
          </a:p>
          <a:p>
            <a:pPr algn="just">
              <a:buNone/>
            </a:pPr>
            <a:r>
              <a:rPr lang="ru-RU" sz="1600" b="1" dirty="0" err="1" smtClean="0">
                <a:latin typeface="Bookman Old Style" pitchFamily="18" charset="0"/>
              </a:rPr>
              <a:t>Элипсис</a:t>
            </a:r>
            <a:r>
              <a:rPr lang="ru-RU" sz="1600" b="1" dirty="0" smtClean="0">
                <a:latin typeface="Bookman Old Style" pitchFamily="18" charset="0"/>
              </a:rPr>
              <a:t> -</a:t>
            </a:r>
          </a:p>
          <a:p>
            <a:pPr algn="just">
              <a:buNone/>
            </a:pPr>
            <a:r>
              <a:rPr lang="ru-RU" sz="1600" dirty="0" smtClean="0">
                <a:latin typeface="Bookman Old Style" pitchFamily="18" charset="0"/>
              </a:rPr>
              <a:t>стилистическая фигура, основанная на сознательном пропуске того или иного члена предложения для создания особой выразительности. </a:t>
            </a:r>
            <a:r>
              <a:rPr lang="ru-RU" sz="1600" i="1" dirty="0" smtClean="0">
                <a:solidFill>
                  <a:srgbClr val="C00000"/>
                </a:solidFill>
                <a:latin typeface="Bookman Old Style" pitchFamily="18" charset="0"/>
              </a:rPr>
              <a:t>Я за свечку, свечка - в печку! Я за книжку, та - бежать и вприпрыжку под кровать. </a:t>
            </a:r>
          </a:p>
          <a:p>
            <a:pPr algn="just">
              <a:buNone/>
            </a:pPr>
            <a:endParaRPr lang="ru-RU" sz="1600" b="1" dirty="0" smtClean="0">
              <a:latin typeface="Bookman Old Style" pitchFamily="18" charset="0"/>
            </a:endParaRPr>
          </a:p>
          <a:p>
            <a:pPr algn="just">
              <a:buNone/>
            </a:pPr>
            <a:endParaRPr lang="ru-RU" sz="1600" b="1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1600" dirty="0" smtClean="0">
              <a:latin typeface="Bookman Old Style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58082" y="0"/>
            <a:ext cx="139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2" action="ppaction://hlinksldjump"/>
              </a:rPr>
              <a:t>Оглавление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215082"/>
            <a:ext cx="978408" cy="484632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>
            <a:off x="7929586" y="6215082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Урок 12.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Паронимы. Стилистические функции паронимов.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" dirty="0" smtClean="0">
                <a:latin typeface="Bookman Old Style" pitchFamily="18" charset="0"/>
              </a:rPr>
              <a:t>Однокоренные слова, близкие по звучанию, но не совпадающие в значениях </a:t>
            </a:r>
            <a:r>
              <a:rPr lang="ru-RU" sz="1500" i="1" dirty="0" smtClean="0">
                <a:solidFill>
                  <a:srgbClr val="C00000"/>
                </a:solidFill>
                <a:latin typeface="Bookman Old Style" pitchFamily="18" charset="0"/>
              </a:rPr>
              <a:t>(узнать - признать, одеть - надеть, подпись - роспись), </a:t>
            </a:r>
            <a:r>
              <a:rPr lang="ru-RU" sz="1500" dirty="0" smtClean="0">
                <a:latin typeface="Bookman Old Style" pitchFamily="18" charset="0"/>
              </a:rPr>
              <a:t>называются  </a:t>
            </a:r>
            <a:r>
              <a:rPr lang="ru-RU" sz="1500" b="1" dirty="0" smtClean="0">
                <a:latin typeface="Bookman Old Style" pitchFamily="18" charset="0"/>
              </a:rPr>
              <a:t>паронимами</a:t>
            </a:r>
            <a:r>
              <a:rPr lang="ru-RU" sz="1500" dirty="0" smtClean="0">
                <a:latin typeface="Bookman Old Style" pitchFamily="18" charset="0"/>
              </a:rPr>
              <a:t> (из гр. </a:t>
            </a:r>
            <a:r>
              <a:rPr lang="ru-RU" sz="1500" dirty="0" err="1" smtClean="0">
                <a:latin typeface="Bookman Old Style" pitchFamily="18" charset="0"/>
              </a:rPr>
              <a:t>para</a:t>
            </a:r>
            <a:r>
              <a:rPr lang="ru-RU" sz="1500" dirty="0" smtClean="0">
                <a:latin typeface="Bookman Old Style" pitchFamily="18" charset="0"/>
              </a:rPr>
              <a:t> - возле, </a:t>
            </a:r>
            <a:r>
              <a:rPr lang="ru-RU" sz="1500" dirty="0" err="1" smtClean="0">
                <a:latin typeface="Bookman Old Style" pitchFamily="18" charset="0"/>
              </a:rPr>
              <a:t>onyma</a:t>
            </a:r>
            <a:r>
              <a:rPr lang="ru-RU" sz="1500" dirty="0" smtClean="0">
                <a:latin typeface="Bookman Old Style" pitchFamily="18" charset="0"/>
              </a:rPr>
              <a:t> - имя).</a:t>
            </a:r>
          </a:p>
          <a:p>
            <a:pPr>
              <a:buNone/>
            </a:pPr>
            <a:r>
              <a:rPr lang="ru-RU" sz="1500" b="1" i="1" dirty="0" smtClean="0">
                <a:latin typeface="Bookman Old Style" pitchFamily="18" charset="0"/>
              </a:rPr>
              <a:t>Можно выделить</a:t>
            </a:r>
            <a:r>
              <a:rPr lang="ru-RU" sz="1500" dirty="0" smtClean="0">
                <a:latin typeface="Bookman Old Style" pitchFamily="18" charset="0"/>
              </a:rPr>
              <a:t>: </a:t>
            </a:r>
          </a:p>
          <a:p>
            <a:pPr>
              <a:buNone/>
            </a:pPr>
            <a:r>
              <a:rPr lang="ru-RU" sz="1500" dirty="0" smtClean="0">
                <a:latin typeface="Bookman Old Style" pitchFamily="18" charset="0"/>
              </a:rPr>
              <a:t>паронимы, имеющие разные </a:t>
            </a:r>
            <a:r>
              <a:rPr lang="ru-RU" sz="1500" b="1" dirty="0" smtClean="0">
                <a:solidFill>
                  <a:srgbClr val="C00000"/>
                </a:solidFill>
                <a:latin typeface="Bookman Old Style" pitchFamily="18" charset="0"/>
              </a:rPr>
              <a:t>приставки</a:t>
            </a:r>
            <a:r>
              <a:rPr lang="ru-RU" sz="1500" dirty="0" smtClean="0">
                <a:latin typeface="Bookman Old Style" pitchFamily="18" charset="0"/>
              </a:rPr>
              <a:t> </a:t>
            </a:r>
            <a:r>
              <a:rPr lang="ru-RU" sz="1500" i="1" dirty="0" smtClean="0">
                <a:solidFill>
                  <a:srgbClr val="C00000"/>
                </a:solidFill>
                <a:latin typeface="Bookman Old Style" pitchFamily="18" charset="0"/>
              </a:rPr>
              <a:t>(опечатки - отпечатки)</a:t>
            </a:r>
            <a:r>
              <a:rPr lang="ru-RU" sz="1500" dirty="0" smtClean="0">
                <a:latin typeface="Bookman Old Style" pitchFamily="18" charset="0"/>
              </a:rPr>
              <a:t>; </a:t>
            </a:r>
          </a:p>
          <a:p>
            <a:pPr>
              <a:buNone/>
            </a:pPr>
            <a:r>
              <a:rPr lang="ru-RU" sz="1500" dirty="0" smtClean="0">
                <a:latin typeface="Bookman Old Style" pitchFamily="18" charset="0"/>
              </a:rPr>
              <a:t>паронимы, отличающиеся </a:t>
            </a:r>
            <a:r>
              <a:rPr lang="ru-RU" sz="1500" b="1" dirty="0" smtClean="0">
                <a:solidFill>
                  <a:srgbClr val="C00000"/>
                </a:solidFill>
                <a:latin typeface="Bookman Old Style" pitchFamily="18" charset="0"/>
              </a:rPr>
              <a:t>суффиксами</a:t>
            </a:r>
            <a:r>
              <a:rPr lang="ru-RU" sz="1500" dirty="0" smtClean="0">
                <a:latin typeface="Bookman Old Style" pitchFamily="18" charset="0"/>
              </a:rPr>
              <a:t> </a:t>
            </a:r>
            <a:r>
              <a:rPr lang="ru-RU" sz="1500" i="1" dirty="0" smtClean="0">
                <a:solidFill>
                  <a:srgbClr val="C00000"/>
                </a:solidFill>
                <a:latin typeface="Bookman Old Style" pitchFamily="18" charset="0"/>
              </a:rPr>
              <a:t>(безответный - безответственный, существо - сущность);</a:t>
            </a:r>
            <a:r>
              <a:rPr lang="ru-RU" sz="1500" dirty="0" smtClean="0"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ru-RU" sz="1500" dirty="0" smtClean="0">
                <a:latin typeface="Bookman Old Style" pitchFamily="18" charset="0"/>
              </a:rPr>
              <a:t> паронимы, один из которых имеет </a:t>
            </a:r>
            <a:r>
              <a:rPr lang="ru-RU" sz="1500" b="1" dirty="0" smtClean="0">
                <a:solidFill>
                  <a:srgbClr val="C00000"/>
                </a:solidFill>
                <a:latin typeface="Bookman Old Style" pitchFamily="18" charset="0"/>
              </a:rPr>
              <a:t>непроизводную основу, а другой - производную </a:t>
            </a:r>
          </a:p>
          <a:p>
            <a:r>
              <a:rPr lang="ru-RU" sz="1500" b="1" i="1" dirty="0" smtClean="0">
                <a:solidFill>
                  <a:srgbClr val="C00000"/>
                </a:solidFill>
                <a:latin typeface="Bookman Old Style" pitchFamily="18" charset="0"/>
              </a:rPr>
              <a:t>с приставкой </a:t>
            </a:r>
            <a:r>
              <a:rPr lang="ru-RU" sz="1500" i="1" dirty="0" smtClean="0">
                <a:solidFill>
                  <a:srgbClr val="C00000"/>
                </a:solidFill>
                <a:latin typeface="Bookman Old Style" pitchFamily="18" charset="0"/>
              </a:rPr>
              <a:t>(рост - возраст</a:t>
            </a:r>
            <a:r>
              <a:rPr lang="ru-RU" sz="1500" dirty="0" smtClean="0">
                <a:latin typeface="Bookman Old Style" pitchFamily="18" charset="0"/>
              </a:rPr>
              <a:t>), </a:t>
            </a:r>
          </a:p>
          <a:p>
            <a:r>
              <a:rPr lang="ru-RU" sz="1500" b="1" i="1" dirty="0" smtClean="0">
                <a:solidFill>
                  <a:srgbClr val="C00000"/>
                </a:solidFill>
                <a:latin typeface="Bookman Old Style" pitchFamily="18" charset="0"/>
              </a:rPr>
              <a:t>с суффиксом </a:t>
            </a:r>
            <a:r>
              <a:rPr lang="ru-RU" sz="1500" i="1" dirty="0" smtClean="0">
                <a:solidFill>
                  <a:srgbClr val="C00000"/>
                </a:solidFill>
                <a:latin typeface="Bookman Old Style" pitchFamily="18" charset="0"/>
              </a:rPr>
              <a:t>(тормоз - торможение</a:t>
            </a:r>
            <a:r>
              <a:rPr lang="ru-RU" sz="1500" dirty="0" smtClean="0">
                <a:latin typeface="Bookman Old Style" pitchFamily="18" charset="0"/>
              </a:rPr>
              <a:t>), </a:t>
            </a:r>
          </a:p>
          <a:p>
            <a:r>
              <a:rPr lang="ru-RU" sz="1500" b="1" i="1" dirty="0" smtClean="0">
                <a:solidFill>
                  <a:srgbClr val="C00000"/>
                </a:solidFill>
                <a:latin typeface="Bookman Old Style" pitchFamily="18" charset="0"/>
              </a:rPr>
              <a:t>с приставкой и суффиксом </a:t>
            </a:r>
            <a:r>
              <a:rPr lang="ru-RU" sz="1500" i="1" dirty="0" smtClean="0">
                <a:solidFill>
                  <a:srgbClr val="C00000"/>
                </a:solidFill>
                <a:latin typeface="Bookman Old Style" pitchFamily="18" charset="0"/>
              </a:rPr>
              <a:t>(груз – нагрузка</a:t>
            </a:r>
          </a:p>
          <a:p>
            <a:pPr>
              <a:buNone/>
            </a:pPr>
            <a:r>
              <a:rPr lang="ru-RU" sz="1500" dirty="0" smtClean="0">
                <a:latin typeface="Bookman Old Style" pitchFamily="18" charset="0"/>
              </a:rPr>
              <a:t>различаются </a:t>
            </a:r>
            <a:r>
              <a:rPr lang="ru-RU" sz="1500" b="1" dirty="0" smtClean="0">
                <a:solidFill>
                  <a:srgbClr val="C00000"/>
                </a:solidFill>
                <a:latin typeface="Bookman Old Style" pitchFamily="18" charset="0"/>
              </a:rPr>
              <a:t>тонкими смысловыми оттенками</a:t>
            </a:r>
            <a:r>
              <a:rPr lang="ru-RU" sz="15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1500" i="1" dirty="0" smtClean="0">
                <a:solidFill>
                  <a:srgbClr val="C00000"/>
                </a:solidFill>
                <a:latin typeface="Bookman Old Style" pitchFamily="18" charset="0"/>
              </a:rPr>
              <a:t>(длинный - длительный, желанный - желательный, гривастый - гривистый, жизненный - житейский, дипломатичный - дипломатический)</a:t>
            </a:r>
            <a:r>
              <a:rPr lang="ru-RU" sz="1500" dirty="0" smtClean="0">
                <a:latin typeface="Bookman Old Style" pitchFamily="18" charset="0"/>
              </a:rPr>
              <a:t>. </a:t>
            </a:r>
          </a:p>
          <a:p>
            <a:pPr>
              <a:buNone/>
            </a:pPr>
            <a:r>
              <a:rPr lang="ru-RU" sz="1500" b="1" dirty="0" smtClean="0">
                <a:solidFill>
                  <a:srgbClr val="C00000"/>
                </a:solidFill>
                <a:latin typeface="Bookman Old Style" pitchFamily="18" charset="0"/>
              </a:rPr>
              <a:t>резко отличающихся по смыслу </a:t>
            </a:r>
            <a:r>
              <a:rPr lang="ru-RU" sz="1500" i="1" dirty="0" smtClean="0">
                <a:solidFill>
                  <a:srgbClr val="C00000"/>
                </a:solidFill>
                <a:latin typeface="Bookman Old Style" pitchFamily="18" charset="0"/>
              </a:rPr>
              <a:t>(гнездо - гнездовье, дефектный - дефективный).</a:t>
            </a:r>
            <a:r>
              <a:rPr lang="ru-RU" sz="1500" dirty="0" smtClean="0"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ru-RU" sz="1500" dirty="0" smtClean="0">
                <a:latin typeface="Bookman Old Style" pitchFamily="18" charset="0"/>
              </a:rPr>
              <a:t>различаются </a:t>
            </a:r>
            <a:r>
              <a:rPr lang="ru-RU" sz="1500" b="1" dirty="0" smtClean="0">
                <a:solidFill>
                  <a:srgbClr val="C00000"/>
                </a:solidFill>
                <a:latin typeface="Bookman Old Style" pitchFamily="18" charset="0"/>
              </a:rPr>
              <a:t>лексической </a:t>
            </a:r>
            <a:r>
              <a:rPr lang="ru-RU" sz="1500" b="1" i="1" dirty="0" smtClean="0">
                <a:solidFill>
                  <a:srgbClr val="C00000"/>
                </a:solidFill>
                <a:latin typeface="Bookman Old Style" pitchFamily="18" charset="0"/>
              </a:rPr>
              <a:t>сочетаемостью </a:t>
            </a:r>
            <a:r>
              <a:rPr lang="ru-RU" sz="1500" i="1" dirty="0" smtClean="0">
                <a:solidFill>
                  <a:srgbClr val="C00000"/>
                </a:solidFill>
                <a:latin typeface="Bookman Old Style" pitchFamily="18" charset="0"/>
              </a:rPr>
              <a:t>(постройка - строение, наследие - наследство, выполнять - исполнять)</a:t>
            </a:r>
            <a:r>
              <a:rPr lang="ru-RU" sz="1500" dirty="0" smtClean="0">
                <a:latin typeface="Bookman Old Style" pitchFamily="18" charset="0"/>
              </a:rPr>
              <a:t>. </a:t>
            </a:r>
          </a:p>
          <a:p>
            <a:pPr>
              <a:buNone/>
            </a:pPr>
            <a:r>
              <a:rPr lang="ru-RU" sz="1500" dirty="0" smtClean="0">
                <a:latin typeface="Bookman Old Style" pitchFamily="18" charset="0"/>
              </a:rPr>
              <a:t>могут отличаться </a:t>
            </a:r>
            <a:r>
              <a:rPr lang="ru-RU" sz="1500" b="1" dirty="0" smtClean="0">
                <a:solidFill>
                  <a:srgbClr val="C00000"/>
                </a:solidFill>
                <a:latin typeface="Bookman Old Style" pitchFamily="18" charset="0"/>
              </a:rPr>
              <a:t>стилистической окраской, сферой </a:t>
            </a:r>
            <a:r>
              <a:rPr lang="ru-RU" sz="1500" b="1" i="1" dirty="0" smtClean="0">
                <a:solidFill>
                  <a:srgbClr val="C00000"/>
                </a:solidFill>
                <a:latin typeface="Bookman Old Style" pitchFamily="18" charset="0"/>
              </a:rPr>
              <a:t>употребления </a:t>
            </a:r>
            <a:r>
              <a:rPr lang="ru-RU" sz="1500" i="1" dirty="0" smtClean="0">
                <a:solidFill>
                  <a:srgbClr val="C00000"/>
                </a:solidFill>
                <a:latin typeface="Bookman Old Style" pitchFamily="18" charset="0"/>
              </a:rPr>
              <a:t>[ср.: пошив (спец.) - шитье (</a:t>
            </a:r>
            <a:r>
              <a:rPr lang="ru-RU" sz="1500" i="1" dirty="0" err="1" smtClean="0">
                <a:solidFill>
                  <a:srgbClr val="C00000"/>
                </a:solidFill>
                <a:latin typeface="Bookman Old Style" pitchFamily="18" charset="0"/>
              </a:rPr>
              <a:t>межст</a:t>
            </a:r>
            <a:r>
              <a:rPr lang="ru-RU" sz="1500" i="1" dirty="0" smtClean="0">
                <a:solidFill>
                  <a:srgbClr val="C00000"/>
                </a:solidFill>
                <a:latin typeface="Bookman Old Style" pitchFamily="18" charset="0"/>
              </a:rPr>
              <a:t>.); работать (</a:t>
            </a:r>
            <a:r>
              <a:rPr lang="ru-RU" sz="1500" i="1" dirty="0" err="1" smtClean="0">
                <a:solidFill>
                  <a:srgbClr val="C00000"/>
                </a:solidFill>
                <a:latin typeface="Bookman Old Style" pitchFamily="18" charset="0"/>
              </a:rPr>
              <a:t>общеупотр</a:t>
            </a:r>
            <a:r>
              <a:rPr lang="ru-RU" sz="1500" i="1" dirty="0" smtClean="0">
                <a:solidFill>
                  <a:srgbClr val="C00000"/>
                </a:solidFill>
                <a:latin typeface="Bookman Old Style" pitchFamily="18" charset="0"/>
              </a:rPr>
              <a:t>.) - сработать (</a:t>
            </a:r>
            <a:r>
              <a:rPr lang="ru-RU" sz="1500" i="1" dirty="0" err="1" smtClean="0">
                <a:solidFill>
                  <a:srgbClr val="C00000"/>
                </a:solidFill>
                <a:latin typeface="Bookman Old Style" pitchFamily="18" charset="0"/>
              </a:rPr>
              <a:t>простореч</a:t>
            </a:r>
            <a:r>
              <a:rPr lang="ru-RU" sz="1500" i="1" dirty="0" smtClean="0">
                <a:solidFill>
                  <a:srgbClr val="C00000"/>
                </a:solidFill>
                <a:latin typeface="Bookman Old Style" pitchFamily="18" charset="0"/>
              </a:rPr>
              <a:t>.) и (спец.)].</a:t>
            </a:r>
            <a:endParaRPr lang="ru-RU" sz="1500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58082" y="0"/>
            <a:ext cx="139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2" action="ppaction://hlinksldjump"/>
              </a:rPr>
              <a:t>Оглавление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215082"/>
            <a:ext cx="978408" cy="484632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>
            <a:off x="7929586" y="6215082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64360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 algn="ctr">
              <a:buNone/>
            </a:pP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 algn="ctr">
              <a:buNone/>
            </a:pP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85728"/>
            <a:ext cx="7643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Урок 13. Лексические ошибки, вызванные смешением паронимов.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358082" y="0"/>
            <a:ext cx="139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2" action="ppaction://hlinksldjump"/>
              </a:rPr>
              <a:t>Оглавление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714356"/>
          <a:ext cx="8715436" cy="59131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57718"/>
                <a:gridCol w="4357718"/>
              </a:tblGrid>
              <a:tr h="428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Bookman Old Style" pitchFamily="18" charset="0"/>
                        </a:rPr>
                        <a:t>Виды лексических ошибок</a:t>
                      </a: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man Old Style" pitchFamily="18" charset="0"/>
                        </a:rPr>
                        <a:t>Способ редактирования</a:t>
                      </a:r>
                      <a:endParaRPr lang="ru-RU" sz="14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Искажение смысла (</a:t>
                      </a: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главный – заглавный</a:t>
                      </a:r>
                      <a:r>
                        <a:rPr lang="ru-RU" sz="1400" dirty="0" smtClean="0">
                          <a:latin typeface="Bookman Old Style" pitchFamily="18" charset="0"/>
                        </a:rPr>
                        <a:t>), искажается обычно смысл второго из них - «относящийся к заглавию, содержащий заглавие, являющийся заглавием, названием чего-либо».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400" dirty="0" smtClean="0">
                          <a:latin typeface="Bookman Old Style" pitchFamily="18" charset="0"/>
                        </a:rPr>
                        <a:t>Использование прилагательного </a:t>
                      </a: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заглавный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400" dirty="0" smtClean="0">
                          <a:latin typeface="Bookman Old Style" pitchFamily="18" charset="0"/>
                        </a:rPr>
                        <a:t>возможно, например, в таком предложении: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Заглавную роль в кинофильме «Анна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Каренина» сыграла Татьяна Самойлова</a:t>
                      </a:r>
                      <a:r>
                        <a:rPr lang="ru-RU" sz="1400" dirty="0" smtClean="0">
                          <a:latin typeface="Bookman Old Style" pitchFamily="18" charset="0"/>
                        </a:rPr>
                        <a:t>; но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400" dirty="0" smtClean="0">
                          <a:latin typeface="Bookman Old Style" pitchFamily="18" charset="0"/>
                        </a:rPr>
                        <a:t>нет заглавной роли в фильмах «Воскресение»,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400" dirty="0" smtClean="0">
                          <a:latin typeface="Bookman Old Style" pitchFamily="18" charset="0"/>
                        </a:rPr>
                        <a:t>«Война и мир», в них могут быть лишь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400" dirty="0" smtClean="0">
                          <a:latin typeface="Bookman Old Style" pitchFamily="18" charset="0"/>
                        </a:rPr>
                        <a:t>главные роли.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2. Нарушение лексической сочетаемости. </a:t>
                      </a:r>
                      <a:r>
                        <a:rPr lang="ru-RU" sz="1400" dirty="0" smtClean="0">
                          <a:latin typeface="Bookman Old Style" pitchFamily="18" charset="0"/>
                        </a:rPr>
                        <a:t>Особенности лексической сочетаемости паронимов проясняются в контексте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man Old Style" pitchFamily="18" charset="0"/>
                        </a:rPr>
                        <a:t>[</a:t>
                      </a: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красивая и практическая </a:t>
                      </a:r>
                      <a:r>
                        <a:rPr lang="ru-RU" sz="1400" dirty="0" smtClean="0">
                          <a:latin typeface="Bookman Old Style" pitchFamily="18" charset="0"/>
                        </a:rPr>
                        <a:t>обувь (надо: практичная); </a:t>
                      </a: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напрягая последние усилия  </a:t>
                      </a:r>
                      <a:r>
                        <a:rPr lang="ru-RU" sz="1400" dirty="0" smtClean="0">
                          <a:latin typeface="Bookman Old Style" pitchFamily="18" charset="0"/>
                        </a:rPr>
                        <a:t>(надо: силы); </a:t>
                      </a: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преклонить голову </a:t>
                      </a:r>
                      <a:r>
                        <a:rPr lang="ru-RU" sz="1400" dirty="0" smtClean="0">
                          <a:latin typeface="Bookman Old Style" pitchFamily="18" charset="0"/>
                        </a:rPr>
                        <a:t>(надо: склонить)]; ср.: </a:t>
                      </a: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самоотверженные поступки</a:t>
                      </a:r>
                      <a:r>
                        <a:rPr lang="ru-RU" sz="1400" dirty="0" smtClean="0">
                          <a:latin typeface="Bookman Old Style" pitchFamily="18" charset="0"/>
                        </a:rPr>
                        <a:t> - </a:t>
                      </a: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мелкие проступки</a:t>
                      </a:r>
                      <a:r>
                        <a:rPr lang="ru-RU" sz="1400" dirty="0" smtClean="0">
                          <a:latin typeface="Bookman Old Style" pitchFamily="18" charset="0"/>
                        </a:rPr>
                        <a:t>, </a:t>
                      </a: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существо дела (вопроса) - сущность произведения, </a:t>
                      </a:r>
                      <a:endParaRPr lang="ru-RU" sz="1400" i="1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3. Абсурдность, комизм высказывания. 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Ассоциативные ошибки нередко делают высказывание </a:t>
                      </a:r>
                      <a:r>
                        <a:rPr lang="ru-RU" sz="14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абсурдным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1400" b="0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(…Обязались изготовить дополнительно 50 настилов для экскаваторов столичного метро)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или </a:t>
                      </a:r>
                      <a:r>
                        <a:rPr lang="ru-RU" sz="14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комичным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1400" b="0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(- Где здесь натуральная контора - мне с ребенка копию снять.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- «  А.П. Чехов обыграл ассоциативные ошибки, вызванные парономазией: в шутке: Кавказский князь в белом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щербете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ехал в открытом фельетоне  (из записных книжек).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А.П. Чехов </a:t>
                      </a:r>
                      <a:r>
                        <a:rPr lang="ru-RU" sz="14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обыграл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ассоциативные ошибки, вызванные парономазией: в шутке: </a:t>
                      </a:r>
                      <a:r>
                        <a:rPr lang="ru-RU" sz="1400" b="0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Кавказский князь в белом </a:t>
                      </a:r>
                      <a:r>
                        <a:rPr lang="ru-RU" sz="1400" b="0" i="1" dirty="0" err="1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щербете</a:t>
                      </a:r>
                      <a:r>
                        <a:rPr lang="ru-RU" sz="1400" b="0" i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 ехал в открытом фельетоне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(из записных книжек).</a:t>
                      </a:r>
                      <a:endParaRPr lang="ru-RU" sz="1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4643438" y="6000768"/>
            <a:ext cx="978408" cy="484632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rId4" action="ppaction://hlinksldjump"/>
          </p:cNvPr>
          <p:cNvSpPr/>
          <p:nvPr/>
        </p:nvSpPr>
        <p:spPr>
          <a:xfrm>
            <a:off x="7858148" y="6000768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Урок 14. Стилистическая окраска слов. Эмоционально-экспрессивная лексика, использование в речи стилистически окрашенной лексики.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358082" y="0"/>
            <a:ext cx="139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2" action="ppaction://hlinksldjump"/>
              </a:rPr>
              <a:t>Оглавление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44" y="2214554"/>
            <a:ext cx="882711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928662" y="1285860"/>
            <a:ext cx="8156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Функционально-стилевое расслоение лексики русского языка.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8" name="Стрелка влево 7">
            <a:hlinkClick r:id="rId4" action="ppaction://hlinksldjump"/>
          </p:cNvPr>
          <p:cNvSpPr/>
          <p:nvPr/>
        </p:nvSpPr>
        <p:spPr>
          <a:xfrm>
            <a:off x="357158" y="6000768"/>
            <a:ext cx="978408" cy="484632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rId5" action="ppaction://hlinksldjump"/>
          </p:cNvPr>
          <p:cNvSpPr/>
          <p:nvPr/>
        </p:nvSpPr>
        <p:spPr>
          <a:xfrm>
            <a:off x="7858148" y="6000768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3286</Words>
  <PresentationFormat>Экран (4:3)</PresentationFormat>
  <Paragraphs>203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Практическая стилистика</vt:lpstr>
      <vt:lpstr> Урок 1                                                                                Введение в практическую стилистику.  Предмет изучения лексической стилистики. </vt:lpstr>
      <vt:lpstr>Слайд 3</vt:lpstr>
      <vt:lpstr>Урок 2. Смысловая точность речи. </vt:lpstr>
      <vt:lpstr>     Урок 4. Речевая избыточность. Речевые ошибки, вызванные речевой избыточностью.  </vt:lpstr>
      <vt:lpstr>Урок 5. Речевая недостаточность. Речевые ошибки, вызванные речевой недостаточностью. </vt:lpstr>
      <vt:lpstr>Урок 12. Паронимы. Стилистические функции паронимов.  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Урок 1 Введение в практическую стилистику.  Предмет изучения лексической стилистики. </dc:title>
  <cp:lastModifiedBy>Admin</cp:lastModifiedBy>
  <cp:revision>76</cp:revision>
  <dcterms:modified xsi:type="dcterms:W3CDTF">2012-06-07T04:19:23Z</dcterms:modified>
</cp:coreProperties>
</file>