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7445"/>
    <a:srgbClr val="772C03"/>
    <a:srgbClr val="85BD5B"/>
    <a:srgbClr val="F7F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4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A2AF1-B0C1-4223-A976-E5B0470EB45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C3D1B-65C4-49EA-A5CC-2851F00A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2303B-0760-4B22-8647-61CB8E2C78AE}" type="slidenum">
              <a:rPr lang="ru-RU"/>
              <a:pPr/>
              <a:t>5</a:t>
            </a:fld>
            <a:endParaRPr lang="ru-RU"/>
          </a:p>
        </p:txBody>
      </p:sp>
      <p:sp>
        <p:nvSpPr>
          <p:cNvPr id="122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мой</a:t>
            </a:r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866D409-F34A-4564-8E11-916F45C786D6}" type="slidenum">
              <a:rPr lang="ru-RU" sz="1200"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8CC54-9907-4EEC-9903-1115B7875081}" type="slidenum">
              <a:rPr lang="ru-RU"/>
              <a:pPr/>
              <a:t>6</a:t>
            </a:fld>
            <a:endParaRPr lang="ru-RU"/>
          </a:p>
        </p:txBody>
      </p:sp>
      <p:sp>
        <p:nvSpPr>
          <p:cNvPr id="133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моя</a:t>
            </a:r>
          </a:p>
        </p:txBody>
      </p:sp>
      <p:sp>
        <p:nvSpPr>
          <p:cNvPr id="71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644227B-7929-4B46-931D-2B822D7F4ED6}" type="slidenum">
              <a:rPr lang="ru-RU" sz="1200"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748CE-7D2F-4005-9B32-A263FE28C1FA}" type="slidenum">
              <a:rPr lang="ru-RU"/>
              <a:pPr/>
              <a:t>7</a:t>
            </a:fld>
            <a:endParaRPr lang="ru-RU"/>
          </a:p>
        </p:txBody>
      </p:sp>
      <p:sp>
        <p:nvSpPr>
          <p:cNvPr id="143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моё</a:t>
            </a:r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E4872-AAEF-475A-A57C-9DE23E0A9009}" type="slidenum">
              <a:rPr lang="ru-RU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4328-1CB5-4481-B046-663606390EC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 rot="21146366">
            <a:off x="4781130" y="1900784"/>
            <a:ext cx="3127237" cy="4471423"/>
            <a:chOff x="1857356" y="-1196438"/>
            <a:chExt cx="4286280" cy="7054330"/>
          </a:xfrm>
          <a:scene3d>
            <a:camera prst="perspectiveHeroicExtremeRightFacing">
              <a:rot lat="600000" lon="20400000" rev="174516"/>
            </a:camera>
            <a:lightRig rig="threePt" dir="t"/>
          </a:scene3d>
        </p:grpSpPr>
        <p:sp>
          <p:nvSpPr>
            <p:cNvPr id="5" name="Прямоугольник 4"/>
            <p:cNvSpPr/>
            <p:nvPr/>
          </p:nvSpPr>
          <p:spPr>
            <a:xfrm>
              <a:off x="1857356" y="571480"/>
              <a:ext cx="4286280" cy="5286412"/>
            </a:xfrm>
            <a:prstGeom prst="rect">
              <a:avLst/>
            </a:prstGeom>
            <a:solidFill>
              <a:srgbClr val="85BD5B"/>
            </a:solidFill>
            <a:ln w="9525" cmpd="sng">
              <a:solidFill>
                <a:schemeClr val="accent3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000364" y="2428868"/>
              <a:ext cx="2000264" cy="1214446"/>
              <a:chOff x="3214678" y="2428868"/>
              <a:chExt cx="1857388" cy="85725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3214678" y="2643182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214678" y="2857496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214678" y="3071810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214678" y="3286124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214678" y="2428868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000361" y="-1196438"/>
              <a:ext cx="2071702" cy="6263763"/>
            </a:xfrm>
            <a:prstGeom prst="rect">
              <a:avLst/>
            </a:prstGeom>
            <a:noFill/>
            <a:sp3d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</a:t>
              </a:r>
              <a:r>
                <a:rPr lang="ru-RU" dirty="0" smtClean="0">
                  <a:latin typeface="CyrillicOld" pitchFamily="2" charset="0"/>
                </a:rPr>
                <a:t> </a:t>
              </a:r>
            </a:p>
            <a:p>
              <a:endParaRPr lang="ru-RU" sz="3200" dirty="0" smtClean="0">
                <a:latin typeface="CyrillicOld" pitchFamily="2" charset="0"/>
              </a:endParaRPr>
            </a:p>
            <a:p>
              <a:endParaRPr lang="ru-RU" sz="3200" dirty="0" smtClean="0">
                <a:latin typeface="CyrillicOld" pitchFamily="2" charset="0"/>
              </a:endParaRPr>
            </a:p>
            <a:p>
              <a:endParaRPr lang="ru-RU" sz="3200" dirty="0" smtClean="0">
                <a:latin typeface="CyrillicOld" pitchFamily="2" charset="0"/>
              </a:endParaRPr>
            </a:p>
            <a:p>
              <a:r>
                <a:rPr lang="ru-RU" sz="3200" dirty="0" smtClean="0">
                  <a:latin typeface="CyrillicOld" pitchFamily="2" charset="0"/>
                </a:rPr>
                <a:t>Т</a:t>
              </a:r>
              <a:r>
                <a:rPr lang="ru-RU" dirty="0" smtClean="0">
                  <a:latin typeface="CyrillicOld" pitchFamily="2" charset="0"/>
                </a:rPr>
                <a:t>етрадь</a:t>
              </a:r>
            </a:p>
            <a:p>
              <a:r>
                <a:rPr lang="ru-RU" sz="1400" dirty="0" smtClean="0">
                  <a:latin typeface="CyrillicOld" pitchFamily="2" charset="0"/>
                </a:rPr>
                <a:t>Розова Ю.Е.</a:t>
              </a:r>
            </a:p>
            <a:p>
              <a:r>
                <a:rPr lang="ru-RU" sz="1400" dirty="0" smtClean="0">
                  <a:latin typeface="CyrillicOld" pitchFamily="2" charset="0"/>
                </a:rPr>
                <a:t>учитель-логопед</a:t>
              </a:r>
            </a:p>
            <a:p>
              <a:r>
                <a:rPr lang="ru-RU" sz="1400" dirty="0" smtClean="0">
                  <a:latin typeface="CyrillicOld" pitchFamily="2" charset="0"/>
                </a:rPr>
                <a:t>ГОУ  школа-интернат № 8</a:t>
              </a:r>
            </a:p>
            <a:p>
              <a:endParaRPr lang="ru-RU" sz="1400" dirty="0" smtClean="0">
                <a:latin typeface="CyrillicOld" pitchFamily="2" charset="0"/>
              </a:endParaRPr>
            </a:p>
            <a:p>
              <a:endParaRPr lang="ru-RU" dirty="0" smtClean="0">
                <a:latin typeface="CyrillicOld" pitchFamily="2" charset="0"/>
              </a:endParaRPr>
            </a:p>
            <a:p>
              <a:endParaRPr lang="ru-RU" dirty="0">
                <a:latin typeface="CyrillicOld" pitchFamily="2" charset="0"/>
              </a:endParaRPr>
            </a:p>
          </p:txBody>
        </p:sp>
      </p:grpSp>
      <p:pic>
        <p:nvPicPr>
          <p:cNvPr id="15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00306"/>
            <a:ext cx="2239826" cy="27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2357422" y="714356"/>
            <a:ext cx="6572296" cy="1643074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ИМЯ СУЩЕСТВИТЕЛЬНОЕ</a:t>
            </a:r>
            <a:endParaRPr lang="ru-RU" sz="3600" b="1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571500"/>
            <a:ext cx="11430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571750" y="285750"/>
            <a:ext cx="4357688" cy="1214438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Franklin Gothic Book" pitchFamily="34" charset="0"/>
              </a:rPr>
              <a:t>Имя существительное 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785813" y="2500313"/>
            <a:ext cx="2071687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ПРЕДМЕТ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929313" y="3571875"/>
            <a:ext cx="2286000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ПРИЗНАК ПРЕДМЕТА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2428875" y="3643313"/>
            <a:ext cx="2286000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</a:rPr>
              <a:t>ДЕЙСТВИЕ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5357813" y="5214938"/>
            <a:ext cx="2071687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8000"/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Franklin Gothic Book" pitchFamily="34" charset="0"/>
              </a:rPr>
              <a:t>КТО?  ЧТО?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571500" y="5000625"/>
            <a:ext cx="2500313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8000"/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Franklin Gothic Book" pitchFamily="34" charset="0"/>
              </a:rPr>
              <a:t>ЧТО ДЕЛАЕТ?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5072063" y="2000250"/>
            <a:ext cx="2857500" cy="128587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8000"/>
                </a:solidFill>
                <a:latin typeface="Franklin Gothic Book" pitchFamily="34" charset="0"/>
              </a:rPr>
              <a:t>КАКОЙ? КАКАЯ? КАКОЕ?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225 -0.427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428625"/>
            <a:ext cx="1285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286000" y="500063"/>
            <a:ext cx="5000625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Распредели слова на две группы.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714375" y="2071688"/>
            <a:ext cx="1214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Franklin Gothic Book" pitchFamily="34" charset="0"/>
              </a:rPr>
              <a:t>КТО?    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7572375" y="2071688"/>
            <a:ext cx="107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Franklin Gothic Book" pitchFamily="34" charset="0"/>
              </a:rPr>
              <a:t>ЧТО?   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2071688"/>
            <a:ext cx="1296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3000375"/>
            <a:ext cx="14192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25" y="3071813"/>
            <a:ext cx="9858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3" y="4143375"/>
            <a:ext cx="500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88" y="2214563"/>
            <a:ext cx="1046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00375" y="4929188"/>
            <a:ext cx="8572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41302 -0.25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44097 0.28357 " pathEditMode="relative" ptsTypes="AA">
                                      <p:cBhvr>
                                        <p:cTn id="11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0.07916 L -0.21302 0.29953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50295 -0.3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112E-17 L 0.43993 0.26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1 0.06829 L 0.36302 0.320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43188" y="2428875"/>
            <a:ext cx="4071937" cy="392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3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428625"/>
            <a:ext cx="1285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286000" y="500063"/>
            <a:ext cx="5929313" cy="1000125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Franklin Gothic Book" pitchFamily="34" charset="0"/>
              </a:rPr>
              <a:t>Существительные единственного числа помести в круг.</a:t>
            </a:r>
          </a:p>
        </p:txBody>
      </p:sp>
      <p:pic>
        <p:nvPicPr>
          <p:cNvPr id="5" name="Picture 9" descr="C:\мама\февраль.files\гвозд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75" y="3786188"/>
            <a:ext cx="10001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лопат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242435">
            <a:off x="1071563" y="2882900"/>
            <a:ext cx="12303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38" y="5214938"/>
            <a:ext cx="8572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2915022">
            <a:off x="6246019" y="1789907"/>
            <a:ext cx="6000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25" y="5286375"/>
            <a:ext cx="11255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3" y="3786188"/>
            <a:ext cx="9556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oblaka0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29500" y="2286000"/>
            <a:ext cx="125412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071688" y="1785938"/>
            <a:ext cx="1071562" cy="1071562"/>
            <a:chOff x="2426" y="3113"/>
            <a:chExt cx="771" cy="862"/>
          </a:xfrm>
        </p:grpSpPr>
        <p:pic>
          <p:nvPicPr>
            <p:cNvPr id="5134" name="Picture 15" descr="grib05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426" y="3113"/>
              <a:ext cx="771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5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472" y="3793"/>
              <a:ext cx="648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 </a:t>
              </a:r>
            </a:p>
          </p:txBody>
        </p:sp>
      </p:grp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5750" y="5214938"/>
            <a:ext cx="9286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0539 0.088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208 C -0.01788 -0.00509 -0.03159 -0.00533 -0.04028 -0.00718 C -0.0684 -0.0132 -0.0967 -0.01551 -0.12517 -0.01806 C -0.13854 -0.02083 -0.15243 -0.02222 -0.1658 -0.02593 C -0.17552 -0.02546 -0.18524 -0.0257 -0.19496 -0.02431 C -0.19861 -0.02384 -0.20191 -0.02107 -0.20538 -0.01968 C -0.20764 -0.01875 -0.21232 -0.01644 -0.21232 -0.01621 C -0.21701 -0.00417 -0.21736 0.00162 -0.20538 0.00509 C -0.19705 0.01273 -0.20816 0.00347 -0.19496 0.00972 C -0.19288 0.01065 -0.19114 0.01319 -0.18906 0.01435 C -0.17656 0.02037 -0.16146 0.02199 -0.14843 0.02523 C -0.14132 0.02708 -0.13472 0.03009 -0.12743 0.03148 C -0.10642 0.03032 -0.09514 0.03055 -0.07743 0.02222 C -0.07048 0.01296 -0.06076 0.00579 -0.05069 0.00509 C -0.00972 0.00254 -0.01007 0.02176 -0.01007 0.00208 Z " pathEditMode="relative" rAng="0" ptsTypes="fffffffffffffff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0.00278 -0.00579 0.00538 -0.00509 0.00937 -0.00926 C 0.0151 -0.01505 0.02986 -0.03148 0.03611 -0.03403 C 0.04062 -0.03843 0.04566 -0.0419 0.05 -0.04653 C 0.05469 -0.05162 0.05781 -0.05926 0.06285 -0.06366 C 0.07378 -0.07315 0.08437 -0.08681 0.09653 -0.09306 C 0.10052 -0.09838 0.10885 -0.10625 0.11389 -0.10857 C 0.12048 -0.11667 0.1283 -0.12361 0.13715 -0.1257 C 0.14531 -0.13033 0.15295 -0.13287 0.16163 -0.13495 C 0.16788 -0.1412 0.16979 -0.1412 0.17795 -0.14259 C 0.18403 -0.15139 0.17986 -0.14699 0.19774 -0.14421 C 0.2026 -0.14352 0.20642 -0.1382 0.21041 -0.13495 C 0.22257 -0.12454 0.22552 -0.12014 0.22899 -0.09931 C 0.22864 -0.09051 0.22934 -0.08148 0.22795 -0.07292 C 0.2276 -0.07107 0.22569 -0.07083 0.22448 -0.06991 C 0.21996 -0.06644 0.21545 -0.06273 0.21041 -0.06042 C 0.20069 -0.05023 0.20868 -0.05648 0.19305 -0.05278 C 0.18663 -0.05139 0.1809 -0.0463 0.17448 -0.04491 C 0.16875 -0.04352 0.16285 -0.04398 0.15694 -0.04352 C 0.13785 -0.03681 0.15764 -0.04283 0.12673 -0.03889 C 0.11476 -0.03727 0.10399 -0.0338 0.09184 -0.03264 C 0.07847 -0.02894 0.06458 -0.02778 0.05121 -0.02338 C 0.04219 -0.02037 0.03472 -0.01574 0.02552 -0.01389 C 0.0158 -0.00995 0.0276 -0.01551 0.01979 -0.00926 C 0.01389 -0.0044 0.0066 -0.00324 -5.55556E-7 1.85185E-6 Z " pathEditMode="relative" ptsTypes="ffffffffffffffffffff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96296E-6 C -0.01198 -0.00486 -0.02466 0.0088 -0.03594 0.01412 C -0.06077 0.03681 -0.08594 0.05787 -0.11042 0.08079 C -0.11789 0.09607 -0.10608 0.07361 -0.11737 0.08843 C -0.12171 0.09398 -0.12171 0.10023 -0.12553 0.10556 C -0.12726 0.11644 -0.12969 0.12708 -0.13143 0.13796 C -0.13108 0.14306 -0.13386 0.15185 -0.13021 0.15347 C -0.10226 0.16505 -0.09376 0.13866 -0.07327 0.12708 C -0.06719 0.11921 -0.06077 0.11273 -0.05452 0.10556 C -0.04862 0.09884 -0.04532 0.08982 -0.03837 0.0838 C -0.02987 0.06759 -0.04341 0.0919 -0.03143 0.07593 C -0.03021 0.07431 -0.03004 0.07176 -0.029 0.06991 C -0.02709 0.06597 -0.02657 0.06736 -0.02431 0.06366 C -0.02119 0.05857 -0.0198 0.05208 -0.01737 0.04653 C -0.01355 0.03773 -0.0106 0.02986 -0.00816 0.02014 C -0.00747 0.01736 -0.00348 0.00162 -0.00226 -2.96296E-6 C -0.00174 -0.00069 -0.0007 -2.96296E-6 -6.11111E-6 -2.96296E-6 Z " pathEditMode="relative" ptsTypes="ffffffffffff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1701 -0.0185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31424 0.13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27084 0.2138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03704E-6 C 0.00973 0.00092 0.01945 0.00115 0.029 0.003 C 0.04323 0.00555 0.05539 0.01597 0.0698 0.01851 C 0.08959 0.02708 0.10938 0.03518 0.129 0.0449 C 0.13473 0.05184 0.14375 0.05833 0.15122 0.06041 C 0.15469 0.06411 0.15816 0.06759 0.16164 0.07129 C 0.1632 0.07291 0.16632 0.07592 0.16632 0.07592 C 0.17257 0.08865 0.1625 0.06944 0.17552 0.0868 C 0.18855 0.10416 0.17414 0.09073 0.18368 0.09907 C 0.18664 0.10578 0.18837 0.11157 0.19184 0.11782 C 0.19566 0.13263 0.19792 0.14884 0.2 0.16434 C 0.19966 0.17731 0.20278 0.20439 0.19184 0.21388 C 0.18004 0.21087 0.1816 0.21064 0.17327 0.20462 C 0.1698 0.20208 0.16285 0.19675 0.16285 0.19675 C 0.15313 0.18147 0.13907 0.16874 0.12674 0.15809 C 0.12414 0.15323 0.1224 0.15046 0.11858 0.14722 C 0.11615 0.14212 0.11424 0.13958 0.11042 0.13634 C 0.10643 0.12916 0.10556 0.12337 0.1 0.11782 C 0.09584 0.10671 0.08941 0.09884 0.0849 0.08819 C 0.08021 0.07708 0.07448 0.05902 0.06858 0.04953 C 0.06129 0.03772 0.04601 0.03448 0.03594 0.02939 C 0.02865 0.02569 0.02275 0.01944 0.01511 0.01689 C 0.01146 0.01203 0.00834 0.00995 0.00348 0.00763 C 0.0007 0.00208 0.00191 0.00462 -4.16667E-6 -7.03704E-6 Z " pathEditMode="relative" ptsTypes="ffffffffffffffffffffffff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2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43386 -0.3851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Новая папка (2)\сканирование02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300" y="4022725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Новая папка (2)\сканирование01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6613" y="4022725"/>
            <a:ext cx="2071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Новая папка (2)\сканирование013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4006850"/>
            <a:ext cx="2070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Новая папка (2)\сканирование017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4925" y="4022725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3238" y="4022725"/>
            <a:ext cx="2071687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4925" y="4022725"/>
            <a:ext cx="2071688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6613" y="4022725"/>
            <a:ext cx="2071687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18300" y="4022725"/>
            <a:ext cx="2071688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4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5" y="1236663"/>
            <a:ext cx="19351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-облако 16"/>
          <p:cNvSpPr/>
          <p:nvPr/>
        </p:nvSpPr>
        <p:spPr>
          <a:xfrm>
            <a:off x="2714625" y="1196975"/>
            <a:ext cx="6429375" cy="1928813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Оставь картинки, которые подходят к слову </a:t>
            </a:r>
            <a:r>
              <a:rPr lang="ru-RU" sz="2800" b="1" dirty="0">
                <a:solidFill>
                  <a:schemeClr val="tx1"/>
                </a:solidFill>
                <a:latin typeface="Franklin Gothic Book" pitchFamily="34" charset="0"/>
              </a:rPr>
              <a:t>МОЙ</a:t>
            </a:r>
            <a:endParaRPr lang="ru-RU" sz="28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AuthDen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46" descr="F:\Новая папка (2)\сканирование00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36988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47" descr="F:\Новая папка (2)\сканирование00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38575"/>
            <a:ext cx="2071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48" descr="F:\Новая папка (2)\сканирование00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838575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49" descr="F:\Новая папка (2)\сканирование007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3786188"/>
            <a:ext cx="2082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Выноска-облако 53"/>
          <p:cNvSpPr/>
          <p:nvPr/>
        </p:nvSpPr>
        <p:spPr>
          <a:xfrm>
            <a:off x="2500313" y="981075"/>
            <a:ext cx="6429375" cy="1928813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Оставь картинки, которые подходят к слову </a:t>
            </a:r>
            <a:r>
              <a:rPr lang="ru-RU" sz="2800" b="1" dirty="0">
                <a:solidFill>
                  <a:schemeClr val="tx1"/>
                </a:solidFill>
                <a:latin typeface="Franklin Gothic Book" pitchFamily="34" charset="0"/>
              </a:rPr>
              <a:t>МОЯ</a:t>
            </a:r>
            <a:endParaRPr lang="ru-RU" sz="28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3238" y="3838575"/>
            <a:ext cx="2071687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574925" y="3838575"/>
            <a:ext cx="2071688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46613" y="3838575"/>
            <a:ext cx="2071687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718300" y="3838575"/>
            <a:ext cx="2071688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9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5" y="1071563"/>
            <a:ext cx="19351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3238" y="4008438"/>
            <a:ext cx="2071687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74925" y="4008438"/>
            <a:ext cx="2071688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18300" y="4008438"/>
            <a:ext cx="2071688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6613" y="4008438"/>
            <a:ext cx="2071687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6" name="Picture 3" descr="C:\мама\февраль.files\пальто.png"/>
          <p:cNvPicPr>
            <a:picLocks noChangeAspect="1" noChangeArrowheads="1"/>
          </p:cNvPicPr>
          <p:nvPr/>
        </p:nvPicPr>
        <p:blipFill>
          <a:blip r:embed="rId4" cstate="email"/>
          <a:srcRect l="-12000" r="-3999"/>
          <a:stretch>
            <a:fillRect/>
          </a:stretch>
        </p:blipFill>
        <p:spPr bwMode="auto">
          <a:xfrm>
            <a:off x="2411413" y="4046538"/>
            <a:ext cx="2232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C:\мама\февраль.files\image005.png"/>
          <p:cNvPicPr>
            <a:picLocks noChangeAspect="1" noChangeArrowheads="1"/>
          </p:cNvPicPr>
          <p:nvPr/>
        </p:nvPicPr>
        <p:blipFill>
          <a:blip r:embed="rId5" cstate="email"/>
          <a:srcRect l="-3703" t="-3578" r="-3703" b="-3751"/>
          <a:stretch>
            <a:fillRect/>
          </a:stretch>
        </p:blipFill>
        <p:spPr bwMode="auto">
          <a:xfrm>
            <a:off x="468313" y="4005263"/>
            <a:ext cx="2071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C:\мама\февраль.files\image004.png"/>
          <p:cNvPicPr>
            <a:picLocks noChangeAspect="1" noChangeArrowheads="1"/>
          </p:cNvPicPr>
          <p:nvPr/>
        </p:nvPicPr>
        <p:blipFill>
          <a:blip r:embed="rId6" cstate="email"/>
          <a:srcRect l="-13043" t="-7692" r="-13043" b="-7692"/>
          <a:stretch>
            <a:fillRect/>
          </a:stretch>
        </p:blipFill>
        <p:spPr bwMode="auto">
          <a:xfrm>
            <a:off x="4572000" y="3933825"/>
            <a:ext cx="22320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мама\февраль.files\гвозд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4079875"/>
            <a:ext cx="1857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5" y="1293813"/>
            <a:ext cx="19351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носка-облако 12"/>
          <p:cNvSpPr/>
          <p:nvPr/>
        </p:nvSpPr>
        <p:spPr>
          <a:xfrm>
            <a:off x="2500313" y="1222375"/>
            <a:ext cx="6429375" cy="1928813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Franklin Gothic Book" pitchFamily="34" charset="0"/>
              </a:rPr>
              <a:t>Оставь </a:t>
            </a: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картинки, которые подходят к слову </a:t>
            </a:r>
            <a:r>
              <a:rPr lang="ru-RU" sz="2800" b="1" dirty="0">
                <a:solidFill>
                  <a:schemeClr val="tx1"/>
                </a:solidFill>
                <a:latin typeface="Franklin Gothic Book" pitchFamily="34" charset="0"/>
              </a:rPr>
              <a:t>МОЁ</a:t>
            </a:r>
            <a:endParaRPr lang="ru-RU" sz="28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AuthRe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214438"/>
            <a:ext cx="135731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500313" y="981075"/>
            <a:ext cx="6429375" cy="1733550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Franklin Gothic Book" pitchFamily="34" charset="0"/>
              </a:rPr>
              <a:t>Назови существительные женского рода, проверь себя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143375"/>
            <a:ext cx="2000250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75" y="4143375"/>
            <a:ext cx="2071688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4143375"/>
            <a:ext cx="2071687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4143375"/>
            <a:ext cx="2071688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4429125"/>
            <a:ext cx="19097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4429125"/>
            <a:ext cx="8572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лопа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42435">
            <a:off x="6856413" y="4743450"/>
            <a:ext cx="152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0" y="4500563"/>
            <a:ext cx="14557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43438" y="1928813"/>
            <a:ext cx="4357687" cy="4500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428875"/>
            <a:ext cx="739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мама\февраль.files\image005.png"/>
          <p:cNvPicPr>
            <a:picLocks noChangeAspect="1" noChangeArrowheads="1"/>
          </p:cNvPicPr>
          <p:nvPr/>
        </p:nvPicPr>
        <p:blipFill>
          <a:blip r:embed="rId3" cstate="email"/>
          <a:srcRect l="-3703" t="-3578" r="-3703" b="-3751"/>
          <a:stretch>
            <a:fillRect/>
          </a:stretch>
        </p:blipFill>
        <p:spPr bwMode="auto">
          <a:xfrm>
            <a:off x="1500188" y="2071688"/>
            <a:ext cx="714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мама\февраль.files\image004.png"/>
          <p:cNvPicPr>
            <a:picLocks noChangeAspect="1" noChangeArrowheads="1"/>
          </p:cNvPicPr>
          <p:nvPr/>
        </p:nvPicPr>
        <p:blipFill>
          <a:blip r:embed="rId4" cstate="email"/>
          <a:srcRect l="-13043" t="-7692" r="-13043" b="-7692"/>
          <a:stretch>
            <a:fillRect/>
          </a:stretch>
        </p:blipFill>
        <p:spPr bwMode="auto">
          <a:xfrm rot="339106">
            <a:off x="328613" y="3829050"/>
            <a:ext cx="9017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3214688"/>
            <a:ext cx="7858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стол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5" y="1785938"/>
            <a:ext cx="11430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5143500"/>
            <a:ext cx="15001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0" y="4286250"/>
            <a:ext cx="64293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9000" y="3643313"/>
            <a:ext cx="9144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43250" y="5286375"/>
            <a:ext cx="12858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43188" y="2000250"/>
            <a:ext cx="785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2" descr="F:\документы\Новая папка (2)\сканирование04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500" y="357188"/>
            <a:ext cx="11430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2724150" y="438150"/>
            <a:ext cx="6072188" cy="1214438"/>
          </a:xfrm>
          <a:prstGeom prst="cloudCallout">
            <a:avLst>
              <a:gd name="adj1" fmla="val -68174"/>
              <a:gd name="adj2" fmla="val -23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Franklin Gothic Book" pitchFamily="34" charset="0"/>
              </a:rPr>
              <a:t>Назови существительные второго склонения</a:t>
            </a:r>
            <a:r>
              <a:rPr lang="ru-RU" sz="2400" dirty="0" smtClean="0">
                <a:solidFill>
                  <a:schemeClr val="tx1"/>
                </a:solidFill>
                <a:latin typeface="Franklin Gothic Book" pitchFamily="34" charset="0"/>
              </a:rPr>
              <a:t>. Помести  их </a:t>
            </a:r>
            <a:r>
              <a:rPr lang="ru-RU" sz="2400" smtClean="0">
                <a:solidFill>
                  <a:schemeClr val="tx1"/>
                </a:solidFill>
                <a:latin typeface="Franklin Gothic Book" pitchFamily="34" charset="0"/>
              </a:rPr>
              <a:t>в круг.</a:t>
            </a:r>
            <a:endParaRPr lang="ru-RU" sz="24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6882 0.1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741 L 0.45209 0.11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81481E-6 L 0.55122 0.07361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7483 -0.06296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6216 0.43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463 C 0.0099 0.00417 0.02709 0.00463 0.0441 0.00301 C 0.05052 0.00231 0.05643 -0.00139 0.06268 -0.00301 C 0.06649 -0.00394 0.07431 -0.00625 0.07431 -0.00602 C 0.08038 -0.01157 0.09636 -0.01482 0.10452 -0.01713 C 0.11563 -0.02616 0.12813 -0.03102 0.14063 -0.03565 C 0.14896 -0.04236 0.15886 -0.04769 0.16858 -0.04954 C 0.17066 -0.05162 0.17587 -0.05648 0.17778 -0.05741 C 0.18195 -0.05926 0.18646 -0.0588 0.19063 -0.06042 C 0.19375 -0.06181 0.2 -0.06505 0.2 -0.06482 C 0.20434 -0.0713 0.21129 -0.07315 0.21736 -0.07431 C 0.22344 -0.07986 0.23125 -0.07917 0.23837 -0.08056 C 0.24653 -0.08634 0.25469 -0.08843 0.26389 -0.08982 C 0.27031 -0.10301 0.28455 -0.09769 0.29531 -0.1007 C 0.31927 -0.10741 0.34427 -0.11227 0.36858 -0.11482 C 0.3809 -0.12292 0.39445 -0.12546 0.40799 -0.12708 C 0.4434 -0.14329 0.54219 -0.13218 0.57431 -0.13171 C 0.57691 -0.12824 0.58021 -0.12616 0.58247 -0.12245 C 0.58351 -0.1206 0.58368 -0.11806 0.58472 -0.1162 C 0.58629 -0.11366 0.58889 -0.1125 0.59063 -0.10995 C 0.59184 -0.10532 0.59288 -0.1007 0.5941 -0.09607 C 0.5934 -0.08889 0.59323 -0.07963 0.59063 -0.07292 C 0.58472 -0.05741 0.5717 -0.04977 0.56042 -0.04329 C 0.55504 -0.04028 0.54983 -0.03565 0.5441 -0.03403 C 0.53993 -0.03287 0.53559 -0.0331 0.53125 -0.03264 C 0.49948 -0.02153 0.46511 -0.02014 0.43247 -0.01713 C 0.37188 -0.00301 0.28524 -0.01134 0.23837 -0.01088 C 0.21719 -0.00139 0.16493 -0.00278 0.14757 -0.00162 C 0.11511 0.00972 0.06545 0.00231 0.02778 0.00463 C 0.02031 0.00602 0.0132 0.0081 0.00573 0.00926 C 0.0007 0.01111 0.00261 0.01088 -1.66667E-6 0.01088 L -1.66667E-6 7.40741E-7 " pathEditMode="relative" rAng="0" ptsTypes="ffffffffffffffffffffffffffffff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0.01042 -0.00672 0.02466 -0.00741 0.03612 -0.00926 C 0.06059 -0.01829 0.08664 -0.03264 0.11164 -0.03565 C 0.12014 -0.03936 0.12709 -0.04329 0.13612 -0.04491 C 0.14688 -0.05348 0.15278 -0.05301 0.16632 -0.05417 C 0.18334 -0.05973 0.20226 -0.06158 0.2198 -0.06343 C 0.23907 -0.06829 0.25712 -0.07292 0.27674 -0.07431 C 0.29757 -0.08843 0.28056 -0.07963 0.31285 -0.08357 C 0.32223 -0.08473 0.33178 -0.08936 0.34063 -0.09283 C 0.38368 -0.09237 0.42674 -0.09283 0.4698 -0.09144 C 0.479 -0.09121 0.48716 -0.08334 0.49653 -0.08218 C 0.50296 -0.07686 0.51059 -0.07223 0.51754 -0.06806 C 0.52084 -0.06621 0.52796 -0.06343 0.52796 -0.06343 C 0.54618 -0.03913 0.53299 -0.01598 0.51754 2.59259E-6 C 0.51476 0.00879 0.51303 0.01342 0.50591 0.0155 C 0.50296 0.01759 0.50087 0.02152 0.49775 0.02337 C 0.48178 0.03287 0.4625 0.03587 0.44532 0.03726 C 0.39584 0.05462 0.43525 0.04189 0.31042 0.04189 C 0.23212 0.04189 0.15382 0.04097 0.07553 0.0405 C 0.07066 0.03587 0.06563 0.03611 0.06042 0.03263 C 0.05816 0.03125 0.05695 0.02777 0.05469 0.02638 C 0.05087 0.0243 0.04375 0.02291 0.03959 0.02175 C 0.03178 0.01504 0.02171 0.01296 0.01285 0.00949 C 0.00868 0.00555 0.00226 0.00601 -4.72222E-6 2.59259E-6 Z " pathEditMode="relative" ptsTypes="ffffffffffffffffffffffff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0.0033 -0.0044 0.00539 -0.00903 0.00938 -0.0125 C 0.0158 -0.02407 0.00938 -0.01528 0.02327 -0.02176 C 0.03646 -0.02801 0.04792 -0.04074 0.06164 -0.04514 C 0.06928 -0.04769 0.0849 -0.05116 0.0849 -0.05116 C 0.10504 -0.06806 0.11181 -0.0662 0.13959 -0.06991 C 0.16129 -0.07269 0.18299 -0.07778 0.20469 -0.08079 C 0.23212 -0.09167 0.26112 -0.09653 0.28959 -0.10093 C 0.3382 -0.10023 0.40851 -0.1412 0.4349 -0.08681 C 0.43369 -0.07847 0.43386 -0.06968 0.43143 -0.06204 C 0.4283 -0.05232 0.42205 -0.05116 0.41632 -0.04653 C 0.40764 -0.03982 0.40209 -0.03611 0.39185 -0.03426 C 0.37726 -0.02847 0.36181 -0.01921 0.34653 -0.01713 C 0.33803 -0.01597 0.32952 -0.01597 0.32101 -0.01551 C 0.29514 -0.00949 0.2691 -0.00857 0.24306 -0.00625 C 0.20244 0.00694 0.17813 -0.00093 0.12448 -3.7037E-7 C 0.08542 0.01157 0.11025 0.00463 0.01285 0.00463 C 0.0073 0.00463 0.00469 -0.00301 -4.72222E-6 -3.7037E-7 Z " pathEditMode="relative" ptsTypes="ffffffffffffffffff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18519E-6 C 0.00781 -0.01041 0.02153 -0.01735 0.03142 -0.02337 C 0.04323 -0.03055 0.05573 -0.03495 0.06753 -0.04189 C 0.08559 -0.05277 0.08906 -0.05532 0.11059 -0.0574 C 0.13177 -0.06782 0.15191 -0.08333 0.17448 -0.0868 C 0.19549 -0.09698 0.21858 -0.10046 0.2408 -0.10231 C 0.31337 -0.10069 0.28524 -0.10208 0.31979 -0.09606 C 0.3283 -0.09073 0.33142 -0.08518 0.33385 -0.07291 C 0.33281 -0.06782 0.33246 -0.06018 0.32917 -0.05578 C 0.31823 -0.0412 0.2941 -0.03981 0.28038 -0.03726 C 0.25937 -0.03333 0.23837 -0.03055 0.21753 -0.02638 C 0.19965 -0.01851 0.21736 -0.02546 0.17917 -0.02175 C 0.13108 -0.01712 0.08333 -0.01504 0.0349 -0.01388 C 0.02361 -0.01041 0.00885 -0.0118 3.33333E-6 5.18519E-6 Z " pathEditMode="relative" ptsTypes="ffffffffffffff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0.02257 0.00139 0.03368 0.00602 0.05469 0.00764 C 0.18351 0.02871 0.32396 0.01783 0.45122 0.01852 C 0.46406 0.02199 0.45903 0.02014 0.46632 0.02315 C 0.46823 0.02477 0.47031 0.02593 0.47205 0.02801 C 0.47309 0.02917 0.47344 0.03148 0.47448 0.03264 C 0.48177 0.04028 0.48681 0.0419 0.49184 0.05278 C 0.49392 0.05741 0.49566 0.06204 0.49774 0.06667 C 0.49844 0.06829 0.5 0.0713 0.5 0.0713 C 0.45538 0.15185 0.28958 0.0831 0.19653 0.0713 C 0.18472 0.06574 0.17274 0.06528 0.16042 0.06366 C 0.14965 0.06065 0.1401 0.05533 0.12899 0.05278 C 0.12326 0.04861 0.1158 0.04514 0.10938 0.04329 C 0.1059 0.04236 0.09878 0.04028 0.09878 0.04028 C 0.09583 0.03426 0.09323 0.03449 0.08837 0.03264 C 0.07448 0.02755 0.06076 0.02709 0.04653 0.02477 C 0.03646 0.01968 0.02587 0.0169 0.0151 0.01551 C 0.01059 0.01158 0.01267 0.01273 0.00694 0.01088 C 0.00503 0.01019 0.00243 0.01134 0.00122 0.00926 C -0.00035 0.00695 0.00035 0.00301 4.44444E-6 1.85185E-6 Z " pathEditMode="relative" ptsTypes="ffffffffffffffffffff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уществительно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4B8D27-7D05-41AF-9DD0-25F79AF3F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Существительное</Template>
  <TotalTime>2</TotalTime>
  <Words>104</Words>
  <Application>Microsoft Office PowerPoint</Application>
  <PresentationFormat>Экран (4:3)</PresentationFormat>
  <Paragraphs>36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Существительное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2011-03-19T14:01:33Z</dcterms:created>
  <dcterms:modified xsi:type="dcterms:W3CDTF">2012-10-17T14:31:25Z</dcterms:modified>
  <cp:category>Книга</cp:category>
  <cp:contentStatus>Шаблон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TC030009756</vt:lpwstr>
  </property>
</Properties>
</file>