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04" r:id="rId2"/>
  </p:sldMasterIdLst>
  <p:notesMasterIdLst>
    <p:notesMasterId r:id="rId5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00"/>
    <a:srgbClr val="FF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4660"/>
  </p:normalViewPr>
  <p:slideViewPr>
    <p:cSldViewPr>
      <p:cViewPr varScale="1">
        <p:scale>
          <a:sx n="74" d="100"/>
          <a:sy n="7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F3FAE96-82A1-45CE-8043-1F00AB952DC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77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5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1508D5-FEC4-4FAC-9538-DC873456341A}" type="slidenum">
              <a:rPr lang="ru-RU"/>
              <a:pPr/>
              <a:t>14</a:t>
            </a:fld>
            <a:endParaRPr lang="ru-R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4B8F6F-1D1D-4D08-9BE0-316139394F14}" type="slidenum">
              <a:rPr lang="ru-RU"/>
              <a:pPr/>
              <a:t>15</a:t>
            </a:fld>
            <a:endParaRPr lang="ru-R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5A445-BD0E-45DE-AA3F-C7C60CB19949}" type="slidenum">
              <a:rPr lang="ru-RU"/>
              <a:pPr/>
              <a:t>16</a:t>
            </a:fld>
            <a:endParaRPr lang="ru-R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11CF7-C11D-4528-B225-261D138521B1}" type="slidenum">
              <a:rPr lang="ru-RU"/>
              <a:pPr/>
              <a:t>17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27956-60FB-41C8-890D-2A1462EC5AC1}" type="slidenum">
              <a:rPr lang="ru-RU"/>
              <a:pPr/>
              <a:t>18</a:t>
            </a:fld>
            <a:endParaRPr lang="ru-RU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9C187-93A5-442F-938A-3A4E85A7CEAF}" type="slidenum">
              <a:rPr lang="ru-RU"/>
              <a:pPr/>
              <a:t>19</a:t>
            </a:fld>
            <a:endParaRPr lang="ru-RU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20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21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22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23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51DDD-717E-457C-9BF8-8D673C40CE47}" type="slidenum">
              <a:rPr lang="ru-RU"/>
              <a:pPr/>
              <a:t>6</a:t>
            </a:fld>
            <a:endParaRPr lang="ru-RU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24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25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26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27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28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29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30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31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32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33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562C3-15F5-4F85-A218-B781233CAB74}" type="slidenum">
              <a:rPr lang="ru-RU"/>
              <a:pPr/>
              <a:t>7</a:t>
            </a:fld>
            <a:endParaRPr lang="ru-RU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34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35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36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37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38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39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40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41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42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43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6063C-9CA4-4F83-A5AA-8838E884FB9A}" type="slidenum">
              <a:rPr lang="ru-RU"/>
              <a:pPr/>
              <a:t>8</a:t>
            </a:fld>
            <a:endParaRPr lang="ru-RU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44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45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46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47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48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4538D-CEFD-479D-889B-11F7E7F234ED}" type="slidenum">
              <a:rPr lang="ru-RU"/>
              <a:pPr/>
              <a:t>49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DDD8C-0B5E-49F8-BD32-99BAEEAF8C86}" type="slidenum">
              <a:rPr lang="ru-RU"/>
              <a:pPr/>
              <a:t>9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20F8C-9F36-4B39-893F-491269048948}" type="slidenum">
              <a:rPr lang="ru-RU"/>
              <a:pPr/>
              <a:t>10</a:t>
            </a:fld>
            <a:endParaRPr lang="ru-RU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54AC38-B200-426D-A297-6F0BF04DF9B9}" type="slidenum">
              <a:rPr lang="ru-RU"/>
              <a:pPr/>
              <a:t>11</a:t>
            </a:fld>
            <a:endParaRPr lang="ru-RU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1B6A06-7C7E-4D35-90C6-188EE1B21B67}" type="slidenum">
              <a:rPr lang="ru-RU"/>
              <a:pPr/>
              <a:t>12</a:t>
            </a:fld>
            <a:endParaRPr lang="ru-R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2C9A5-86C4-444E-9487-D1E4A9403B45}" type="slidenum">
              <a:rPr lang="ru-RU"/>
              <a:pPr/>
              <a:t>13</a:t>
            </a:fld>
            <a:endParaRPr lang="ru-R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72031-24BA-4BBD-8A55-6D8599D1A4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06357C-35BE-4343-AE75-FB0850A1FA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0A617-0E52-4514-B03C-19BCF343B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2031-24BA-4BBD-8A55-6D8599D1A4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4209B-EF9D-49AA-9125-B83C0744C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99666-EE53-4867-9866-7DE6BFB57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4FDB4-708F-454F-A300-2E2EECC38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9368-3E12-45A2-ABEB-993EE9104E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8F96-69B0-4284-BBF5-50B16675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42DEF-42C4-44C1-A9E9-A7105D0B4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5A17-DCC8-41D4-941A-CBC11610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F4209B-EF9D-49AA-9125-B83C0744CB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81BD-1CAB-4611-949F-F8BEA5F3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6357C-35BE-4343-AE75-FB0850A1FA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0A617-0E52-4514-B03C-19BCF343BD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99666-EE53-4867-9866-7DE6BFB579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F4FDB4-708F-454F-A300-2E2EECC388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A69368-3E12-45A2-ABEB-993EE9104E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B8F96-69B0-4284-BBF5-50B166759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C42DEF-42C4-44C1-A9E9-A7105D0B41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75A17-DCC8-41D4-941A-CBC1161047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C4D81BD-1CAB-4611-949F-F8BEA5F37E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ABC299E-94AC-4A3D-9A96-39C1D5D6B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299E-94AC-4A3D-9A96-39C1D5D6B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3.xml"/><Relationship Id="rId2" Type="http://schemas.openxmlformats.org/officeDocument/2006/relationships/slide" Target="slide5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31.xml"/><Relationship Id="rId3" Type="http://schemas.openxmlformats.org/officeDocument/2006/relationships/slide" Target="slide21.xml"/><Relationship Id="rId7" Type="http://schemas.openxmlformats.org/officeDocument/2006/relationships/slide" Target="slide25.xml"/><Relationship Id="rId12" Type="http://schemas.openxmlformats.org/officeDocument/2006/relationships/slide" Target="slide30.xml"/><Relationship Id="rId17" Type="http://schemas.openxmlformats.org/officeDocument/2006/relationships/slide" Target="slide4.xml"/><Relationship Id="rId2" Type="http://schemas.openxmlformats.org/officeDocument/2006/relationships/slide" Target="slide20.xml"/><Relationship Id="rId16" Type="http://schemas.openxmlformats.org/officeDocument/2006/relationships/slide" Target="slide3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24.xml"/><Relationship Id="rId11" Type="http://schemas.openxmlformats.org/officeDocument/2006/relationships/slide" Target="slide29.xml"/><Relationship Id="rId5" Type="http://schemas.openxmlformats.org/officeDocument/2006/relationships/slide" Target="slide23.xml"/><Relationship Id="rId15" Type="http://schemas.openxmlformats.org/officeDocument/2006/relationships/slide" Target="slide33.xml"/><Relationship Id="rId10" Type="http://schemas.openxmlformats.org/officeDocument/2006/relationships/slide" Target="slide28.xml"/><Relationship Id="rId4" Type="http://schemas.openxmlformats.org/officeDocument/2006/relationships/slide" Target="slide22.xml"/><Relationship Id="rId9" Type="http://schemas.openxmlformats.org/officeDocument/2006/relationships/slide" Target="slide27.xml"/><Relationship Id="rId14" Type="http://schemas.openxmlformats.org/officeDocument/2006/relationships/slide" Target="slide3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46.xml"/><Relationship Id="rId3" Type="http://schemas.openxmlformats.org/officeDocument/2006/relationships/slide" Target="slide36.xml"/><Relationship Id="rId7" Type="http://schemas.openxmlformats.org/officeDocument/2006/relationships/slide" Target="slide40.xml"/><Relationship Id="rId12" Type="http://schemas.openxmlformats.org/officeDocument/2006/relationships/slide" Target="slide45.xml"/><Relationship Id="rId2" Type="http://schemas.openxmlformats.org/officeDocument/2006/relationships/slide" Target="slide35.xml"/><Relationship Id="rId16" Type="http://schemas.openxmlformats.org/officeDocument/2006/relationships/slide" Target="slide49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9.xml"/><Relationship Id="rId11" Type="http://schemas.openxmlformats.org/officeDocument/2006/relationships/slide" Target="slide44.xml"/><Relationship Id="rId5" Type="http://schemas.openxmlformats.org/officeDocument/2006/relationships/slide" Target="slide38.xml"/><Relationship Id="rId15" Type="http://schemas.openxmlformats.org/officeDocument/2006/relationships/slide" Target="slide48.xml"/><Relationship Id="rId10" Type="http://schemas.openxmlformats.org/officeDocument/2006/relationships/slide" Target="slide43.xml"/><Relationship Id="rId4" Type="http://schemas.openxmlformats.org/officeDocument/2006/relationships/slide" Target="slide37.xml"/><Relationship Id="rId9" Type="http://schemas.openxmlformats.org/officeDocument/2006/relationships/slide" Target="slide42.xml"/><Relationship Id="rId14" Type="http://schemas.openxmlformats.org/officeDocument/2006/relationships/slide" Target="slide4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1714488"/>
            <a:ext cx="8072494" cy="2832360"/>
          </a:xfrm>
        </p:spPr>
        <p:txBody>
          <a:bodyPr/>
          <a:lstStyle/>
          <a:p>
            <a:r>
              <a:rPr lang="kk-KZ" sz="1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Своя игра</a:t>
            </a:r>
            <a:endParaRPr lang="ru-RU" sz="1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3" name="Picture 5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643578"/>
            <a:ext cx="1366838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Математики</a:t>
            </a:r>
            <a:r>
              <a:rPr lang="en-US" sz="4000"/>
              <a:t>                    </a:t>
            </a:r>
            <a:r>
              <a:rPr lang="ru-RU" sz="4000"/>
              <a:t>2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Кто автор слов?</a:t>
            </a:r>
          </a:p>
          <a:p>
            <a:pPr algn="ctr">
              <a:buFontTx/>
              <a:buNone/>
            </a:pPr>
            <a:r>
              <a:rPr lang="ru-RU" sz="4400">
                <a:solidFill>
                  <a:srgbClr val="0000FF"/>
                </a:solidFill>
              </a:rPr>
              <a:t>Сумма квадратов катетов равна квадрату гипотенузы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Пифагор</a:t>
            </a:r>
          </a:p>
        </p:txBody>
      </p:sp>
      <p:pic>
        <p:nvPicPr>
          <p:cNvPr id="79877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98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87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Математики</a:t>
            </a:r>
            <a:r>
              <a:rPr lang="en-US" sz="4000"/>
              <a:t>                    </a:t>
            </a:r>
            <a:r>
              <a:rPr lang="ru-RU" sz="4000"/>
              <a:t>4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Кто написал первый учебник геометрии ?</a:t>
            </a:r>
            <a:endParaRPr lang="ru-RU" sz="4400">
              <a:solidFill>
                <a:srgbClr val="0000FF"/>
              </a:solidFill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Евклид</a:t>
            </a:r>
          </a:p>
        </p:txBody>
      </p:sp>
      <p:pic>
        <p:nvPicPr>
          <p:cNvPr id="81925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 descr="hummer_bi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500042"/>
            <a:ext cx="7572428" cy="53578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4414" y="5000636"/>
            <a:ext cx="60227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Аукцион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Математики</a:t>
            </a:r>
            <a:r>
              <a:rPr lang="en-US" sz="4000"/>
              <a:t>                    </a:t>
            </a:r>
            <a:r>
              <a:rPr lang="ru-RU" sz="4000"/>
              <a:t>6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800">
                <a:solidFill>
                  <a:srgbClr val="0000FF"/>
                </a:solidFill>
              </a:rPr>
              <a:t>Кто автор высказывания?</a:t>
            </a:r>
          </a:p>
          <a:p>
            <a:pPr algn="ctr">
              <a:buFontTx/>
              <a:buNone/>
            </a:pPr>
            <a:r>
              <a:rPr lang="ru-RU" sz="4800">
                <a:solidFill>
                  <a:srgbClr val="0000FF"/>
                </a:solidFill>
              </a:rPr>
              <a:t> У математиков существует свой язык - это формулы</a:t>
            </a:r>
            <a:endParaRPr lang="ru-RU" sz="3600">
              <a:solidFill>
                <a:srgbClr val="0000FF"/>
              </a:solidFill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Софья Ковалевская</a:t>
            </a:r>
          </a:p>
        </p:txBody>
      </p:sp>
      <p:pic>
        <p:nvPicPr>
          <p:cNvPr id="83973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9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97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Математики</a:t>
            </a:r>
            <a:r>
              <a:rPr lang="en-US" sz="4000"/>
              <a:t>                    </a:t>
            </a:r>
            <a:r>
              <a:rPr lang="ru-RU" sz="4000"/>
              <a:t>8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честь какого математика названа прямоугольная система координат ?</a:t>
            </a:r>
            <a:endParaRPr lang="ru-RU" sz="36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Рене Декарт</a:t>
            </a:r>
          </a:p>
        </p:txBody>
      </p:sp>
      <p:pic>
        <p:nvPicPr>
          <p:cNvPr id="86021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6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01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Математики</a:t>
            </a:r>
            <a:r>
              <a:rPr lang="en-US" sz="4000"/>
              <a:t>                    </a:t>
            </a:r>
            <a:r>
              <a:rPr lang="ru-RU" sz="4000"/>
              <a:t>10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80400" cy="28082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Чей это портрет?</a:t>
            </a:r>
            <a:endParaRPr lang="ru-RU" sz="4400">
              <a:solidFill>
                <a:srgbClr val="0000FF"/>
              </a:solidFill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051050" y="5734050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Карла Гаусса</a:t>
            </a:r>
          </a:p>
        </p:txBody>
      </p:sp>
      <p:pic>
        <p:nvPicPr>
          <p:cNvPr id="88069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072" name="Picture 8" descr="Gaus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313" y="2205038"/>
            <a:ext cx="3816350" cy="3446462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067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Геометрия</a:t>
            </a:r>
            <a:r>
              <a:rPr lang="en-US" sz="4000"/>
              <a:t>                    </a:t>
            </a:r>
            <a:r>
              <a:rPr lang="ru-RU" sz="4000"/>
              <a:t>2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Как называется сумма всех сторон?</a:t>
            </a:r>
            <a:endParaRPr lang="ru-RU" sz="4400">
              <a:solidFill>
                <a:srgbClr val="0000FF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Периметр</a:t>
            </a:r>
          </a:p>
        </p:txBody>
      </p:sp>
      <p:pic>
        <p:nvPicPr>
          <p:cNvPr id="90117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15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Геометрия</a:t>
            </a:r>
            <a:r>
              <a:rPr lang="en-US" sz="4000"/>
              <a:t>                    </a:t>
            </a:r>
            <a:r>
              <a:rPr lang="ru-RU" sz="4000"/>
              <a:t>4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Сколько вершин у куба?</a:t>
            </a:r>
            <a:endParaRPr lang="ru-RU" sz="4400">
              <a:solidFill>
                <a:srgbClr val="0000FF"/>
              </a:solidFill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8</a:t>
            </a:r>
          </a:p>
        </p:txBody>
      </p:sp>
      <p:pic>
        <p:nvPicPr>
          <p:cNvPr id="92165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6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Геометрия</a:t>
            </a:r>
            <a:r>
              <a:rPr lang="en-US" sz="4000"/>
              <a:t>                    </a:t>
            </a:r>
            <a:r>
              <a:rPr lang="ru-RU" sz="4000"/>
              <a:t>6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800" dirty="0">
                <a:solidFill>
                  <a:srgbClr val="0000FF"/>
                </a:solidFill>
              </a:rPr>
              <a:t>Как называется правильный </a:t>
            </a:r>
            <a:r>
              <a:rPr lang="ru-RU" sz="4800" dirty="0" smtClean="0">
                <a:solidFill>
                  <a:srgbClr val="0000FF"/>
                </a:solidFill>
              </a:rPr>
              <a:t>восьмигранник </a:t>
            </a:r>
            <a:r>
              <a:rPr lang="ru-RU" sz="4800" dirty="0">
                <a:solidFill>
                  <a:srgbClr val="0000FF"/>
                </a:solidFill>
              </a:rPr>
              <a:t>?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Октаэдр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94213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2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11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Геометрия</a:t>
            </a:r>
            <a:r>
              <a:rPr lang="en-US" sz="4000"/>
              <a:t>                    </a:t>
            </a:r>
            <a:r>
              <a:rPr lang="ru-RU" sz="4000"/>
              <a:t>8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800">
                <a:solidFill>
                  <a:srgbClr val="0000FF"/>
                </a:solidFill>
              </a:rPr>
              <a:t> </a:t>
            </a:r>
            <a:r>
              <a:rPr lang="ru-RU" sz="4000">
                <a:solidFill>
                  <a:srgbClr val="0000FF"/>
                </a:solidFill>
              </a:rPr>
              <a:t>Перпендикуляр опущенный из вершины треугольника на противоположную сторону ?</a:t>
            </a:r>
            <a:endParaRPr lang="ru-RU" sz="2800">
              <a:solidFill>
                <a:srgbClr val="0000FF"/>
              </a:solidFill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>
                <a:solidFill>
                  <a:srgbClr val="FF3300"/>
                </a:solidFill>
                <a:latin typeface="Arial" charset="0"/>
              </a:rPr>
              <a:t>Высота</a:t>
            </a:r>
          </a:p>
        </p:txBody>
      </p:sp>
      <p:pic>
        <p:nvPicPr>
          <p:cNvPr id="96261" name="Picture 5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Documents and Settings\Администратор\Рабочий стол\30a2bc95df2f.jpg"/>
          <p:cNvPicPr>
            <a:picLocks noChangeAspect="1" noChangeArrowheads="1"/>
          </p:cNvPicPr>
          <p:nvPr/>
        </p:nvPicPr>
        <p:blipFill>
          <a:blip r:embed="rId6"/>
          <a:srcRect l="2662" t="19512" r="4142" b="3658"/>
          <a:stretch>
            <a:fillRect/>
          </a:stretch>
        </p:blipFill>
        <p:spPr bwMode="auto">
          <a:xfrm>
            <a:off x="285720" y="0"/>
            <a:ext cx="7643866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6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25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ag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Геометрия</a:t>
            </a:r>
            <a:r>
              <a:rPr lang="en-US" sz="4000"/>
              <a:t>                    </a:t>
            </a:r>
            <a:r>
              <a:rPr lang="ru-RU" sz="4000"/>
              <a:t>10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sz="6000" dirty="0">
                <a:solidFill>
                  <a:srgbClr val="0000FF"/>
                </a:solidFill>
              </a:rPr>
              <a:t>Сколько медиан можно провести в треугольнике 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>
                <a:solidFill>
                  <a:srgbClr val="FF3300"/>
                </a:solidFill>
                <a:latin typeface="Arial" charset="0"/>
              </a:rPr>
              <a:t>3</a:t>
            </a:r>
          </a:p>
        </p:txBody>
      </p:sp>
      <p:pic>
        <p:nvPicPr>
          <p:cNvPr id="98309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0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>
            <a:off x="323850" y="1844675"/>
            <a:ext cx="25209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Арифметика</a:t>
            </a:r>
            <a:endParaRPr lang="ru-RU" sz="3600" b="1" kern="10" spc="30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/>
              <a:cs typeface="Arial"/>
            </a:endParaRPr>
          </a:p>
        </p:txBody>
      </p:sp>
      <p:sp>
        <p:nvSpPr>
          <p:cNvPr id="19461" name="WordArt 5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03575" y="1916113"/>
            <a:ext cx="865188" cy="523875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20</a:t>
            </a:r>
            <a:endParaRPr lang="ru-RU" sz="3600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9477" name="WordArt 21"/>
          <p:cNvSpPr>
            <a:spLocks noChangeArrowheads="1" noChangeShapeType="1" noTextEdit="1"/>
          </p:cNvSpPr>
          <p:nvPr/>
        </p:nvSpPr>
        <p:spPr bwMode="auto">
          <a:xfrm>
            <a:off x="306402" y="4572008"/>
            <a:ext cx="247964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Геометрия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478" name="WordArt 22"/>
          <p:cNvSpPr>
            <a:spLocks noChangeArrowheads="1" noChangeShapeType="1" noTextEdit="1"/>
          </p:cNvSpPr>
          <p:nvPr/>
        </p:nvSpPr>
        <p:spPr bwMode="auto">
          <a:xfrm>
            <a:off x="323850" y="3286124"/>
            <a:ext cx="2447925" cy="5746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Математики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489" name="WordArt 33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27538" y="1916113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40</a:t>
            </a:r>
            <a:endParaRPr lang="ru-RU" sz="3600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9490" name="WordArt 34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51500" y="1916113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60</a:t>
            </a:r>
            <a:endParaRPr lang="ru-RU" sz="3600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9491" name="WordArt 35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1916113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80</a:t>
            </a:r>
            <a:endParaRPr lang="ru-RU" sz="3600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9492" name="WordArt 36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01024" y="1928802"/>
            <a:ext cx="97316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100</a:t>
            </a:r>
            <a:endParaRPr lang="ru-RU" sz="3600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19493" name="WordArt 37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43240" y="328612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20</a:t>
            </a:r>
          </a:p>
        </p:txBody>
      </p:sp>
      <p:sp>
        <p:nvSpPr>
          <p:cNvPr id="19494" name="WordArt 38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367202" y="3286124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40</a:t>
            </a:r>
          </a:p>
        </p:txBody>
      </p:sp>
      <p:sp>
        <p:nvSpPr>
          <p:cNvPr id="19495" name="WordArt 39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591165" y="328612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60</a:t>
            </a:r>
          </a:p>
        </p:txBody>
      </p:sp>
      <p:sp>
        <p:nvSpPr>
          <p:cNvPr id="19496" name="WordArt 40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43690" y="328612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80</a:t>
            </a:r>
          </a:p>
        </p:txBody>
      </p:sp>
      <p:sp>
        <p:nvSpPr>
          <p:cNvPr id="19497" name="WordArt 41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12126" y="3287710"/>
            <a:ext cx="97316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100</a:t>
            </a:r>
          </a:p>
        </p:txBody>
      </p:sp>
      <p:sp>
        <p:nvSpPr>
          <p:cNvPr id="19498" name="WordArt 42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14690" y="4643446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20</a:t>
            </a:r>
          </a:p>
        </p:txBody>
      </p:sp>
      <p:sp>
        <p:nvSpPr>
          <p:cNvPr id="19499" name="WordArt 43">
            <a:hlinkClick r:id="rId1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338652" y="4643446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40</a:t>
            </a:r>
          </a:p>
        </p:txBody>
      </p:sp>
      <p:sp>
        <p:nvSpPr>
          <p:cNvPr id="19500" name="WordArt 44">
            <a:hlinkClick r:id="rId1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562615" y="4643446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60</a:t>
            </a:r>
          </a:p>
        </p:txBody>
      </p:sp>
      <p:sp>
        <p:nvSpPr>
          <p:cNvPr id="19501" name="WordArt 45">
            <a:hlinkClick r:id="rId1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15140" y="4643446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80</a:t>
            </a:r>
          </a:p>
        </p:txBody>
      </p:sp>
      <p:sp>
        <p:nvSpPr>
          <p:cNvPr id="19502" name="WordArt 46">
            <a:hlinkClick r:id="rId1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01024" y="4643446"/>
            <a:ext cx="928694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928662" y="428604"/>
            <a:ext cx="7140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Тур 1. Математика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7" name="Прямоугольник 26">
            <a:hlinkClick r:id="rId17" action="ppaction://hlinksldjump"/>
          </p:cNvPr>
          <p:cNvSpPr/>
          <p:nvPr/>
        </p:nvSpPr>
        <p:spPr>
          <a:xfrm>
            <a:off x="2071670" y="6273225"/>
            <a:ext cx="44291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Следующий тур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8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9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9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9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0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0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02"/>
                  </p:tgtEl>
                </p:cond>
              </p:nextCondLst>
            </p:seq>
          </p:childTnLst>
        </p:cTn>
      </p:par>
    </p:tnLst>
    <p:bldLst>
      <p:bldP spid="19461" grpId="0"/>
      <p:bldP spid="19489" grpId="0"/>
      <p:bldP spid="19490" grpId="0"/>
      <p:bldP spid="19491" grpId="0"/>
      <p:bldP spid="19492" grpId="0"/>
      <p:bldP spid="19493" grpId="0"/>
      <p:bldP spid="19494" grpId="0"/>
      <p:bldP spid="19495" grpId="0"/>
      <p:bldP spid="19496" grpId="0"/>
      <p:bldP spid="19497" grpId="0"/>
      <p:bldP spid="19498" grpId="0"/>
      <p:bldP spid="19499" grpId="0"/>
      <p:bldP spid="19500" grpId="0"/>
      <p:bldP spid="19501" grpId="0"/>
      <p:bldP spid="1950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Законы   						</a:t>
            </a:r>
            <a:r>
              <a:rPr lang="en-US" sz="4000" dirty="0" smtClean="0"/>
              <a:t>20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>
            <a:normAutofit fontScale="55000" lnSpcReduction="200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Этот закон назван в честь учёного, который его формулирует так: Изменение количества движения, пропорционально приложенной движущей силе, и происходит по направлению прямой по которой, эта сила действует.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0000"/>
                </a:solidFill>
                <a:latin typeface="+mj-lt"/>
              </a:rPr>
              <a:t>II закон Ньютона</a:t>
            </a:r>
            <a:endParaRPr lang="ru-RU" sz="44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Законы   						4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Активностью радиоактивного препарата называется тело распадов за единицу времени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8596" y="4572008"/>
            <a:ext cx="807246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+mj-lt"/>
              </a:rPr>
              <a:t>Закон радиоактивного распада. Открыл Резерфорд и Содди в 1902 году.</a:t>
            </a:r>
          </a:p>
          <a:p>
            <a:pPr algn="ctr">
              <a:spcBef>
                <a:spcPct val="50000"/>
              </a:spcBef>
            </a:pP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Законы   						6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Чей это закон? </a:t>
            </a:r>
          </a:p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Q = I</a:t>
            </a:r>
            <a:r>
              <a:rPr lang="ru-RU" sz="6000" baseline="30000" dirty="0" smtClean="0">
                <a:solidFill>
                  <a:srgbClr val="0000FF"/>
                </a:solidFill>
              </a:rPr>
              <a:t>2</a:t>
            </a:r>
            <a:r>
              <a:rPr lang="ru-RU" sz="6000" dirty="0" smtClean="0">
                <a:solidFill>
                  <a:srgbClr val="0000FF"/>
                </a:solidFill>
              </a:rPr>
              <a:t>Rt</a:t>
            </a:r>
          </a:p>
          <a:p>
            <a:pPr algn="ctr">
              <a:buFontTx/>
              <a:buNone/>
            </a:pP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57224" y="5214950"/>
            <a:ext cx="65945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+mj-lt"/>
              </a:rPr>
              <a:t>Закон Джоуля – Ленца</a:t>
            </a:r>
            <a:endParaRPr lang="ru-RU" sz="44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Законы   						8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Какой закон называют IV законом Ньютона?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Закон всемирного тяготения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7" name="Picture 2" descr="C:\Documents and Settings\Администратор\Рабочий стол\30a2bc95df2f.jpg"/>
          <p:cNvPicPr>
            <a:picLocks noChangeAspect="1" noChangeArrowheads="1"/>
          </p:cNvPicPr>
          <p:nvPr/>
        </p:nvPicPr>
        <p:blipFill>
          <a:blip r:embed="rId6"/>
          <a:srcRect l="2662" t="19512" r="4142" b="3658"/>
          <a:stretch>
            <a:fillRect/>
          </a:stretch>
        </p:blipFill>
        <p:spPr bwMode="auto">
          <a:xfrm>
            <a:off x="500034" y="0"/>
            <a:ext cx="8001056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ag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04813"/>
            <a:ext cx="7389835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Законы   						10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55000" lnSpcReduction="200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Назвать закон, который сформулировал Майер в своей работе «Органическое движение» и его связи с обменом веществ. «В системе при всех химических и физических процессах данная сила остаётся постоянной величиной»?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+mj-lt"/>
              </a:rPr>
              <a:t>Закон сохранения энергии </a:t>
            </a:r>
            <a:endParaRPr lang="ru-RU" sz="44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04813"/>
            <a:ext cx="7532711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Величины					2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ru-RU" sz="5400" dirty="0" smtClean="0">
                <a:solidFill>
                  <a:srgbClr val="0000FF"/>
                </a:solidFill>
              </a:rPr>
              <a:t>Мера количества и энергии, мера инертности, мера гравитационного взаимодействия.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Масса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Величины 					4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Мера скорости, с которой происходят какие – либо изменения, или мера скорости и развития событий.</a:t>
            </a:r>
            <a:endParaRPr lang="ru-RU" sz="60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Время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Величины 					6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55000" lnSpcReduction="200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Векторная физическая величина, являющаяся мерой взаимодействия тела с другими телами, в результате которого тело приобретает ускорение (или изменяет свою форму и размеры).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Сила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Величины 					8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85000" lnSpcReduction="100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Количественная мера измерения внутренней энергии при теплообмене.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Количество теплоты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04813"/>
            <a:ext cx="7318397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Величины 					10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Масса одного кубометра вещества?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Плотность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7" name="Рисунок 6" descr="hummer_bi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500042"/>
            <a:ext cx="8215370" cy="53578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43960" y="5000636"/>
            <a:ext cx="6534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Аукцион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WordArt 3"/>
          <p:cNvSpPr>
            <a:spLocks noChangeArrowheads="1" noChangeShapeType="1" noTextEdit="1"/>
          </p:cNvSpPr>
          <p:nvPr/>
        </p:nvSpPr>
        <p:spPr bwMode="auto">
          <a:xfrm>
            <a:off x="395288" y="1844675"/>
            <a:ext cx="2160587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Законы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8132" name="WordArt 4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03575" y="1916113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48133" name="WordArt 5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27538" y="1916113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48134" name="WordArt 6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53088" y="1916113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48135" name="WordArt 7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04025" y="1916113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48136" name="WordArt 8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27988" y="1916113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48147" name="WordArt 19"/>
          <p:cNvSpPr>
            <a:spLocks noChangeArrowheads="1" noChangeShapeType="1" noTextEdit="1"/>
          </p:cNvSpPr>
          <p:nvPr/>
        </p:nvSpPr>
        <p:spPr bwMode="auto">
          <a:xfrm>
            <a:off x="323850" y="4292600"/>
            <a:ext cx="20161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Ученые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8148" name="WordArt 20"/>
          <p:cNvSpPr>
            <a:spLocks noChangeArrowheads="1" noChangeShapeType="1" noTextEdit="1"/>
          </p:cNvSpPr>
          <p:nvPr/>
        </p:nvSpPr>
        <p:spPr bwMode="auto">
          <a:xfrm>
            <a:off x="468313" y="2997200"/>
            <a:ext cx="201612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Величины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3" name="WordArt 4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14678" y="3143248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4" name="WordArt 5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38641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5" name="WordArt 6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64191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6" name="WordArt 7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15128" y="3143248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7" name="WordArt 8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39091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8" name="WordArt 4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14678" y="4429132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9" name="WordArt 5">
            <a:hlinkClick r:id="rId1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38641" y="4429132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0" name="WordArt 6">
            <a:hlinkClick r:id="rId1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64191" y="4429132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943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1" name="WordArt 7">
            <a:hlinkClick r:id="rId1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815128" y="4429132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2" name="WordArt 8">
            <a:hlinkClick r:id="rId1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39091" y="4429132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28794" y="357166"/>
            <a:ext cx="5381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Тур 2. Физика 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5" name="Прямоугольник 34">
            <a:hlinkClick r:id="rId17" action="ppaction://hlinksldjump"/>
          </p:cNvPr>
          <p:cNvSpPr/>
          <p:nvPr/>
        </p:nvSpPr>
        <p:spPr>
          <a:xfrm>
            <a:off x="2071670" y="6273225"/>
            <a:ext cx="44291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Следующий тур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8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8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8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8132" grpId="0"/>
      <p:bldP spid="48133" grpId="0"/>
      <p:bldP spid="48134" grpId="0"/>
      <p:bldP spid="48135" grpId="0"/>
      <p:bldP spid="48136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Ученые					2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Английский ботаник, вошедший в историю физики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Броун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Ученые					4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Кто сформулировал законы плавания тел?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Архимед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Ученые					6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Кто первым открыл I закон Ньютона?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</a:rPr>
              <a:t>Г.Галилей.</a:t>
            </a:r>
          </a:p>
          <a:p>
            <a:pPr algn="ctr">
              <a:spcBef>
                <a:spcPct val="50000"/>
              </a:spcBef>
            </a:pP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Ученые					8</a:t>
            </a:r>
            <a:r>
              <a:rPr lang="en-US" sz="4000" dirty="0" smtClean="0"/>
              <a:t>0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О нём Пушкин писал: «Соединяя необыкновенную силу воли, с необыкновенной силой памяти. Он объял все отрасли просвещения. Жажда науки была сильнейшей страстью, сей души. Историк, механик, химик, художник стихотворец – он всё испытал.</a:t>
            </a:r>
            <a:endParaRPr lang="ru-RU" sz="60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Ломоносов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Ученые					100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4863" cy="2808287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ru-RU" sz="6000" dirty="0" smtClean="0">
                <a:solidFill>
                  <a:srgbClr val="0000FF"/>
                </a:solidFill>
              </a:rPr>
              <a:t>Кто при помощи маятника доказал вращение Земли вокруг оси?</a:t>
            </a:r>
            <a:endParaRPr lang="ru-RU" sz="4400" dirty="0">
              <a:solidFill>
                <a:srgbClr val="0000FF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28662" y="5000636"/>
            <a:ext cx="652306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+mj-lt"/>
              </a:rPr>
              <a:t>Фуко – французский физик в 1852 году</a:t>
            </a:r>
            <a:endParaRPr lang="ru-RU" sz="4400" dirty="0">
              <a:solidFill>
                <a:srgbClr val="FF3300"/>
              </a:solidFill>
              <a:latin typeface="+mj-lt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Железо					20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Устройство, предназначенное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ввода символьной информации?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клавиатура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Железо					40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Устройство, передающее информацию по линиям связи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модем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hd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357430"/>
            <a:ext cx="4143404" cy="3966205"/>
          </a:xfrm>
          <a:prstGeom prst="rect">
            <a:avLst/>
          </a:prstGeom>
          <a:noFill/>
        </p:spPr>
      </p:pic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Железо					60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4282" y="100010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5400" dirty="0">
                <a:solidFill>
                  <a:srgbClr val="0000FF"/>
                </a:solidFill>
                <a:latin typeface="+mj-lt"/>
              </a:rPr>
              <a:t>Назовите устройство, изображенное на рисунке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14546" y="5857892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Жесткий диск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Железо					80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6000" dirty="0">
                <a:solidFill>
                  <a:srgbClr val="0000FF"/>
                </a:solidFill>
                <a:latin typeface="+mj-lt"/>
              </a:rPr>
              <a:t>Существуют следующие типы этих устройств: ручные, планшетные, протяжные. Все они предназначены для перевода напечатанных изображений в цифровой, компьютерный формат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сканеры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Железо					100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rgbClr val="0000FF"/>
                </a:solidFill>
                <a:latin typeface="+mn-lt"/>
              </a:rPr>
              <a:t>Устройство, главная характеристика которого измеряется в дюймах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монитор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WordArt 3"/>
          <p:cNvSpPr>
            <a:spLocks noChangeArrowheads="1" noChangeShapeType="1" noTextEdit="1"/>
          </p:cNvSpPr>
          <p:nvPr/>
        </p:nvSpPr>
        <p:spPr bwMode="auto">
          <a:xfrm>
            <a:off x="285720" y="4365625"/>
            <a:ext cx="2286016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Программы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9171" name="WordArt 19"/>
          <p:cNvSpPr>
            <a:spLocks noChangeArrowheads="1" noChangeShapeType="1" noTextEdit="1"/>
          </p:cNvSpPr>
          <p:nvPr/>
        </p:nvSpPr>
        <p:spPr bwMode="auto">
          <a:xfrm>
            <a:off x="285720" y="3068638"/>
            <a:ext cx="228601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Информация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9172" name="WordArt 20"/>
          <p:cNvSpPr>
            <a:spLocks noChangeArrowheads="1" noChangeShapeType="1" noTextEdit="1"/>
          </p:cNvSpPr>
          <p:nvPr/>
        </p:nvSpPr>
        <p:spPr bwMode="auto">
          <a:xfrm>
            <a:off x="357158" y="1844675"/>
            <a:ext cx="2198717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 cmpd="sng">
                  <a:solidFill>
                    <a:sysClr val="windowText" lastClr="000000">
                      <a:alpha val="55000"/>
                    </a:sys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/>
                <a:cs typeface="Arial"/>
              </a:rPr>
              <a:t>«Железо»</a:t>
            </a:r>
            <a:endParaRPr lang="ru-RU" sz="3600" kern="10" dirty="0">
              <a:ln w="19050" cmpd="sng">
                <a:solidFill>
                  <a:sysClr val="windowText" lastClr="000000">
                    <a:alpha val="55000"/>
                  </a:sysClr>
                </a:solidFill>
                <a:prstDash val="solid"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3" name="WordArt 4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76611" y="2000240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4" name="WordArt 5">
            <a:hlinkClick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00574" y="2000240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5" name="WordArt 6">
            <a:hlinkClick r:id="rId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26124" y="2000240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6" name="WordArt 7">
            <a:hlinkClick r:id="rId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77061" y="2000240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7" name="WordArt 8">
            <a:hlinkClick r:id="rId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01024" y="2000240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8" name="WordArt 4">
            <a:hlinkClick r:id="rId7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94057" y="3143248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9" name="WordArt 5">
            <a:hlinkClick r:id="rId8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18020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0" name="WordArt 6">
            <a:hlinkClick r:id="rId9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43570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1" name="WordArt 7">
            <a:hlinkClick r:id="rId10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94507" y="3143248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2" name="WordArt 8">
            <a:hlinkClick r:id="rId11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18470" y="3143248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3" name="WordArt 4">
            <a:hlinkClick r:id="rId1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176611" y="4357694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2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4" name="WordArt 5">
            <a:hlinkClick r:id="rId1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4400574" y="435769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4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5" name="WordArt 6">
            <a:hlinkClick r:id="rId14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5626124" y="435769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6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6" name="WordArt 7">
            <a:hlinkClick r:id="rId15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6777061" y="4357694"/>
            <a:ext cx="8651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8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7" name="WordArt 8">
            <a:hlinkClick r:id="rId16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8001024" y="4357694"/>
            <a:ext cx="865187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10</a:t>
            </a:r>
            <a:r>
              <a:rPr lang="ru-RU" sz="3600" b="1" kern="10" dirty="0" smtClean="0">
                <a:ln w="1905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0</a:t>
            </a:r>
            <a:endParaRPr lang="ru-RU" sz="3600" b="1" kern="10" dirty="0">
              <a:ln w="1905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14414" y="428604"/>
            <a:ext cx="7375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Тур 3. Информатика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Информация					20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Минимальная единица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измерения информации?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бит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Информация					40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06410" y="2285993"/>
            <a:ext cx="8637590" cy="2000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Сколько байт в 1 килобайте?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1024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Информация					60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357222" y="1714488"/>
            <a:ext cx="9715568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dirty="0" smtClean="0">
                <a:solidFill>
                  <a:srgbClr val="0000FF"/>
                </a:solidFill>
                <a:latin typeface="+mn-lt"/>
              </a:rPr>
              <a:t>Сколько байт занимает фраза: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rgbClr val="0000FF"/>
                </a:solidFill>
                <a:latin typeface="+mn-lt"/>
              </a:rPr>
              <a:t>«мама мыла раму»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кодировке </a:t>
            </a: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ASCI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7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12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Информация					80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rgbClr val="0000FF"/>
                </a:solidFill>
                <a:latin typeface="+mn-lt"/>
              </a:rPr>
              <a:t>Какое устройство при выключенном питании не сохраняет информацию?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Оперативная память (ОЗУ)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7" name="Рисунок 6" descr="hummer_bi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500042"/>
            <a:ext cx="8072494" cy="53578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14414" y="5000636"/>
            <a:ext cx="64204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Аукцион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04813"/>
            <a:ext cx="7318397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Информация					100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Папирус, бумага, магнитная лента, дискета, лазерный диск – что их объединяет?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Все они носители информации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Программы					20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rgbClr val="0000FF"/>
                </a:solidFill>
                <a:latin typeface="+mn-lt"/>
              </a:rPr>
              <a:t>Перечислите стандартные программы </a:t>
            </a:r>
            <a:r>
              <a:rPr lang="en-US" sz="6000" dirty="0" smtClean="0">
                <a:solidFill>
                  <a:srgbClr val="0000FF"/>
                </a:solidFill>
                <a:latin typeface="+mn-lt"/>
              </a:rPr>
              <a:t>Windows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Блокнот, </a:t>
            </a:r>
            <a:r>
              <a:rPr lang="en-US" sz="4400" dirty="0" err="1" smtClean="0">
                <a:solidFill>
                  <a:srgbClr val="FF3300"/>
                </a:solidFill>
                <a:latin typeface="Arial" charset="0"/>
              </a:rPr>
              <a:t>Wordpad</a:t>
            </a:r>
            <a:r>
              <a:rPr lang="en-US" sz="4400" dirty="0" smtClean="0">
                <a:solidFill>
                  <a:srgbClr val="FF3300"/>
                </a:solidFill>
                <a:latin typeface="Arial" charset="0"/>
              </a:rPr>
              <a:t>, </a:t>
            </a: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калькулятор, </a:t>
            </a:r>
            <a:r>
              <a:rPr lang="en-US" sz="4400" dirty="0" smtClean="0">
                <a:solidFill>
                  <a:srgbClr val="FF3300"/>
                </a:solidFill>
                <a:latin typeface="Arial" charset="0"/>
              </a:rPr>
              <a:t>Paint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Программы					40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dirty="0" smtClean="0">
                <a:solidFill>
                  <a:srgbClr val="0000FF"/>
                </a:solidFill>
                <a:latin typeface="+mn-lt"/>
              </a:rPr>
              <a:t>Графический редактор, предназначенный для работы с векторной графикой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err="1" smtClean="0">
                <a:solidFill>
                  <a:srgbClr val="FF3300"/>
                </a:solidFill>
                <a:latin typeface="Arial" charset="0"/>
              </a:rPr>
              <a:t>Coreldraw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Программы					60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000" noProof="0" dirty="0" smtClean="0">
                <a:solidFill>
                  <a:srgbClr val="0000FF"/>
                </a:solidFill>
                <a:latin typeface="+mn-lt"/>
              </a:rPr>
              <a:t>Самый популярный текстовый редактор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solidFill>
                  <a:srgbClr val="FF3300"/>
                </a:solidFill>
                <a:latin typeface="Arial" charset="0"/>
              </a:rPr>
              <a:t>MS Word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7" name="Picture 2" descr="C:\Documents and Settings\Администратор\Рабочий стол\30a2bc95df2f.jpg"/>
          <p:cNvPicPr>
            <a:picLocks noChangeAspect="1" noChangeArrowheads="1"/>
          </p:cNvPicPr>
          <p:nvPr/>
        </p:nvPicPr>
        <p:blipFill>
          <a:blip r:embed="rId6"/>
          <a:srcRect l="2662" t="19512" r="4142" b="3658"/>
          <a:stretch>
            <a:fillRect/>
          </a:stretch>
        </p:blipFill>
        <p:spPr bwMode="auto">
          <a:xfrm>
            <a:off x="285720" y="0"/>
            <a:ext cx="7786742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ag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Программы					80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lang="ru-RU" sz="6000" dirty="0">
                <a:solidFill>
                  <a:srgbClr val="0000FF"/>
                </a:solidFill>
                <a:latin typeface="+mj-lt"/>
              </a:rPr>
              <a:t>Специальная программа, управляющая </a:t>
            </a:r>
            <a:r>
              <a:rPr lang="ru-RU" sz="6000" dirty="0" smtClean="0">
                <a:solidFill>
                  <a:srgbClr val="0000FF"/>
                </a:solidFill>
                <a:latin typeface="+mj-lt"/>
              </a:rPr>
              <a:t>отдельным</a:t>
            </a:r>
            <a:r>
              <a:rPr lang="en-US" sz="6000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ru-RU" sz="6000" dirty="0" smtClean="0">
                <a:solidFill>
                  <a:srgbClr val="0000FF"/>
                </a:solidFill>
                <a:latin typeface="+mj-lt"/>
              </a:rPr>
              <a:t>устройством</a:t>
            </a: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драйвер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404813"/>
            <a:ext cx="7318397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Программы					100</a:t>
            </a:r>
            <a:r>
              <a:rPr lang="en-US" sz="4000" dirty="0" smtClean="0"/>
              <a:t>             </a:t>
            </a:r>
            <a:endParaRPr lang="ru-RU" sz="4000" dirty="0"/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2844" y="1714488"/>
            <a:ext cx="8637590" cy="2808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 fontAlgn="auto">
              <a:spcBef>
                <a:spcPct val="20000"/>
              </a:spcBef>
              <a:spcAft>
                <a:spcPts val="0"/>
              </a:spcAft>
            </a:pPr>
            <a:r>
              <a:rPr kumimoji="0" lang="ru-RU" sz="60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Программы для просмотра интернет - ресурсов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24075" y="5000636"/>
            <a:ext cx="53276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>
                <a:solidFill>
                  <a:srgbClr val="FF3300"/>
                </a:solidFill>
                <a:latin typeface="Arial" charset="0"/>
              </a:rPr>
              <a:t>браузеры</a:t>
            </a:r>
            <a:endParaRPr lang="ru-RU" sz="4400" dirty="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Арифметика</a:t>
            </a:r>
            <a:r>
              <a:rPr lang="en-US" sz="4000"/>
              <a:t>                    20             </a:t>
            </a:r>
            <a:endParaRPr lang="ru-RU" sz="40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Сумма противоположных чисел равна?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258888" y="5516563"/>
            <a:ext cx="6840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>
                <a:solidFill>
                  <a:srgbClr val="FF3300"/>
                </a:solidFill>
                <a:latin typeface="Arial" charset="0"/>
              </a:rPr>
              <a:t>Нулю</a:t>
            </a:r>
          </a:p>
        </p:txBody>
      </p:sp>
      <p:pic>
        <p:nvPicPr>
          <p:cNvPr id="53254" name="Picture 6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Арифметика</a:t>
            </a:r>
            <a:r>
              <a:rPr lang="en-US" sz="4000"/>
              <a:t>                    </a:t>
            </a:r>
            <a:r>
              <a:rPr lang="ru-RU" sz="4000"/>
              <a:t>4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Наименьшее натуральное число?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258888" y="5516563"/>
            <a:ext cx="6840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>
                <a:solidFill>
                  <a:srgbClr val="FF3300"/>
                </a:solidFill>
                <a:latin typeface="Arial" charset="0"/>
              </a:rPr>
              <a:t>1</a:t>
            </a:r>
          </a:p>
        </p:txBody>
      </p:sp>
      <p:pic>
        <p:nvPicPr>
          <p:cNvPr id="61445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Арифметика</a:t>
            </a:r>
            <a:r>
              <a:rPr lang="en-US" sz="4000"/>
              <a:t>                   </a:t>
            </a:r>
            <a:r>
              <a:rPr lang="ru-RU" sz="4000"/>
              <a:t>6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Наименьшее трёхзначное число?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1258888" y="5516563"/>
            <a:ext cx="6840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6000">
                <a:solidFill>
                  <a:srgbClr val="FF3300"/>
                </a:solidFill>
                <a:latin typeface="Arial" charset="0"/>
              </a:rPr>
              <a:t>100</a:t>
            </a:r>
          </a:p>
        </p:txBody>
      </p:sp>
      <p:pic>
        <p:nvPicPr>
          <p:cNvPr id="63493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3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Арифметика</a:t>
            </a:r>
            <a:r>
              <a:rPr lang="en-US" sz="4000"/>
              <a:t>                   </a:t>
            </a:r>
            <a:r>
              <a:rPr lang="ru-RU" sz="4000"/>
              <a:t>8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Как найти неизвестное делимое ?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331913" y="4797425"/>
            <a:ext cx="68405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>
                <a:solidFill>
                  <a:srgbClr val="FF3300"/>
                </a:solidFill>
                <a:latin typeface="Arial" charset="0"/>
              </a:rPr>
              <a:t>Делитель </a:t>
            </a:r>
            <a:r>
              <a:rPr lang="en-US" sz="4800">
                <a:solidFill>
                  <a:srgbClr val="FF3300"/>
                </a:solidFill>
                <a:latin typeface="Arial" charset="0"/>
              </a:rPr>
              <a:t>X</a:t>
            </a:r>
            <a:r>
              <a:rPr lang="kk-KZ" sz="4800">
                <a:solidFill>
                  <a:srgbClr val="FF3300"/>
                </a:solidFill>
                <a:latin typeface="Arial" charset="0"/>
              </a:rPr>
              <a:t> частное</a:t>
            </a:r>
            <a:endParaRPr lang="ru-RU" sz="48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65541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5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3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199312" cy="69215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/>
              <a:t>Арифметика</a:t>
            </a:r>
            <a:r>
              <a:rPr lang="en-US" sz="4000"/>
              <a:t>                    </a:t>
            </a:r>
            <a:r>
              <a:rPr lang="ru-RU" sz="4000"/>
              <a:t>10</a:t>
            </a:r>
            <a:r>
              <a:rPr lang="en-US" sz="4000"/>
              <a:t>0             </a:t>
            </a:r>
            <a:endParaRPr lang="ru-RU" sz="40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16113"/>
            <a:ext cx="8280400" cy="28082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6000">
                <a:solidFill>
                  <a:srgbClr val="0000FF"/>
                </a:solidFill>
              </a:rPr>
              <a:t>Какие числа называются простыми?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2124075" y="5013325"/>
            <a:ext cx="53276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k-KZ" sz="4400">
                <a:solidFill>
                  <a:srgbClr val="FF3300"/>
                </a:solidFill>
                <a:latin typeface="Arial" charset="0"/>
              </a:rPr>
              <a:t>Имеющие не более 2 делителей</a:t>
            </a:r>
            <a:endParaRPr lang="ru-RU" sz="4400">
              <a:solidFill>
                <a:srgbClr val="FF3300"/>
              </a:solidFill>
              <a:latin typeface="Arial" charset="0"/>
            </a:endParaRPr>
          </a:p>
        </p:txBody>
      </p:sp>
      <p:pic>
        <p:nvPicPr>
          <p:cNvPr id="67589" name="Picture 5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7163" y="5875338"/>
            <a:ext cx="1366837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>
    <p:push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5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58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</TotalTime>
  <Words>792</Words>
  <Application>Microsoft Office PowerPoint</Application>
  <PresentationFormat>Экран (4:3)</PresentationFormat>
  <Paragraphs>248</Paragraphs>
  <Slides>49</Slides>
  <Notes>45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49</vt:i4>
      </vt:variant>
    </vt:vector>
  </HeadingPairs>
  <TitlesOfParts>
    <vt:vector size="51" baseType="lpstr">
      <vt:lpstr>Метро</vt:lpstr>
      <vt:lpstr>Тема Office</vt:lpstr>
      <vt:lpstr>Своя игра</vt:lpstr>
      <vt:lpstr>Презентация PowerPoint</vt:lpstr>
      <vt:lpstr>Презентация PowerPoint</vt:lpstr>
      <vt:lpstr>Презентация PowerPoint</vt:lpstr>
      <vt:lpstr>Арифметика                    20             </vt:lpstr>
      <vt:lpstr>Арифметика                    40             </vt:lpstr>
      <vt:lpstr>Арифметика                   60             </vt:lpstr>
      <vt:lpstr>Арифметика                   80             </vt:lpstr>
      <vt:lpstr>Арифметика                    100             </vt:lpstr>
      <vt:lpstr>Математики                    20             </vt:lpstr>
      <vt:lpstr>Математики                    40             </vt:lpstr>
      <vt:lpstr>Математики                    60             </vt:lpstr>
      <vt:lpstr>Математики                    80             </vt:lpstr>
      <vt:lpstr>Математики                    100             </vt:lpstr>
      <vt:lpstr>Геометрия                    20             </vt:lpstr>
      <vt:lpstr>Геометрия                    40             </vt:lpstr>
      <vt:lpstr>Геометрия                    60             </vt:lpstr>
      <vt:lpstr>Геометрия                    80             </vt:lpstr>
      <vt:lpstr>Геометрия                    100             </vt:lpstr>
      <vt:lpstr>Законы         20             </vt:lpstr>
      <vt:lpstr>Законы         40             </vt:lpstr>
      <vt:lpstr>Законы         60             </vt:lpstr>
      <vt:lpstr>Законы         80             </vt:lpstr>
      <vt:lpstr>Законы         100             </vt:lpstr>
      <vt:lpstr>Величины     20             </vt:lpstr>
      <vt:lpstr>Величины      40             </vt:lpstr>
      <vt:lpstr>Величины      60             </vt:lpstr>
      <vt:lpstr>Величины      80             </vt:lpstr>
      <vt:lpstr>Величины      100             </vt:lpstr>
      <vt:lpstr>Ученые     20             </vt:lpstr>
      <vt:lpstr>Ученые     40             </vt:lpstr>
      <vt:lpstr>Ученые     60             </vt:lpstr>
      <vt:lpstr>Ученые     80             </vt:lpstr>
      <vt:lpstr>Ученые     100             </vt:lpstr>
      <vt:lpstr>Железо     20             </vt:lpstr>
      <vt:lpstr>Железо     40             </vt:lpstr>
      <vt:lpstr>Железо     60             </vt:lpstr>
      <vt:lpstr>Железо     80             </vt:lpstr>
      <vt:lpstr>Железо     100             </vt:lpstr>
      <vt:lpstr>Информация     20             </vt:lpstr>
      <vt:lpstr>Информация     40             </vt:lpstr>
      <vt:lpstr>Информация     60             </vt:lpstr>
      <vt:lpstr>Информация     80             </vt:lpstr>
      <vt:lpstr>Информация     100             </vt:lpstr>
      <vt:lpstr>Программы     20             </vt:lpstr>
      <vt:lpstr>Программы     40             </vt:lpstr>
      <vt:lpstr>Программы     60             </vt:lpstr>
      <vt:lpstr>Программы     80             </vt:lpstr>
      <vt:lpstr>Программы     100             </vt:lpstr>
    </vt:vector>
  </TitlesOfParts>
  <Company>ВСШ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Profi</dc:creator>
  <cp:lastModifiedBy>Natali</cp:lastModifiedBy>
  <cp:revision>54</cp:revision>
  <dcterms:created xsi:type="dcterms:W3CDTF">2010-11-20T09:28:09Z</dcterms:created>
  <dcterms:modified xsi:type="dcterms:W3CDTF">2013-11-14T09:42:10Z</dcterms:modified>
</cp:coreProperties>
</file>