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3" r:id="rId4"/>
    <p:sldId id="258" r:id="rId5"/>
    <p:sldId id="264" r:id="rId6"/>
    <p:sldId id="266" r:id="rId7"/>
    <p:sldId id="277" r:id="rId8"/>
    <p:sldId id="259" r:id="rId9"/>
    <p:sldId id="268" r:id="rId10"/>
    <p:sldId id="281" r:id="rId11"/>
    <p:sldId id="269" r:id="rId12"/>
    <p:sldId id="284" r:id="rId13"/>
    <p:sldId id="280" r:id="rId14"/>
    <p:sldId id="270" r:id="rId15"/>
    <p:sldId id="271" r:id="rId16"/>
    <p:sldId id="272" r:id="rId17"/>
    <p:sldId id="274" r:id="rId18"/>
    <p:sldId id="290" r:id="rId19"/>
    <p:sldId id="282" r:id="rId20"/>
    <p:sldId id="285" r:id="rId21"/>
    <p:sldId id="289" r:id="rId22"/>
    <p:sldId id="287" r:id="rId23"/>
    <p:sldId id="286" r:id="rId24"/>
    <p:sldId id="292" r:id="rId25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FF33CC"/>
    <a:srgbClr val="00FF00"/>
    <a:srgbClr val="0066FF"/>
    <a:srgbClr val="3366FF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5CB9-ACE2-4BAE-95A4-733A2A384606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A595-24D5-41B6-8C24-FF89C2B7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05699"/>
      </p:ext>
    </p:extLst>
  </p:cSld>
  <p:clrMapOvr>
    <a:masterClrMapping/>
  </p:clrMapOvr>
  <p:transition spd="slow" advTm="10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21B4-6309-4F05-9FD2-39B4DF0D8C46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6C9C-014F-4DDD-BFE1-5BC4283C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73027"/>
      </p:ext>
    </p:extLst>
  </p:cSld>
  <p:clrMapOvr>
    <a:masterClrMapping/>
  </p:clrMapOvr>
  <p:transition spd="slow" advTm="10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AE09-5A58-494B-9E49-F642E1482D5F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C328-FFB3-45C1-82FB-09A551B11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84265"/>
      </p:ext>
    </p:extLst>
  </p:cSld>
  <p:clrMapOvr>
    <a:masterClrMapping/>
  </p:clrMapOvr>
  <p:transition spd="slow" advTm="10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BFD4-2CDE-4E28-98A3-31FA0AA953B9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4E26-99B4-4EF5-8CCA-9BA5928E5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44314"/>
      </p:ext>
    </p:extLst>
  </p:cSld>
  <p:clrMapOvr>
    <a:masterClrMapping/>
  </p:clrMapOvr>
  <p:transition spd="slow" advTm="10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92DB-C96D-42C2-B5ED-67CB5C27A0B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79E2-9332-44CD-B787-589FC413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11136"/>
      </p:ext>
    </p:extLst>
  </p:cSld>
  <p:clrMapOvr>
    <a:masterClrMapping/>
  </p:clrMapOvr>
  <p:transition spd="slow" advTm="10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C099-183D-44DC-A330-344192077C44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A6D7-C1C8-41F3-BA1F-246F14FD8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23443"/>
      </p:ext>
    </p:extLst>
  </p:cSld>
  <p:clrMapOvr>
    <a:masterClrMapping/>
  </p:clrMapOvr>
  <p:transition spd="slow" advTm="10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95FF-E0AD-4252-B969-8F5C381D1A73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F6E-7124-41A1-A526-6D6F36A9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8714"/>
      </p:ext>
    </p:extLst>
  </p:cSld>
  <p:clrMapOvr>
    <a:masterClrMapping/>
  </p:clrMapOvr>
  <p:transition spd="slow" advTm="10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116-24FE-40F4-9BB3-5E46508CDC5F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1CD0-19F4-404E-9127-29E3A8CF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49773"/>
      </p:ext>
    </p:extLst>
  </p:cSld>
  <p:clrMapOvr>
    <a:masterClrMapping/>
  </p:clrMapOvr>
  <p:transition spd="slow" advTm="10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65A6-A8BE-4A14-BC28-76AA98410E0F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8EA-50E3-482A-B8C3-5EAAAC57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74229"/>
      </p:ext>
    </p:extLst>
  </p:cSld>
  <p:clrMapOvr>
    <a:masterClrMapping/>
  </p:clrMapOvr>
  <p:transition spd="slow" advTm="10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15B1-2BC9-457F-996E-3DDCBA9654B4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C611-2003-4D72-B2EE-D8A886C7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81206"/>
      </p:ext>
    </p:extLst>
  </p:cSld>
  <p:clrMapOvr>
    <a:masterClrMapping/>
  </p:clrMapOvr>
  <p:transition spd="slow" advTm="10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8F3E-2DA3-4DAD-BEF1-803DF3E6D26A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5961-19C9-4858-83E9-B85C3D3F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50450"/>
      </p:ext>
    </p:extLst>
  </p:cSld>
  <p:clrMapOvr>
    <a:masterClrMapping/>
  </p:clrMapOvr>
  <p:transition spd="slow" advTm="10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4FA05-7C9C-4FAA-AEDA-8E2662FA2A34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7F50A-CB5A-4F34-A454-EC00E939F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chool30.net/images/stories/O_Shkole/skol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214290"/>
            <a:ext cx="901240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Tahoma" pitchFamily="34" charset="0"/>
              </a:rPr>
              <a:t>Мы находимся здесь,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Tahoma" pitchFamily="34" charset="0"/>
              </a:rPr>
              <a:t> чтобы внести свой вклад в этот мир.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Tahoma" pitchFamily="34" charset="0"/>
              </a:rPr>
              <a:t> А иначе зачем мы здесь?</a:t>
            </a:r>
            <a:endParaRPr lang="ru-RU" sz="3600" b="1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357826"/>
            <a:ext cx="4327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Стив Джобс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«Парамонов-младший выстроил школу в качестве гимназии для детей своих работников… В Александровск-</a:t>
            </a:r>
            <a:r>
              <a:rPr lang="ru-RU" dirty="0" err="1" smtClean="0"/>
              <a:t>Грушевске</a:t>
            </a:r>
            <a:r>
              <a:rPr lang="ru-RU" dirty="0" smtClean="0"/>
              <a:t>, да и в Ростове-на-Дону не было подобных школьных зданий. Двухэтажное здание с античной колоннадой…»- писал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                  В.С. Сидоров (ростовский писатель)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2500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В эти же годы в здании нынешнего Дворца культуры шахты «Глубокая» открылась библиотека, существующая и по сей день, творческие кружки для рабочих и их детей, работал кинематограф.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Для постройки этого, как тогда называли, клуба, Парамонов специально отправлял в Одессу архитектора. Он хотел, чтобы здание выглядело как одесский оперный театр. 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714375"/>
            <a:ext cx="1428750" cy="2238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500188"/>
            <a:ext cx="69310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«Грамотные люди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дадут мне больше,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 неграмотные»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Н.Е. Парамонов.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1928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В пришахтном поселке Николай Елпидифорович выстроил дома для рабочих, в которых они жили бесплатно.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Для профессора А.А. Скочинского, своего зятя, он построил рядом с шахтой дом, в котором в настоящее время расположен филиал городского краеведческого музея.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Благоустройство города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 1915 году Николай Парамонов построил первую в городе баню.</a:t>
            </a:r>
          </a:p>
          <a:p>
            <a:r>
              <a:rPr lang="ru-RU" altLang="ru-RU" smtClean="0"/>
              <a:t>На его средства была проложена первая ветка водовода из Дона</a:t>
            </a:r>
          </a:p>
          <a:p>
            <a:r>
              <a:rPr lang="ru-RU" altLang="ru-RU" smtClean="0"/>
              <a:t>Железнодорожная ветка Власовка-Каменоломни была построена Парамоновым в 1913 году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Открыл в центре города библиотеку с читальным залом (сейчас там располагается военкомат)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7487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Осенью 1913 г. на Власовском руднике было закончено строительство двухэтажного здания народного училища для рабочих. По величине оно было похоже на среднее учебное заведение. Вокруг училища были посажены деревья и обнесен забор. В 1913/1914 учебном году в нем обучалось около 400 учеников обоего пола. С января 1914 г. здесь были открыты бесплатные образовательные курсы, на которых обучалось 200 человек. Николай Елпидифорович также желал открыть на 1914/1915 учебный год ремесленный отдел, но война не дала осуществить его замысел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083675" cy="6884988"/>
          </a:xfrm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900113" y="1557338"/>
            <a:ext cx="7416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Arial Black" pitchFamily="34" charset="0"/>
              </a:rPr>
              <a:t>Николай Парамонов ежемесячно оплачивал обучение беднейших учеников и учениц в реальном училище и женской гимназии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Arial Black" pitchFamily="34" charset="0"/>
              </a:rPr>
              <a:t> г. Ростова.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hram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3414" y="1571612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…</a:t>
            </a:r>
          </a:p>
        </p:txBody>
      </p:sp>
      <p:pic>
        <p:nvPicPr>
          <p:cNvPr id="2052" name="Рисунок 3" descr="143456_thum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676650"/>
            <a:ext cx="3973512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3" name="Picture 3" descr="C:\Documents and Settings\ппппппп\Рабочий стол\Шахты\444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450056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4" name="Picture 4" descr="C:\Documents and Settings\ппппппп\Рабочий стол\Шахты\520_24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4643437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5" name="Picture 4" descr="PDVD_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2250" y="3643313"/>
            <a:ext cx="5186363" cy="32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6" name="Picture 2" descr="C:\Documents and Settings\ппппппп\Рабочий стол\Шахты\520_20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357313"/>
            <a:ext cx="489585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7" name="Picture 5" descr="C:\Documents and Settings\ппппппп\Рабочий стол\Шахты\Kinoteatr__Novosti_dnya___ranee___biblioteka_chital_nya._Nyne___zdanie_voenkomata._thum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7325" y="2170113"/>
            <a:ext cx="4346575" cy="318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521358" y="1821656"/>
            <a:ext cx="722710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905">
                  <a:solidFill>
                    <a:srgbClr val="FF0066"/>
                  </a:solidFill>
                </a:ln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КУПЕЦ</a:t>
            </a:r>
          </a:p>
          <a:p>
            <a:pPr algn="ctr">
              <a:defRPr/>
            </a:pPr>
            <a:r>
              <a:rPr lang="ru-RU" sz="5400" b="1" dirty="0">
                <a:ln w="1905">
                  <a:solidFill>
                    <a:srgbClr val="FF0066"/>
                  </a:solidFill>
                </a:ln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ПРОМЫШЛЕННИК</a:t>
            </a:r>
          </a:p>
          <a:p>
            <a:pPr algn="r">
              <a:defRPr/>
            </a:pPr>
            <a:r>
              <a:rPr lang="ru-RU" sz="5400" b="1" dirty="0">
                <a:ln w="1905">
                  <a:solidFill>
                    <a:srgbClr val="FF0066"/>
                  </a:solidFill>
                </a:ln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МЕЦЕНАТ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38877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400" b="1" smtClean="0">
                <a:latin typeface="Monotype Corsiva" pitchFamily="66" charset="0"/>
              </a:rPr>
              <a:t>Велик вклад Н. Парамонова и в развитие станицы Мелиховской, станицы Чирской, городов Новошахтинска, Новочеркасска, Ростова-на-Дону. 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800" b="1" smtClean="0">
                <a:latin typeface="Monotype Corsiva" pitchFamily="66" charset="0"/>
              </a:rPr>
              <a:t>В годы первой мировой войны внес на дело обороны страны около  миллиона рублей. 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7950" y="75565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В 1920 году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 Николай Елпидифорович был вынужден эмигрировать со своей семьей в Турцию.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92080" y="3933056"/>
            <a:ext cx="3668461" cy="2696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ru-RU" altLang="ru-RU" smtClean="0"/>
              <a:t>Н.Е. Парамонов умер в 1951 г. в немецком городе Байроте, где и был похоронен. 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Из некролога:</a:t>
            </a:r>
          </a:p>
          <a:p>
            <a:pPr marL="0" indent="0">
              <a:buFont typeface="Arial" charset="0"/>
              <a:buNone/>
            </a:pPr>
            <a:endParaRPr lang="ru-RU" altLang="ru-RU" b="1" smtClean="0">
              <a:latin typeface="Monotype Corsiva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latin typeface="Monotype Corsiva" pitchFamily="66" charset="0"/>
              </a:rPr>
              <a:t>Парамонов олицетворял собой тех </a:t>
            </a: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latin typeface="Monotype Corsiva" pitchFamily="66" charset="0"/>
              </a:rPr>
              <a:t>людей, которых он хотел видеть у </a:t>
            </a: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latin typeface="Monotype Corsiva" pitchFamily="66" charset="0"/>
              </a:rPr>
              <a:t>власти в стране: деловых, разумных, </a:t>
            </a: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latin typeface="Monotype Corsiva" pitchFamily="66" charset="0"/>
              </a:rPr>
              <a:t>думающих о завтрашнем дне.</a:t>
            </a:r>
          </a:p>
        </p:txBody>
      </p:sp>
      <p:pic>
        <p:nvPicPr>
          <p:cNvPr id="35842" name="Picture 2" descr="Нажмите, чтобы увеличить.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660232" y="2276872"/>
            <a:ext cx="1728192" cy="236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059863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ru-RU" altLang="ru-RU" sz="120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sz="4000">
              <a:latin typeface="Arial" charset="0"/>
              <a:ea typeface="DFKai-SB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  <a:cs typeface="Times New Roman" pitchFamily="18" charset="0"/>
              </a:rPr>
              <a:t>В каком городе или даже стране вы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  <a:cs typeface="Times New Roman" pitchFamily="18" charset="0"/>
              </a:rPr>
              <a:t>находитесь? </a:t>
            </a:r>
            <a:endParaRPr lang="ru-RU" altLang="ru-RU" sz="4000">
              <a:latin typeface="Arial" charset="0"/>
              <a:ea typeface="DFKai-SB" pitchFamily="65" charset="-12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Какое у вас время года?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Что вы будете делать?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 Каковы ваши действия?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Что вы умеете делать?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 (Составьте список видов работ.)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4000">
                <a:latin typeface="Arial" charset="0"/>
                <a:ea typeface="DFKai-SB" pitchFamily="65" charset="-120"/>
              </a:rPr>
              <a:t>Что будет потом? </a:t>
            </a:r>
          </a:p>
        </p:txBody>
      </p:sp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28625" y="1285875"/>
            <a:ext cx="2281238" cy="3500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31154" y="1357298"/>
            <a:ext cx="64128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Парамонов (род. 1876 г.)</a:t>
            </a:r>
          </a:p>
          <a:p>
            <a:pPr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удивительнейшая личность </a:t>
            </a:r>
          </a:p>
          <a:p>
            <a:pPr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истории Донского края и</a:t>
            </a:r>
          </a:p>
          <a:p>
            <a:pPr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России. С его именем связана и</a:t>
            </a:r>
          </a:p>
          <a:p>
            <a:pPr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история нашего города.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Забытые земляки... Миллионер Н. Парамо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00125"/>
            <a:ext cx="2381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14679" y="1000108"/>
            <a:ext cx="55721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Началась эта история еще в 19 веке. Сразу после освобождения крестьян Елпидифор Парамонов пришёл в Ростов-на-Дону из Великороссии, с севера, пешком, в лаптях. </a:t>
            </a:r>
          </a:p>
          <a:p>
            <a:pPr algn="ctr"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уже через полвека его сыновья Пётр и Николай были среди богатейших людей Ростова и России.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Е.Т.Парамонов отписал своим сыновьям всё имущество,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 состояние его оценивалось в 4.5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миллиона рублей:"...Все принадлежащее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мне движимое и недвижимое имущество,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в чем бы такое ни заключалось и где 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ни находилось, завещаю в полную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собственность сыновьям моим, Петру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Николаю Елпидифоровичам Парамоновым.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Первому из них, Петру, как старшему и более потрудившемуся в моих делах назначаю шестьдесят процентов, а Николаю как младшему и менее участвовавшему в коммерческих делах назначаю сорок процентов со всего состава имения моего...".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643688" y="571500"/>
            <a:ext cx="1905000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пппппп\Рабочий стол\Шахты\222_thum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00063"/>
            <a:ext cx="3609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786188" y="41433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В 1911 году начала работать шахта, названная в честь отца «Елпидифор».По оборудованию эта шахта (впоследствии- шахта им.Артема) считалась лучшей в России и Европе. Некоторые механизмы отработали почти весь срок службы шахты (например, четырехэтажная клеть)- более 90 лет!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14375" y="3143250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285750" y="7858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В 1907 году Николай получил в подарок от отца антрацитовый рудник близ поселка Власовка.</a:t>
            </a:r>
          </a:p>
        </p:txBody>
      </p:sp>
      <p:sp>
        <p:nvSpPr>
          <p:cNvPr id="7174" name="Прямоугольник 11"/>
          <p:cNvSpPr>
            <a:spLocks noChangeArrowheads="1"/>
          </p:cNvSpPr>
          <p:nvPr/>
        </p:nvSpPr>
        <p:spPr bwMode="auto">
          <a:xfrm>
            <a:off x="285750" y="15716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В Ростове язвили: "Елпидифор купил сыну новую игрушку…»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Николай начал строительство шахты.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11188" y="1214438"/>
            <a:ext cx="8856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При шахте были построены магазин, столовая на 400 посадочных мест.</a:t>
            </a: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68313" y="2481263"/>
            <a:ext cx="8207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На руднике Н.Е. Парамонова была открыта больница на 200 коек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755650" y="3646488"/>
            <a:ext cx="813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Он ввел самые высокие расценки и ставки для рабочих и служащих.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11188" y="5127625"/>
            <a:ext cx="8281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Кроме рудника построил кирпичный завод, завод подков, брикетную фабрику и химзавод.</a:t>
            </a: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6"/>
          <p:cNvSpPr>
            <a:spLocks noGrp="1"/>
          </p:cNvSpPr>
          <p:nvPr>
            <p:ph idx="1"/>
          </p:nvPr>
        </p:nvSpPr>
        <p:spPr>
          <a:xfrm>
            <a:off x="179388" y="476250"/>
            <a:ext cx="8229600" cy="1296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</a:t>
            </a:r>
            <a:r>
              <a:rPr lang="ru-RU" altLang="ru-RU" b="1" smtClean="0"/>
              <a:t>К 1918 году капитал Парамонова составлял 22 миллиона рублей. </a:t>
            </a:r>
          </a:p>
        </p:txBody>
      </p:sp>
      <p:pic>
        <p:nvPicPr>
          <p:cNvPr id="11268" name="Picture 4" descr="C:\Documents and Settings\User\Рабочий стол\f20101125235132-ru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5344">
            <a:off x="2586038" y="1905000"/>
            <a:ext cx="3125787" cy="46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9" name="Picture 5" descr="C:\Documents and Settings\User\Рабочий стол\72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3647">
            <a:off x="5867400" y="2852738"/>
            <a:ext cx="1827213" cy="3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kola">
            <a:hlinkClick r:id="rId2" tooltip="skola.jpg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357438"/>
            <a:ext cx="3714750" cy="2786062"/>
          </a:xfrm>
        </p:spPr>
      </p:pic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776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Arial Black</vt:lpstr>
      <vt:lpstr>Monotype Corsiva</vt:lpstr>
      <vt:lpstr>DFKai-SB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Благоустройство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Н.Е. Парамонов умер в 1951 г. в немецком городе Байроте, где и был похоронен.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ппппппп</dc:creator>
  <cp:lastModifiedBy>1</cp:lastModifiedBy>
  <cp:revision>74</cp:revision>
  <dcterms:created xsi:type="dcterms:W3CDTF">2012-03-02T12:50:32Z</dcterms:created>
  <dcterms:modified xsi:type="dcterms:W3CDTF">2013-11-03T17:26:38Z</dcterms:modified>
</cp:coreProperties>
</file>