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1"/>
  </p:notesMasterIdLst>
  <p:sldIdLst>
    <p:sldId id="283" r:id="rId2"/>
    <p:sldId id="258" r:id="rId3"/>
    <p:sldId id="261" r:id="rId4"/>
    <p:sldId id="262" r:id="rId5"/>
    <p:sldId id="263" r:id="rId6"/>
    <p:sldId id="264" r:id="rId7"/>
    <p:sldId id="260" r:id="rId8"/>
    <p:sldId id="285" r:id="rId9"/>
    <p:sldId id="287" r:id="rId10"/>
    <p:sldId id="266" r:id="rId11"/>
    <p:sldId id="269" r:id="rId12"/>
    <p:sldId id="270" r:id="rId13"/>
    <p:sldId id="271" r:id="rId14"/>
    <p:sldId id="273" r:id="rId15"/>
    <p:sldId id="274" r:id="rId16"/>
    <p:sldId id="276" r:id="rId17"/>
    <p:sldId id="278" r:id="rId18"/>
    <p:sldId id="280" r:id="rId19"/>
    <p:sldId id="289" r:id="rId20"/>
    <p:sldId id="301" r:id="rId21"/>
    <p:sldId id="303" r:id="rId22"/>
    <p:sldId id="305" r:id="rId23"/>
    <p:sldId id="327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81" r:id="rId34"/>
    <p:sldId id="330" r:id="rId35"/>
    <p:sldId id="291" r:id="rId36"/>
    <p:sldId id="324" r:id="rId37"/>
    <p:sldId id="293" r:id="rId38"/>
    <p:sldId id="322" r:id="rId39"/>
    <p:sldId id="323" r:id="rId40"/>
    <p:sldId id="331" r:id="rId41"/>
    <p:sldId id="295" r:id="rId42"/>
    <p:sldId id="332" r:id="rId43"/>
    <p:sldId id="297" r:id="rId44"/>
    <p:sldId id="272" r:id="rId45"/>
    <p:sldId id="326" r:id="rId46"/>
    <p:sldId id="334" r:id="rId47"/>
    <p:sldId id="335" r:id="rId48"/>
    <p:sldId id="299" r:id="rId49"/>
    <p:sldId id="28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fush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D1298-BA6C-4E2B-A0A3-43432C0B917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D5E6-E166-438F-A100-245F2447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AB21-EDFF-4AEB-8627-ED1E26D07D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AB21-EDFF-4AEB-8627-ED1E26D07D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76AF-3146-41CC-9F63-ED2FF7974842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72;&#1089;&#1103;.mp3" TargetMode="Externa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22%20&#1044;&#1086;&#1088;&#1086;&#1078;&#1082;&#1072;%2022.wma" TargetMode="Externa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МИНУТА ЧИСТОПИСАНИЯ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8800" dirty="0" smtClean="0"/>
              <a:t>лиса</a:t>
            </a:r>
            <a:endParaRPr lang="ru-RU" sz="8800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929618" cy="51974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57266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яблоко</a:t>
            </a:r>
            <a:endParaRPr lang="ru-RU" sz="8800" dirty="0"/>
          </a:p>
        </p:txBody>
      </p:sp>
      <p:pic>
        <p:nvPicPr>
          <p:cNvPr id="4" name="Содержимое 3" descr="ябло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0"/>
            <a:ext cx="6143668" cy="504351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715536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пен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691214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пенал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карандаш</a:t>
            </a:r>
            <a:endParaRPr lang="ru-RU" sz="8800" dirty="0"/>
          </a:p>
        </p:txBody>
      </p:sp>
      <p:pic>
        <p:nvPicPr>
          <p:cNvPr id="4" name="Содержимое 3" descr="каранд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14393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попугай</a:t>
            </a:r>
            <a:endParaRPr lang="ru-RU" sz="8800" dirty="0"/>
          </a:p>
        </p:txBody>
      </p:sp>
      <p:pic>
        <p:nvPicPr>
          <p:cNvPr id="4" name="Содержимое 3" descr="попуг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500726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слон</a:t>
            </a:r>
            <a:endParaRPr lang="ru-RU" sz="8800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1500174"/>
            <a:ext cx="7858180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Кошка</a:t>
            </a:r>
            <a:endParaRPr lang="ru-RU" sz="8800" dirty="0"/>
          </a:p>
        </p:txBody>
      </p:sp>
      <p:pic>
        <p:nvPicPr>
          <p:cNvPr id="5" name="Содержимое 4" descr="к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стул</a:t>
            </a:r>
            <a:endParaRPr lang="ru-RU" sz="8800" dirty="0"/>
          </a:p>
        </p:txBody>
      </p:sp>
      <p:pic>
        <p:nvPicPr>
          <p:cNvPr id="4" name="Содержимое 3" descr="с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558082" cy="50006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  <a:alpha val="56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ЗАМОК «</a:t>
            </a:r>
            <a:r>
              <a:rPr lang="ru-RU" sz="5400" b="1" dirty="0" smtClean="0"/>
              <a:t>О</a:t>
            </a:r>
            <a:r>
              <a:rPr lang="ru-RU" b="1" dirty="0" smtClean="0"/>
              <a:t>ДУШЕВЛЁННЫЕ</a:t>
            </a:r>
            <a:br>
              <a:rPr lang="ru-RU" b="1" dirty="0" smtClean="0"/>
            </a:br>
            <a:r>
              <a:rPr lang="ru-RU" b="1" dirty="0" smtClean="0"/>
              <a:t> и </a:t>
            </a:r>
            <a:r>
              <a:rPr lang="ru-RU" sz="6000" b="1" dirty="0" smtClean="0"/>
              <a:t>Н</a:t>
            </a:r>
            <a:r>
              <a:rPr lang="ru-RU" b="1" dirty="0" smtClean="0"/>
              <a:t>ЕОДУШЕВЛЁННЫЕ»</a:t>
            </a:r>
            <a:endParaRPr lang="ru-RU" b="1" dirty="0"/>
          </a:p>
        </p:txBody>
      </p:sp>
      <p:pic>
        <p:nvPicPr>
          <p:cNvPr id="4" name="Содержимое 3" descr="кор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4857783" cy="48752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929882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sz="15000" i="1" dirty="0" err="1" smtClean="0">
                <a:latin typeface="Times New Roman" pitchFamily="18" charset="0"/>
                <a:cs typeface="Times New Roman" pitchFamily="18" charset="0"/>
              </a:rPr>
              <a:t>ео</a:t>
            </a:r>
            <a:r>
              <a:rPr lang="ru-RU" sz="15000" i="1" dirty="0" smtClean="0">
                <a:latin typeface="Times New Roman" pitchFamily="18" charset="0"/>
                <a:cs typeface="Times New Roman" pitchFamily="18" charset="0"/>
              </a:rPr>
              <a:t> аи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357221" y="2183130"/>
          <a:ext cx="10001320" cy="868680"/>
        </p:xfrm>
        <a:graphic>
          <a:graphicData uri="http://schemas.openxmlformats.org/drawingml/2006/table">
            <a:tbl>
              <a:tblPr/>
              <a:tblGrid>
                <a:gridCol w="10001320"/>
              </a:tblGrid>
              <a:tr h="86868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357222" y="0"/>
          <a:ext cx="10358510" cy="2194585"/>
        </p:xfrm>
        <a:graphic>
          <a:graphicData uri="http://schemas.openxmlformats.org/drawingml/2006/table">
            <a:tbl>
              <a:tblPr/>
              <a:tblGrid>
                <a:gridCol w="10358510"/>
              </a:tblGrid>
              <a:tr h="2194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5214950"/>
          <a:ext cx="9501222" cy="1643050"/>
        </p:xfrm>
        <a:graphic>
          <a:graphicData uri="http://schemas.openxmlformats.org/drawingml/2006/table">
            <a:tbl>
              <a:tblPr/>
              <a:tblGrid>
                <a:gridCol w="9501222"/>
              </a:tblGrid>
              <a:tr h="1643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32" y="6053528"/>
          <a:ext cx="9572692" cy="804472"/>
        </p:xfrm>
        <a:graphic>
          <a:graphicData uri="http://schemas.openxmlformats.org/drawingml/2006/table">
            <a:tbl>
              <a:tblPr/>
              <a:tblGrid>
                <a:gridCol w="9572692"/>
              </a:tblGrid>
              <a:tr h="8044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501222" y="3048000"/>
          <a:ext cx="214314" cy="2307771"/>
        </p:xfrm>
        <a:graphic>
          <a:graphicData uri="http://schemas.openxmlformats.org/drawingml/2006/table">
            <a:tbl>
              <a:tblPr/>
              <a:tblGrid>
                <a:gridCol w="214314"/>
              </a:tblGrid>
              <a:tr h="2307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286908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кор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3143272" cy="278608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4893471" y="2464587"/>
            <a:ext cx="285752" cy="7143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суда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суда  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пос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786214" cy="25003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475059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86908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  пуста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01222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пуста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857652" cy="257176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643438" y="2428868"/>
            <a:ext cx="285752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  бака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бака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90px-GermanShep1_wb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071942"/>
            <a:ext cx="3143272" cy="23688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714876" y="2428868"/>
            <a:ext cx="285752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льто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72660" cy="7143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льто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аль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786190"/>
            <a:ext cx="2857520" cy="28575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82216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429784" cy="71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644098" cy="721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за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143272" cy="256697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03621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357166"/>
          <a:ext cx="7358114" cy="1497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6"/>
                <a:gridCol w="2505525"/>
                <a:gridCol w="2923763"/>
              </a:tblGrid>
              <a:tr h="14970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ОДУШЕВ -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ЛЁННЫЕ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НЕОДУШЕВ -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ЛЁННЫЕ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857364"/>
          <a:ext cx="7358114" cy="45720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358114"/>
              </a:tblGrid>
              <a:tr h="857256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54829" y="1861457"/>
          <a:ext cx="208280" cy="402771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027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80314" y="1861457"/>
          <a:ext cx="208280" cy="402771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027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54829" y="1857363"/>
          <a:ext cx="2569028" cy="45720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69028"/>
              </a:tblGrid>
              <a:tr h="4572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71802" y="2714620"/>
            <a:ext cx="285752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86116" y="3500438"/>
            <a:ext cx="257176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14678" y="4214818"/>
            <a:ext cx="264320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14678" y="4929198"/>
            <a:ext cx="271464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43240" y="5643578"/>
            <a:ext cx="278608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0166" y="18573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КОРОВА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166" y="271462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ПОСУДА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1" y="3500438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КАПУСТА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28" y="421481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СОБАКА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9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ПАЛЬТО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500166" y="564357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ЗАЯЦ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2847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-0.1051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556E-6 L 0.55122 -0.10487 " pathEditMode="relative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L 0.23629 -0.20995 " pathEditMode="relative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4341 -0.19954 " pathEditMode="relative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3044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858412" cy="7643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танцы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428728" y="1000108"/>
            <a:ext cx="6500858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ФИЗКУЛЬТУРНАЯ МИНУТКА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" name="Ва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  <p:bldP spid="4" grpI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тари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6786610" cy="585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9784" cy="707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035" y="285728"/>
            <a:ext cx="8215370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Существительное – школа.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ней ребята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фамилий столько, что  не счесть.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даже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Сидоровы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есть.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уголке живом попугайчики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чирикают весь день.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двум черепашкам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Тартилам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плавать всё время не лень.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Дмитриевского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школа стоит,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 номером 2031.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500042"/>
            <a:ext cx="25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928670"/>
            <a:ext cx="307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фамилии,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50017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2000240"/>
            <a:ext cx="27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клички,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264318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города-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57223" y="3286124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 заглавной буквы пишутся всегда.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57266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Замок « Нарицательных и </a:t>
            </a:r>
            <a:r>
              <a:rPr lang="en-US" b="1" dirty="0" smtClean="0"/>
              <a:t>C</a:t>
            </a:r>
            <a:r>
              <a:rPr lang="ru-RU" b="1" dirty="0" err="1" smtClean="0"/>
              <a:t>обственных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Содержимое 3" descr="Wc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85804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501222" cy="7143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1000108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нарицательные: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К,к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Л,л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Б,б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)оря,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С,с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)ила.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Р,р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Н,н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Д,д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евочка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собственные: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В,в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олга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иша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вановна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альчик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О,о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льга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У,у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)лица.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1000108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нарицательные: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К,к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Л,л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Б,б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)оря,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С,с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)ила.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Р,р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Н,н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Д,д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евочка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собственные: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В,в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олга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вановна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альчик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О,о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льга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У,у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)лица.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787006" cy="7215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чиж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001288" cy="7143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1142984"/>
            <a:ext cx="8572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Рука, нога, игра, девочка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вариант   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Волга, Миша, Ивановна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429784" cy="7000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Домик «Род имён существительных»</a:t>
            </a:r>
            <a:endParaRPr lang="ru-RU" b="1" dirty="0"/>
          </a:p>
        </p:txBody>
      </p:sp>
      <p:pic>
        <p:nvPicPr>
          <p:cNvPr id="4" name="Содержимое 3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715304" cy="4946671"/>
          </a:xfrm>
        </p:spPr>
      </p:pic>
      <p:sp>
        <p:nvSpPr>
          <p:cNvPr id="5" name="TextBox 4"/>
          <p:cNvSpPr txBox="1"/>
          <p:nvPr/>
        </p:nvSpPr>
        <p:spPr>
          <a:xfrm>
            <a:off x="400049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М. Р.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Ж.Р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07194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СР. Р.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643182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63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934" y="2428868"/>
            <a:ext cx="159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2428868"/>
            <a:ext cx="164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ПЛАЩ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3000372"/>
            <a:ext cx="161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УДАЧА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00037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3000372"/>
            <a:ext cx="141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9133 0.304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5 0.3044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2677 0.39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6 0.24143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29398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-0.12604 0.31505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285992"/>
            <a:ext cx="8229600" cy="18573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живёт, домик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е,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ёжик, В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285992"/>
            <a:ext cx="8229600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домик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вёт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ёж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ик.</a:t>
            </a:r>
            <a:endParaRPr kumimoji="0" lang="ru-RU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43636" y="3214686"/>
            <a:ext cx="1714512" cy="1588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86182" y="3214686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86182" y="3357562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ёжик</a:t>
            </a:r>
            <a:endParaRPr lang="ru-RU" sz="8800" dirty="0"/>
          </a:p>
        </p:txBody>
      </p:sp>
      <p:pic>
        <p:nvPicPr>
          <p:cNvPr id="4" name="Содержимое 3" descr="ёж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715304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644098" cy="7429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5500702"/>
          <a:ext cx="7429552" cy="11430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29552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ИМЯ СУЩЕСТВИТЕЛЬНОЕ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4677742"/>
          <a:ext cx="6715172" cy="822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1517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КТО? ЧТО?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3643314"/>
          <a:ext cx="6715172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71517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ОДУШЕВЛЁННОЕ</a:t>
                      </a:r>
                      <a:r>
                        <a:rPr lang="ru-RU" sz="3200" b="1" baseline="0" dirty="0" smtClean="0"/>
                        <a:t>    НЕОДУШЕВЛЁННОЕ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576514"/>
          <a:ext cx="6715172" cy="1066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1517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СОБСТВЕННОЕ </a:t>
                      </a:r>
                    </a:p>
                    <a:p>
                      <a:pPr algn="ctr"/>
                      <a:r>
                        <a:rPr lang="ru-RU" sz="3200" b="1" dirty="0" smtClean="0"/>
                        <a:t>НАРИЦАТЕЛЬНОЕ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285860"/>
          <a:ext cx="6715172" cy="128588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71517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РОД </a:t>
                      </a:r>
                    </a:p>
                    <a:p>
                      <a:pPr algn="l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М.Р.                  Ж.Р.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                 СР.Р.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10800000" flipV="1">
            <a:off x="1857356" y="1643050"/>
            <a:ext cx="214314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21967" y="189308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2066" y="1643050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Равнобедренный треугольник 39"/>
          <p:cNvSpPr/>
          <p:nvPr/>
        </p:nvSpPr>
        <p:spPr>
          <a:xfrm>
            <a:off x="785786" y="0"/>
            <a:ext cx="7858180" cy="1285860"/>
          </a:xfrm>
          <a:prstGeom prst="triangle">
            <a:avLst>
              <a:gd name="adj" fmla="val 5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ЧИСЛО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ЕД.Ч.                  МН.Ч.</a:t>
            </a:r>
          </a:p>
          <a:p>
            <a:pPr algn="ctr"/>
            <a:endParaRPr lang="ru-RU" sz="32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 flipV="1">
            <a:off x="3428992" y="571480"/>
            <a:ext cx="64294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86380" y="571480"/>
            <a:ext cx="57150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7715304" cy="479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ru-RU" sz="3200" b="1" dirty="0" smtClean="0"/>
              <a:t>Тест</a:t>
            </a:r>
            <a:endParaRPr lang="ru-RU" sz="3200" dirty="0" smtClean="0"/>
          </a:p>
          <a:p>
            <a:pPr algn="ctr"/>
            <a:r>
              <a:rPr lang="ru-RU" sz="2400" b="1" dirty="0" smtClean="0"/>
              <a:t>1.Укажите неодушевлённые имена существительные:</a:t>
            </a:r>
          </a:p>
          <a:p>
            <a:pPr algn="ctr"/>
            <a:r>
              <a:rPr lang="ru-RU" sz="2400" i="1" dirty="0" smtClean="0"/>
              <a:t>а) белка     б) тетрадь      в) ручка </a:t>
            </a:r>
            <a:endParaRPr lang="en-US" sz="2400" dirty="0" smtClean="0"/>
          </a:p>
          <a:p>
            <a:pPr algn="ctr"/>
            <a:r>
              <a:rPr lang="ru-RU" sz="2400" b="1" dirty="0" smtClean="0"/>
              <a:t>2.Укажите нарицательные имена существительные:</a:t>
            </a:r>
          </a:p>
          <a:p>
            <a:pPr algn="ctr"/>
            <a:r>
              <a:rPr lang="ru-RU" sz="2400" i="1" dirty="0" smtClean="0"/>
              <a:t>а) кот        б) Минск       в) стол</a:t>
            </a:r>
            <a:endParaRPr lang="ru-RU" sz="2400" dirty="0" smtClean="0"/>
          </a:p>
          <a:p>
            <a:pPr algn="ctr"/>
            <a:r>
              <a:rPr lang="ru-RU" sz="2400" b="1" dirty="0" smtClean="0"/>
              <a:t>3.Подчеркни имена существительные женского рода:</a:t>
            </a:r>
          </a:p>
          <a:p>
            <a:pPr algn="ctr"/>
            <a:r>
              <a:rPr lang="ru-RU" sz="2400" i="1" dirty="0" smtClean="0"/>
              <a:t>а) стакан     б) лодка      в) окно</a:t>
            </a:r>
            <a:endParaRPr lang="ru-RU" sz="2400" dirty="0" smtClean="0"/>
          </a:p>
          <a:p>
            <a:pPr algn="ctr"/>
            <a:r>
              <a:rPr lang="ru-RU" sz="2400" b="1" dirty="0" smtClean="0"/>
              <a:t>4. Подчеркни имена существительные мужского рода: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i="1" dirty="0" smtClean="0"/>
              <a:t>а) стул        б) дождь     в) одежда</a:t>
            </a:r>
            <a:endParaRPr lang="en-US" sz="2400" dirty="0" smtClean="0"/>
          </a:p>
          <a:p>
            <a:pPr algn="ctr"/>
            <a:r>
              <a:rPr lang="ru-RU" sz="2400" b="1" dirty="0" smtClean="0"/>
              <a:t>5. Укажите имена существительные в единственном числе:</a:t>
            </a:r>
          </a:p>
          <a:p>
            <a:pPr algn="ctr"/>
            <a:r>
              <a:rPr lang="ru-RU" sz="2400" i="1" dirty="0" smtClean="0"/>
              <a:t>а) лыжи       б) конь        в) стол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50"/>
            <a:ext cx="9144000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7715304" cy="464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 </a:t>
            </a:r>
            <a:r>
              <a:rPr lang="ru-RU" sz="3200" b="1" dirty="0" smtClean="0"/>
              <a:t>Тест</a:t>
            </a:r>
            <a:endParaRPr lang="ru-RU" sz="3200" dirty="0" smtClean="0"/>
          </a:p>
          <a:p>
            <a:pPr algn="ctr"/>
            <a:r>
              <a:rPr lang="ru-RU" sz="2400" b="1" dirty="0" smtClean="0"/>
              <a:t>1.Укажите неодушевлённые имена существительные:</a:t>
            </a:r>
          </a:p>
          <a:p>
            <a:pPr algn="ctr"/>
            <a:r>
              <a:rPr lang="ru-RU" sz="2400" i="1" dirty="0" smtClean="0"/>
              <a:t>а) белка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тетрадь</a:t>
            </a:r>
            <a:r>
              <a:rPr lang="ru-RU" sz="2400" i="1" dirty="0" smtClean="0">
                <a:solidFill>
                  <a:srgbClr val="C00000"/>
                </a:solidFill>
              </a:rPr>
              <a:t>      в) </a:t>
            </a:r>
            <a:r>
              <a:rPr lang="ru-RU" sz="2400" i="1" u="sng" dirty="0" smtClean="0">
                <a:solidFill>
                  <a:srgbClr val="C00000"/>
                </a:solidFill>
              </a:rPr>
              <a:t>ручка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2.Укажите нарицательные имена существительные: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а) </a:t>
            </a:r>
            <a:r>
              <a:rPr lang="ru-RU" sz="2400" i="1" u="sng" dirty="0" smtClean="0">
                <a:solidFill>
                  <a:srgbClr val="C00000"/>
                </a:solidFill>
              </a:rPr>
              <a:t>кот</a:t>
            </a:r>
            <a:r>
              <a:rPr lang="ru-RU" sz="2400" i="1" dirty="0" smtClean="0">
                <a:solidFill>
                  <a:srgbClr val="C00000"/>
                </a:solidFill>
              </a:rPr>
              <a:t>        </a:t>
            </a:r>
            <a:r>
              <a:rPr lang="ru-RU" sz="2400" i="1" dirty="0" smtClean="0"/>
              <a:t>б) Минск      </a:t>
            </a:r>
            <a:r>
              <a:rPr lang="ru-RU" sz="2400" i="1" dirty="0" smtClean="0">
                <a:solidFill>
                  <a:srgbClr val="C00000"/>
                </a:solidFill>
              </a:rPr>
              <a:t> в)</a:t>
            </a:r>
            <a:r>
              <a:rPr lang="ru-RU" sz="2400" i="1" u="sng" dirty="0" smtClean="0">
                <a:solidFill>
                  <a:srgbClr val="C00000"/>
                </a:solidFill>
              </a:rPr>
              <a:t> стол</a:t>
            </a:r>
            <a:endParaRPr lang="ru-RU" sz="2400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3.Подчеркни имена существительные женского рода:</a:t>
            </a:r>
          </a:p>
          <a:p>
            <a:pPr algn="ctr"/>
            <a:r>
              <a:rPr lang="ru-RU" sz="2400" i="1" dirty="0" smtClean="0"/>
              <a:t>а) стакан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лодка</a:t>
            </a:r>
            <a:r>
              <a:rPr lang="ru-RU" sz="2400" i="1" dirty="0" smtClean="0">
                <a:solidFill>
                  <a:srgbClr val="C00000"/>
                </a:solidFill>
              </a:rPr>
              <a:t>      </a:t>
            </a:r>
            <a:r>
              <a:rPr lang="ru-RU" sz="2400" i="1" dirty="0" smtClean="0"/>
              <a:t>в) окно</a:t>
            </a:r>
            <a:endParaRPr lang="ru-RU" sz="2400" dirty="0" smtClean="0"/>
          </a:p>
          <a:p>
            <a:pPr algn="ctr"/>
            <a:r>
              <a:rPr lang="ru-RU" sz="2400" b="1" dirty="0" smtClean="0"/>
              <a:t>4. Подчеркни имена существительные мужского рода: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а) </a:t>
            </a:r>
            <a:r>
              <a:rPr lang="ru-RU" sz="2400" i="1" u="sng" dirty="0" smtClean="0">
                <a:solidFill>
                  <a:srgbClr val="C00000"/>
                </a:solidFill>
              </a:rPr>
              <a:t>стул</a:t>
            </a:r>
            <a:r>
              <a:rPr lang="ru-RU" sz="2400" i="1" dirty="0" smtClean="0">
                <a:solidFill>
                  <a:srgbClr val="C00000"/>
                </a:solidFill>
              </a:rPr>
              <a:t>        б) </a:t>
            </a:r>
            <a:r>
              <a:rPr lang="ru-RU" sz="2400" i="1" u="sng" dirty="0" smtClean="0">
                <a:solidFill>
                  <a:srgbClr val="C00000"/>
                </a:solidFill>
              </a:rPr>
              <a:t>дождь</a:t>
            </a:r>
            <a:r>
              <a:rPr lang="ru-RU" sz="2400" i="1" dirty="0" smtClean="0">
                <a:solidFill>
                  <a:srgbClr val="C00000"/>
                </a:solidFill>
              </a:rPr>
              <a:t>     </a:t>
            </a:r>
            <a:r>
              <a:rPr lang="ru-RU" sz="2400" i="1" dirty="0" smtClean="0"/>
              <a:t>в) одежда</a:t>
            </a:r>
            <a:endParaRPr lang="en-US" sz="2400" dirty="0" smtClean="0"/>
          </a:p>
          <a:p>
            <a:pPr algn="ctr"/>
            <a:r>
              <a:rPr lang="ru-RU" sz="2400" b="1" dirty="0" smtClean="0"/>
              <a:t>5. Укажите имена существительные в единственном числе:</a:t>
            </a:r>
          </a:p>
          <a:p>
            <a:pPr algn="ctr"/>
            <a:r>
              <a:rPr lang="ru-RU" sz="2400" i="1" dirty="0" smtClean="0"/>
              <a:t>а) лыжи  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конь</a:t>
            </a:r>
            <a:r>
              <a:rPr lang="ru-RU" sz="2400" i="1" dirty="0" smtClean="0">
                <a:solidFill>
                  <a:srgbClr val="C00000"/>
                </a:solidFill>
              </a:rPr>
              <a:t>        в) </a:t>
            </a:r>
            <a:r>
              <a:rPr lang="ru-RU" sz="2400" i="1" u="sng" dirty="0" smtClean="0">
                <a:solidFill>
                  <a:srgbClr val="C00000"/>
                </a:solidFill>
              </a:rPr>
              <a:t>стол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танцы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428728" y="1000108"/>
            <a:ext cx="6500858" cy="4929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ФИЗКУЛЬТУРНАЯ МИНУТКА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" name="22 Дорожка 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allAtOnce"/>
      <p:bldP spid="7" grpI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286908" cy="72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4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6500858" cy="5143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357166"/>
            <a:ext cx="540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ОЛОДЦЫ 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715536" cy="71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туч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42900"/>
            <a:ext cx="9572692" cy="7215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315356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туч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929882" cy="7286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582858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туч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ра.</a:t>
            </a:r>
            <a:endParaRPr lang="ru-RU" sz="5400" dirty="0"/>
          </a:p>
        </p:txBody>
      </p:sp>
      <p:pic>
        <p:nvPicPr>
          <p:cNvPr id="5" name="Содержимое 4" descr="сте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4214818"/>
            <a:ext cx="3357586" cy="2076445"/>
          </a:xfrm>
        </p:spPr>
      </p:pic>
      <p:pic>
        <p:nvPicPr>
          <p:cNvPr id="6" name="Содержимое 5" descr="чиж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 flipV="1">
            <a:off x="5500694" y="428604"/>
            <a:ext cx="2928958" cy="2461424"/>
          </a:xfrm>
        </p:spPr>
      </p:pic>
      <p:sp>
        <p:nvSpPr>
          <p:cNvPr id="7" name="Прямоугольник 6"/>
          <p:cNvSpPr/>
          <p:nvPr/>
        </p:nvSpPr>
        <p:spPr>
          <a:xfrm>
            <a:off x="785787" y="57148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 descr="чижи №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28604"/>
            <a:ext cx="3048000" cy="2468562"/>
          </a:xfrm>
          <a:prstGeom prst="rect">
            <a:avLst/>
          </a:prstGeom>
        </p:spPr>
      </p:pic>
      <p:pic>
        <p:nvPicPr>
          <p:cNvPr id="14" name="Рисунок 13" descr="го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14818"/>
            <a:ext cx="307183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644098" cy="7072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КОРОЛЕВСТВО ИМЕНИ СУЩЕСТВИТЕЛЬНОГО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Содержимое 5" descr="кор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5"/>
            <a:ext cx="7286675" cy="48577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ЗАМОК « КТО? и ЧТО?»</a:t>
            </a:r>
            <a:endParaRPr lang="ru-RU" b="1" dirty="0"/>
          </a:p>
        </p:txBody>
      </p:sp>
      <p:pic>
        <p:nvPicPr>
          <p:cNvPr id="4" name="Содержимое 3" descr="кор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450059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1014</TotalTime>
  <Words>532</Words>
  <Application>Microsoft Office PowerPoint</Application>
  <PresentationFormat>Экран (4:3)</PresentationFormat>
  <Paragraphs>128</Paragraphs>
  <Slides>49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МИНУТА ЧИСТОПИСАНИЯ</vt:lpstr>
      <vt:lpstr>ео аи</vt:lpstr>
      <vt:lpstr>Стена,</vt:lpstr>
      <vt:lpstr>Стена, чижи,</vt:lpstr>
      <vt:lpstr>Стена, чижи, туча,</vt:lpstr>
      <vt:lpstr>  Стена, чижи, туча, гора.</vt:lpstr>
      <vt:lpstr>     Стена, чижи, туча, гора.</vt:lpstr>
      <vt:lpstr>КОРОЛЕВСТВО ИМЕНИ СУЩЕСТВИТЕЛЬНОГО</vt:lpstr>
      <vt:lpstr>ЗАМОК « КТО? и ЧТО?»</vt:lpstr>
      <vt:lpstr>Слайд 10</vt:lpstr>
      <vt:lpstr>лиса</vt:lpstr>
      <vt:lpstr>яблоко</vt:lpstr>
      <vt:lpstr>Слайд 13</vt:lpstr>
      <vt:lpstr>карандаш</vt:lpstr>
      <vt:lpstr>попугай</vt:lpstr>
      <vt:lpstr>слон</vt:lpstr>
      <vt:lpstr>Кошка</vt:lpstr>
      <vt:lpstr>стул</vt:lpstr>
      <vt:lpstr>ЗАМОК «ОДУШЕВЛЁННЫЕ  и НЕОДУШЕВЛЁННЫЕ»</vt:lpstr>
      <vt:lpstr>К  рова</vt:lpstr>
      <vt:lpstr>Корова</vt:lpstr>
      <vt:lpstr>п  суда</vt:lpstr>
      <vt:lpstr>Слайд 23</vt:lpstr>
      <vt:lpstr>к  пуста</vt:lpstr>
      <vt:lpstr>капуста</vt:lpstr>
      <vt:lpstr>с  бака</vt:lpstr>
      <vt:lpstr>собака</vt:lpstr>
      <vt:lpstr>п  льто</vt:lpstr>
      <vt:lpstr>пальто</vt:lpstr>
      <vt:lpstr>за  ц</vt:lpstr>
      <vt:lpstr>заяц</vt:lpstr>
      <vt:lpstr>Слайд 32</vt:lpstr>
      <vt:lpstr>Слайд 33</vt:lpstr>
      <vt:lpstr>Слайд 34</vt:lpstr>
      <vt:lpstr>Слайд 35</vt:lpstr>
      <vt:lpstr>Слайд 36</vt:lpstr>
      <vt:lpstr>Замок « Нарицательных и Cобственных»</vt:lpstr>
      <vt:lpstr>Слайд 38</vt:lpstr>
      <vt:lpstr>Слайд 39</vt:lpstr>
      <vt:lpstr>Слайд 40</vt:lpstr>
      <vt:lpstr>Домик «Род имён существительных»</vt:lpstr>
      <vt:lpstr>Слайд 42</vt:lpstr>
      <vt:lpstr>Слайд 43</vt:lpstr>
      <vt:lpstr>ёжик</vt:lpstr>
      <vt:lpstr>Слайд 45</vt:lpstr>
      <vt:lpstr>Слайд 46</vt:lpstr>
      <vt:lpstr>Слайд 47</vt:lpstr>
      <vt:lpstr>Слайд 48</vt:lpstr>
      <vt:lpstr>Слайд 49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аиое</dc:title>
  <dc:creator>marfusha</dc:creator>
  <cp:lastModifiedBy>Ваня</cp:lastModifiedBy>
  <cp:revision>115</cp:revision>
  <dcterms:created xsi:type="dcterms:W3CDTF">2009-01-24T18:59:22Z</dcterms:created>
  <dcterms:modified xsi:type="dcterms:W3CDTF">2012-10-13T20:27:03Z</dcterms:modified>
</cp:coreProperties>
</file>