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7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26EF7-D2C9-430A-B4CE-ADDD2349FC67}" type="datetimeFigureOut">
              <a:rPr lang="ru-RU" smtClean="0"/>
              <a:pPr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0A4F-4D00-45A5-AF20-6C8C52F6B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71472" y="428604"/>
            <a:ext cx="7929618" cy="47149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88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Урок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русского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языка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во 2 классе.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6314" y="5715016"/>
            <a:ext cx="4271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Мальковская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Светлана Викторовна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учитель начальных классов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МБОУ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сош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№2 г. Зверево.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642918"/>
            <a:ext cx="308494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земля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земелька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smtClean="0">
                <a:solidFill>
                  <a:srgbClr val="0070C0"/>
                </a:solidFill>
              </a:rPr>
              <a:t>земляной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400" b="1" dirty="0" err="1" smtClean="0">
                <a:solidFill>
                  <a:srgbClr val="0070C0"/>
                </a:solidFill>
              </a:rPr>
              <a:t>земелюшка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18764381">
            <a:off x="746691" y="736889"/>
            <a:ext cx="1506950" cy="1525535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764381">
            <a:off x="830313" y="1328206"/>
            <a:ext cx="1696895" cy="1836354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764381">
            <a:off x="889567" y="2665714"/>
            <a:ext cx="1506950" cy="1525535"/>
          </a:xfrm>
          <a:prstGeom prst="arc">
            <a:avLst>
              <a:gd name="adj1" fmla="val 15639121"/>
              <a:gd name="adj2" fmla="val 39491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764381">
            <a:off x="746691" y="2022773"/>
            <a:ext cx="1506950" cy="1525535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214546" y="714356"/>
            <a:ext cx="21431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000232" y="1357298"/>
            <a:ext cx="21431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857488" y="2000240"/>
            <a:ext cx="21431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928794" y="2714620"/>
            <a:ext cx="214314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1624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4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хотелось работать, работал с желанием, всё на уроке понравилось.</a:t>
            </a:r>
            <a:br>
              <a:rPr lang="ru-RU" sz="4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40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Зелёный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4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хотелось работать, но не всё на уроке получалось.</a:t>
            </a:r>
            <a:br>
              <a:rPr lang="ru-RU" sz="4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40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Синий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4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хотелось работать, работал без желания, ничего не получилось.</a:t>
            </a:r>
            <a:endParaRPr lang="ru-RU" sz="4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19200" y="904874"/>
            <a:ext cx="6210320" cy="152399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Молодцы!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00034" y="2357430"/>
            <a:ext cx="8143932" cy="407196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3792"/>
                <a:gd name="adj2" fmla="val 278"/>
              </a:avLst>
            </a:prstTxWarp>
          </a:bodyPr>
          <a:lstStyle/>
          <a:p>
            <a:pPr algn="ctr" rtl="0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571472" y="2357430"/>
            <a:ext cx="7858180" cy="385765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5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</a:t>
            </a:r>
          </a:p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за</a:t>
            </a:r>
          </a:p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работу!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5" y="928670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Весёлый, земляничный, лес, липовый.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2976" y="1500174"/>
            <a:ext cx="35719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14678" y="1500174"/>
            <a:ext cx="35719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5008" y="1500174"/>
            <a:ext cx="35719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572264" y="1500174"/>
            <a:ext cx="35719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20" y="2786058"/>
            <a:ext cx="81439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4282" y="4071942"/>
            <a:ext cx="8215370" cy="71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5720" y="5643578"/>
            <a:ext cx="828680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5"/>
          <p:cNvSpPr>
            <a:spLocks/>
          </p:cNvSpPr>
          <p:nvPr/>
        </p:nvSpPr>
        <p:spPr bwMode="auto">
          <a:xfrm>
            <a:off x="1928794" y="2857496"/>
            <a:ext cx="749300" cy="1352540"/>
          </a:xfrm>
          <a:custGeom>
            <a:avLst/>
            <a:gdLst>
              <a:gd name="T0" fmla="*/ 232 w 472"/>
              <a:gd name="T1" fmla="*/ 0 h 1848"/>
              <a:gd name="T2" fmla="*/ 40 w 472"/>
              <a:gd name="T3" fmla="*/ 1632 h 1848"/>
              <a:gd name="T4" fmla="*/ 472 w 472"/>
              <a:gd name="T5" fmla="*/ 1296 h 1848"/>
              <a:gd name="T6" fmla="*/ 0 60000 65536"/>
              <a:gd name="T7" fmla="*/ 0 60000 65536"/>
              <a:gd name="T8" fmla="*/ 0 60000 65536"/>
              <a:gd name="T9" fmla="*/ 0 w 472"/>
              <a:gd name="T10" fmla="*/ 0 h 1848"/>
              <a:gd name="T11" fmla="*/ 472 w 472"/>
              <a:gd name="T12" fmla="*/ 1848 h 18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1848">
                <a:moveTo>
                  <a:pt x="232" y="0"/>
                </a:moveTo>
                <a:cubicBezTo>
                  <a:pt x="116" y="708"/>
                  <a:pt x="0" y="1416"/>
                  <a:pt x="40" y="1632"/>
                </a:cubicBezTo>
                <a:cubicBezTo>
                  <a:pt x="80" y="1848"/>
                  <a:pt x="276" y="1572"/>
                  <a:pt x="472" y="1296"/>
                </a:cubicBez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Freeform 27"/>
          <p:cNvSpPr>
            <a:spLocks/>
          </p:cNvSpPr>
          <p:nvPr/>
        </p:nvSpPr>
        <p:spPr bwMode="auto">
          <a:xfrm>
            <a:off x="1285852" y="2857496"/>
            <a:ext cx="1000132" cy="1271578"/>
          </a:xfrm>
          <a:custGeom>
            <a:avLst/>
            <a:gdLst>
              <a:gd name="T0" fmla="*/ 0 w 1200"/>
              <a:gd name="T1" fmla="*/ 1200 h 1704"/>
              <a:gd name="T2" fmla="*/ 48 w 1200"/>
              <a:gd name="T3" fmla="*/ 1584 h 1704"/>
              <a:gd name="T4" fmla="*/ 192 w 1200"/>
              <a:gd name="T5" fmla="*/ 1680 h 1704"/>
              <a:gd name="T6" fmla="*/ 336 w 1200"/>
              <a:gd name="T7" fmla="*/ 1680 h 1704"/>
              <a:gd name="T8" fmla="*/ 480 w 1200"/>
              <a:gd name="T9" fmla="*/ 1536 h 1704"/>
              <a:gd name="T10" fmla="*/ 720 w 1200"/>
              <a:gd name="T11" fmla="*/ 1104 h 1704"/>
              <a:gd name="T12" fmla="*/ 1200 w 1200"/>
              <a:gd name="T13" fmla="*/ 0 h 17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0"/>
              <a:gd name="T22" fmla="*/ 0 h 1704"/>
              <a:gd name="T23" fmla="*/ 1200 w 1200"/>
              <a:gd name="T24" fmla="*/ 1704 h 17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0" h="1704">
                <a:moveTo>
                  <a:pt x="0" y="1200"/>
                </a:moveTo>
                <a:cubicBezTo>
                  <a:pt x="8" y="1352"/>
                  <a:pt x="16" y="1504"/>
                  <a:pt x="48" y="1584"/>
                </a:cubicBezTo>
                <a:cubicBezTo>
                  <a:pt x="80" y="1664"/>
                  <a:pt x="144" y="1664"/>
                  <a:pt x="192" y="1680"/>
                </a:cubicBezTo>
                <a:cubicBezTo>
                  <a:pt x="240" y="1696"/>
                  <a:pt x="288" y="1704"/>
                  <a:pt x="336" y="1680"/>
                </a:cubicBezTo>
                <a:cubicBezTo>
                  <a:pt x="384" y="1656"/>
                  <a:pt x="416" y="1632"/>
                  <a:pt x="480" y="1536"/>
                </a:cubicBezTo>
                <a:cubicBezTo>
                  <a:pt x="544" y="1440"/>
                  <a:pt x="600" y="1360"/>
                  <a:pt x="720" y="1104"/>
                </a:cubicBezTo>
                <a:cubicBezTo>
                  <a:pt x="840" y="848"/>
                  <a:pt x="1020" y="424"/>
                  <a:pt x="1200" y="0"/>
                </a:cubicBezTo>
              </a:path>
            </a:pathLst>
          </a:custGeom>
          <a:noFill/>
          <a:ln w="730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27"/>
          <p:cNvSpPr>
            <a:spLocks/>
          </p:cNvSpPr>
          <p:nvPr/>
        </p:nvSpPr>
        <p:spPr bwMode="auto">
          <a:xfrm>
            <a:off x="2643174" y="3214686"/>
            <a:ext cx="714380" cy="842950"/>
          </a:xfrm>
          <a:custGeom>
            <a:avLst/>
            <a:gdLst>
              <a:gd name="T0" fmla="*/ 0 w 1200"/>
              <a:gd name="T1" fmla="*/ 1200 h 1704"/>
              <a:gd name="T2" fmla="*/ 48 w 1200"/>
              <a:gd name="T3" fmla="*/ 1584 h 1704"/>
              <a:gd name="T4" fmla="*/ 192 w 1200"/>
              <a:gd name="T5" fmla="*/ 1680 h 1704"/>
              <a:gd name="T6" fmla="*/ 336 w 1200"/>
              <a:gd name="T7" fmla="*/ 1680 h 1704"/>
              <a:gd name="T8" fmla="*/ 480 w 1200"/>
              <a:gd name="T9" fmla="*/ 1536 h 1704"/>
              <a:gd name="T10" fmla="*/ 720 w 1200"/>
              <a:gd name="T11" fmla="*/ 1104 h 1704"/>
              <a:gd name="T12" fmla="*/ 1200 w 1200"/>
              <a:gd name="T13" fmla="*/ 0 h 17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0"/>
              <a:gd name="T22" fmla="*/ 0 h 1704"/>
              <a:gd name="T23" fmla="*/ 1200 w 1200"/>
              <a:gd name="T24" fmla="*/ 1704 h 17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0" h="1704">
                <a:moveTo>
                  <a:pt x="0" y="1200"/>
                </a:moveTo>
                <a:cubicBezTo>
                  <a:pt x="8" y="1352"/>
                  <a:pt x="16" y="1504"/>
                  <a:pt x="48" y="1584"/>
                </a:cubicBezTo>
                <a:cubicBezTo>
                  <a:pt x="80" y="1664"/>
                  <a:pt x="144" y="1664"/>
                  <a:pt x="192" y="1680"/>
                </a:cubicBezTo>
                <a:cubicBezTo>
                  <a:pt x="240" y="1696"/>
                  <a:pt x="288" y="1704"/>
                  <a:pt x="336" y="1680"/>
                </a:cubicBezTo>
                <a:cubicBezTo>
                  <a:pt x="384" y="1656"/>
                  <a:pt x="416" y="1632"/>
                  <a:pt x="480" y="1536"/>
                </a:cubicBezTo>
                <a:cubicBezTo>
                  <a:pt x="544" y="1440"/>
                  <a:pt x="600" y="1360"/>
                  <a:pt x="720" y="1104"/>
                </a:cubicBezTo>
                <a:cubicBezTo>
                  <a:pt x="840" y="848"/>
                  <a:pt x="1020" y="424"/>
                  <a:pt x="1200" y="0"/>
                </a:cubicBezTo>
              </a:path>
            </a:pathLst>
          </a:custGeom>
          <a:noFill/>
          <a:ln w="730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Freeform 25"/>
          <p:cNvSpPr>
            <a:spLocks/>
          </p:cNvSpPr>
          <p:nvPr/>
        </p:nvSpPr>
        <p:spPr bwMode="auto">
          <a:xfrm rot="20538168">
            <a:off x="3105865" y="3232774"/>
            <a:ext cx="714380" cy="805330"/>
          </a:xfrm>
          <a:custGeom>
            <a:avLst/>
            <a:gdLst>
              <a:gd name="T0" fmla="*/ 232 w 472"/>
              <a:gd name="T1" fmla="*/ 0 h 1848"/>
              <a:gd name="T2" fmla="*/ 40 w 472"/>
              <a:gd name="T3" fmla="*/ 1632 h 1848"/>
              <a:gd name="T4" fmla="*/ 472 w 472"/>
              <a:gd name="T5" fmla="*/ 1296 h 1848"/>
              <a:gd name="T6" fmla="*/ 0 60000 65536"/>
              <a:gd name="T7" fmla="*/ 0 60000 65536"/>
              <a:gd name="T8" fmla="*/ 0 60000 65536"/>
              <a:gd name="T9" fmla="*/ 0 w 472"/>
              <a:gd name="T10" fmla="*/ 0 h 1848"/>
              <a:gd name="T11" fmla="*/ 472 w 472"/>
              <a:gd name="T12" fmla="*/ 1848 h 18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1848">
                <a:moveTo>
                  <a:pt x="232" y="0"/>
                </a:moveTo>
                <a:cubicBezTo>
                  <a:pt x="116" y="708"/>
                  <a:pt x="0" y="1416"/>
                  <a:pt x="40" y="1632"/>
                </a:cubicBezTo>
                <a:cubicBezTo>
                  <a:pt x="80" y="1848"/>
                  <a:pt x="276" y="1572"/>
                  <a:pt x="472" y="1296"/>
                </a:cubicBez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Freeform 25"/>
          <p:cNvSpPr>
            <a:spLocks/>
          </p:cNvSpPr>
          <p:nvPr/>
        </p:nvSpPr>
        <p:spPr bwMode="auto">
          <a:xfrm rot="20828612">
            <a:off x="1585615" y="4787562"/>
            <a:ext cx="749300" cy="852474"/>
          </a:xfrm>
          <a:custGeom>
            <a:avLst/>
            <a:gdLst>
              <a:gd name="T0" fmla="*/ 232 w 472"/>
              <a:gd name="T1" fmla="*/ 0 h 1848"/>
              <a:gd name="T2" fmla="*/ 40 w 472"/>
              <a:gd name="T3" fmla="*/ 1632 h 1848"/>
              <a:gd name="T4" fmla="*/ 472 w 472"/>
              <a:gd name="T5" fmla="*/ 1296 h 1848"/>
              <a:gd name="T6" fmla="*/ 0 60000 65536"/>
              <a:gd name="T7" fmla="*/ 0 60000 65536"/>
              <a:gd name="T8" fmla="*/ 0 60000 65536"/>
              <a:gd name="T9" fmla="*/ 0 w 472"/>
              <a:gd name="T10" fmla="*/ 0 h 1848"/>
              <a:gd name="T11" fmla="*/ 472 w 472"/>
              <a:gd name="T12" fmla="*/ 1848 h 18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1848">
                <a:moveTo>
                  <a:pt x="232" y="0"/>
                </a:moveTo>
                <a:cubicBezTo>
                  <a:pt x="116" y="708"/>
                  <a:pt x="0" y="1416"/>
                  <a:pt x="40" y="1632"/>
                </a:cubicBezTo>
                <a:cubicBezTo>
                  <a:pt x="80" y="1848"/>
                  <a:pt x="276" y="1572"/>
                  <a:pt x="472" y="1296"/>
                </a:cubicBezTo>
              </a:path>
            </a:pathLst>
          </a:custGeom>
          <a:noFill/>
          <a:ln w="698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1214414" y="4786322"/>
            <a:ext cx="652466" cy="842950"/>
          </a:xfrm>
          <a:custGeom>
            <a:avLst/>
            <a:gdLst>
              <a:gd name="T0" fmla="*/ 0 w 1200"/>
              <a:gd name="T1" fmla="*/ 1200 h 1704"/>
              <a:gd name="T2" fmla="*/ 48 w 1200"/>
              <a:gd name="T3" fmla="*/ 1584 h 1704"/>
              <a:gd name="T4" fmla="*/ 192 w 1200"/>
              <a:gd name="T5" fmla="*/ 1680 h 1704"/>
              <a:gd name="T6" fmla="*/ 336 w 1200"/>
              <a:gd name="T7" fmla="*/ 1680 h 1704"/>
              <a:gd name="T8" fmla="*/ 480 w 1200"/>
              <a:gd name="T9" fmla="*/ 1536 h 1704"/>
              <a:gd name="T10" fmla="*/ 720 w 1200"/>
              <a:gd name="T11" fmla="*/ 1104 h 1704"/>
              <a:gd name="T12" fmla="*/ 1200 w 1200"/>
              <a:gd name="T13" fmla="*/ 0 h 17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0"/>
              <a:gd name="T22" fmla="*/ 0 h 1704"/>
              <a:gd name="T23" fmla="*/ 1200 w 1200"/>
              <a:gd name="T24" fmla="*/ 1704 h 17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0" h="1704">
                <a:moveTo>
                  <a:pt x="0" y="1200"/>
                </a:moveTo>
                <a:cubicBezTo>
                  <a:pt x="8" y="1352"/>
                  <a:pt x="16" y="1504"/>
                  <a:pt x="48" y="1584"/>
                </a:cubicBezTo>
                <a:cubicBezTo>
                  <a:pt x="80" y="1664"/>
                  <a:pt x="144" y="1664"/>
                  <a:pt x="192" y="1680"/>
                </a:cubicBezTo>
                <a:cubicBezTo>
                  <a:pt x="240" y="1696"/>
                  <a:pt x="288" y="1704"/>
                  <a:pt x="336" y="1680"/>
                </a:cubicBezTo>
                <a:cubicBezTo>
                  <a:pt x="384" y="1656"/>
                  <a:pt x="416" y="1632"/>
                  <a:pt x="480" y="1536"/>
                </a:cubicBezTo>
                <a:cubicBezTo>
                  <a:pt x="544" y="1440"/>
                  <a:pt x="600" y="1360"/>
                  <a:pt x="720" y="1104"/>
                </a:cubicBezTo>
                <a:cubicBezTo>
                  <a:pt x="840" y="848"/>
                  <a:pt x="1020" y="424"/>
                  <a:pt x="1200" y="0"/>
                </a:cubicBezTo>
              </a:path>
            </a:pathLst>
          </a:custGeom>
          <a:noFill/>
          <a:ln w="730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322576" y="4786322"/>
            <a:ext cx="685800" cy="828094"/>
          </a:xfrm>
          <a:custGeom>
            <a:avLst/>
            <a:gdLst>
              <a:gd name="connsiteX0" fmla="*/ 36576 w 685800"/>
              <a:gd name="connsiteY0" fmla="*/ 661015 h 953623"/>
              <a:gd name="connsiteX1" fmla="*/ 91440 w 685800"/>
              <a:gd name="connsiteY1" fmla="*/ 624439 h 953623"/>
              <a:gd name="connsiteX2" fmla="*/ 118872 w 685800"/>
              <a:gd name="connsiteY2" fmla="*/ 615295 h 953623"/>
              <a:gd name="connsiteX3" fmla="*/ 146304 w 685800"/>
              <a:gd name="connsiteY3" fmla="*/ 597007 h 953623"/>
              <a:gd name="connsiteX4" fmla="*/ 173736 w 685800"/>
              <a:gd name="connsiteY4" fmla="*/ 587863 h 953623"/>
              <a:gd name="connsiteX5" fmla="*/ 265176 w 685800"/>
              <a:gd name="connsiteY5" fmla="*/ 523855 h 953623"/>
              <a:gd name="connsiteX6" fmla="*/ 292608 w 685800"/>
              <a:gd name="connsiteY6" fmla="*/ 496423 h 953623"/>
              <a:gd name="connsiteX7" fmla="*/ 347472 w 685800"/>
              <a:gd name="connsiteY7" fmla="*/ 459847 h 953623"/>
              <a:gd name="connsiteX8" fmla="*/ 402336 w 685800"/>
              <a:gd name="connsiteY8" fmla="*/ 432415 h 953623"/>
              <a:gd name="connsiteX9" fmla="*/ 457200 w 685800"/>
              <a:gd name="connsiteY9" fmla="*/ 386695 h 953623"/>
              <a:gd name="connsiteX10" fmla="*/ 493776 w 685800"/>
              <a:gd name="connsiteY10" fmla="*/ 331831 h 953623"/>
              <a:gd name="connsiteX11" fmla="*/ 457200 w 685800"/>
              <a:gd name="connsiteY11" fmla="*/ 48367 h 953623"/>
              <a:gd name="connsiteX12" fmla="*/ 429768 w 685800"/>
              <a:gd name="connsiteY12" fmla="*/ 39223 h 953623"/>
              <a:gd name="connsiteX13" fmla="*/ 374904 w 685800"/>
              <a:gd name="connsiteY13" fmla="*/ 2647 h 953623"/>
              <a:gd name="connsiteX14" fmla="*/ 320040 w 685800"/>
              <a:gd name="connsiteY14" fmla="*/ 20935 h 953623"/>
              <a:gd name="connsiteX15" fmla="*/ 274320 w 685800"/>
              <a:gd name="connsiteY15" fmla="*/ 66655 h 953623"/>
              <a:gd name="connsiteX16" fmla="*/ 256032 w 685800"/>
              <a:gd name="connsiteY16" fmla="*/ 94087 h 953623"/>
              <a:gd name="connsiteX17" fmla="*/ 192024 w 685800"/>
              <a:gd name="connsiteY17" fmla="*/ 176383 h 953623"/>
              <a:gd name="connsiteX18" fmla="*/ 164592 w 685800"/>
              <a:gd name="connsiteY18" fmla="*/ 231247 h 953623"/>
              <a:gd name="connsiteX19" fmla="*/ 155448 w 685800"/>
              <a:gd name="connsiteY19" fmla="*/ 258679 h 953623"/>
              <a:gd name="connsiteX20" fmla="*/ 137160 w 685800"/>
              <a:gd name="connsiteY20" fmla="*/ 286111 h 953623"/>
              <a:gd name="connsiteX21" fmla="*/ 128016 w 685800"/>
              <a:gd name="connsiteY21" fmla="*/ 313543 h 953623"/>
              <a:gd name="connsiteX22" fmla="*/ 109728 w 685800"/>
              <a:gd name="connsiteY22" fmla="*/ 340975 h 953623"/>
              <a:gd name="connsiteX23" fmla="*/ 91440 w 685800"/>
              <a:gd name="connsiteY23" fmla="*/ 395839 h 953623"/>
              <a:gd name="connsiteX24" fmla="*/ 64008 w 685800"/>
              <a:gd name="connsiteY24" fmla="*/ 450703 h 953623"/>
              <a:gd name="connsiteX25" fmla="*/ 45720 w 685800"/>
              <a:gd name="connsiteY25" fmla="*/ 478135 h 953623"/>
              <a:gd name="connsiteX26" fmla="*/ 9144 w 685800"/>
              <a:gd name="connsiteY26" fmla="*/ 606151 h 953623"/>
              <a:gd name="connsiteX27" fmla="*/ 0 w 685800"/>
              <a:gd name="connsiteY27" fmla="*/ 633583 h 953623"/>
              <a:gd name="connsiteX28" fmla="*/ 9144 w 685800"/>
              <a:gd name="connsiteY28" fmla="*/ 917047 h 953623"/>
              <a:gd name="connsiteX29" fmla="*/ 18288 w 685800"/>
              <a:gd name="connsiteY29" fmla="*/ 944479 h 953623"/>
              <a:gd name="connsiteX30" fmla="*/ 45720 w 685800"/>
              <a:gd name="connsiteY30" fmla="*/ 953623 h 953623"/>
              <a:gd name="connsiteX31" fmla="*/ 137160 w 685800"/>
              <a:gd name="connsiteY31" fmla="*/ 944479 h 953623"/>
              <a:gd name="connsiteX32" fmla="*/ 173736 w 685800"/>
              <a:gd name="connsiteY32" fmla="*/ 935335 h 953623"/>
              <a:gd name="connsiteX33" fmla="*/ 237744 w 685800"/>
              <a:gd name="connsiteY33" fmla="*/ 907903 h 953623"/>
              <a:gd name="connsiteX34" fmla="*/ 292608 w 685800"/>
              <a:gd name="connsiteY34" fmla="*/ 871327 h 953623"/>
              <a:gd name="connsiteX35" fmla="*/ 347472 w 685800"/>
              <a:gd name="connsiteY35" fmla="*/ 834751 h 953623"/>
              <a:gd name="connsiteX36" fmla="*/ 374904 w 685800"/>
              <a:gd name="connsiteY36" fmla="*/ 816463 h 953623"/>
              <a:gd name="connsiteX37" fmla="*/ 429768 w 685800"/>
              <a:gd name="connsiteY37" fmla="*/ 789031 h 953623"/>
              <a:gd name="connsiteX38" fmla="*/ 457200 w 685800"/>
              <a:gd name="connsiteY38" fmla="*/ 779887 h 953623"/>
              <a:gd name="connsiteX39" fmla="*/ 484632 w 685800"/>
              <a:gd name="connsiteY39" fmla="*/ 761599 h 953623"/>
              <a:gd name="connsiteX40" fmla="*/ 539496 w 685800"/>
              <a:gd name="connsiteY40" fmla="*/ 734167 h 953623"/>
              <a:gd name="connsiteX41" fmla="*/ 557784 w 685800"/>
              <a:gd name="connsiteY41" fmla="*/ 706735 h 953623"/>
              <a:gd name="connsiteX42" fmla="*/ 612648 w 685800"/>
              <a:gd name="connsiteY42" fmla="*/ 670159 h 953623"/>
              <a:gd name="connsiteX43" fmla="*/ 640080 w 685800"/>
              <a:gd name="connsiteY43" fmla="*/ 651871 h 953623"/>
              <a:gd name="connsiteX44" fmla="*/ 667512 w 685800"/>
              <a:gd name="connsiteY44" fmla="*/ 633583 h 953623"/>
              <a:gd name="connsiteX45" fmla="*/ 685800 w 685800"/>
              <a:gd name="connsiteY45" fmla="*/ 615295 h 95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85800" h="953623">
                <a:moveTo>
                  <a:pt x="36576" y="661015"/>
                </a:moveTo>
                <a:cubicBezTo>
                  <a:pt x="54864" y="648823"/>
                  <a:pt x="70588" y="631390"/>
                  <a:pt x="91440" y="624439"/>
                </a:cubicBezTo>
                <a:cubicBezTo>
                  <a:pt x="100584" y="621391"/>
                  <a:pt x="110251" y="619606"/>
                  <a:pt x="118872" y="615295"/>
                </a:cubicBezTo>
                <a:cubicBezTo>
                  <a:pt x="128702" y="610380"/>
                  <a:pt x="136474" y="601922"/>
                  <a:pt x="146304" y="597007"/>
                </a:cubicBezTo>
                <a:cubicBezTo>
                  <a:pt x="154925" y="592696"/>
                  <a:pt x="165310" y="592544"/>
                  <a:pt x="173736" y="587863"/>
                </a:cubicBezTo>
                <a:cubicBezTo>
                  <a:pt x="188646" y="579580"/>
                  <a:pt x="247512" y="538996"/>
                  <a:pt x="265176" y="523855"/>
                </a:cubicBezTo>
                <a:cubicBezTo>
                  <a:pt x="274994" y="515439"/>
                  <a:pt x="282400" y="504362"/>
                  <a:pt x="292608" y="496423"/>
                </a:cubicBezTo>
                <a:cubicBezTo>
                  <a:pt x="309958" y="482929"/>
                  <a:pt x="329184" y="472039"/>
                  <a:pt x="347472" y="459847"/>
                </a:cubicBezTo>
                <a:cubicBezTo>
                  <a:pt x="426088" y="407436"/>
                  <a:pt x="326620" y="470273"/>
                  <a:pt x="402336" y="432415"/>
                </a:cubicBezTo>
                <a:cubicBezTo>
                  <a:pt x="421548" y="422809"/>
                  <a:pt x="444331" y="403241"/>
                  <a:pt x="457200" y="386695"/>
                </a:cubicBezTo>
                <a:cubicBezTo>
                  <a:pt x="470694" y="369345"/>
                  <a:pt x="493776" y="331831"/>
                  <a:pt x="493776" y="331831"/>
                </a:cubicBezTo>
                <a:cubicBezTo>
                  <a:pt x="491243" y="260903"/>
                  <a:pt x="543947" y="106198"/>
                  <a:pt x="457200" y="48367"/>
                </a:cubicBezTo>
                <a:cubicBezTo>
                  <a:pt x="449180" y="43020"/>
                  <a:pt x="438912" y="42271"/>
                  <a:pt x="429768" y="39223"/>
                </a:cubicBezTo>
                <a:cubicBezTo>
                  <a:pt x="416826" y="26281"/>
                  <a:pt x="398724" y="0"/>
                  <a:pt x="374904" y="2647"/>
                </a:cubicBezTo>
                <a:cubicBezTo>
                  <a:pt x="355745" y="4776"/>
                  <a:pt x="320040" y="20935"/>
                  <a:pt x="320040" y="20935"/>
                </a:cubicBezTo>
                <a:cubicBezTo>
                  <a:pt x="271272" y="94087"/>
                  <a:pt x="335280" y="5695"/>
                  <a:pt x="274320" y="66655"/>
                </a:cubicBezTo>
                <a:cubicBezTo>
                  <a:pt x="266549" y="74426"/>
                  <a:pt x="263067" y="85644"/>
                  <a:pt x="256032" y="94087"/>
                </a:cubicBezTo>
                <a:cubicBezTo>
                  <a:pt x="229733" y="125646"/>
                  <a:pt x="207431" y="130161"/>
                  <a:pt x="192024" y="176383"/>
                </a:cubicBezTo>
                <a:cubicBezTo>
                  <a:pt x="169040" y="245334"/>
                  <a:pt x="200044" y="160343"/>
                  <a:pt x="164592" y="231247"/>
                </a:cubicBezTo>
                <a:cubicBezTo>
                  <a:pt x="160281" y="239868"/>
                  <a:pt x="159759" y="250058"/>
                  <a:pt x="155448" y="258679"/>
                </a:cubicBezTo>
                <a:cubicBezTo>
                  <a:pt x="150533" y="268509"/>
                  <a:pt x="142075" y="276281"/>
                  <a:pt x="137160" y="286111"/>
                </a:cubicBezTo>
                <a:cubicBezTo>
                  <a:pt x="132849" y="294732"/>
                  <a:pt x="132327" y="304922"/>
                  <a:pt x="128016" y="313543"/>
                </a:cubicBezTo>
                <a:cubicBezTo>
                  <a:pt x="123101" y="323373"/>
                  <a:pt x="114191" y="330932"/>
                  <a:pt x="109728" y="340975"/>
                </a:cubicBezTo>
                <a:cubicBezTo>
                  <a:pt x="101899" y="358591"/>
                  <a:pt x="102133" y="379799"/>
                  <a:pt x="91440" y="395839"/>
                </a:cubicBezTo>
                <a:cubicBezTo>
                  <a:pt x="39029" y="474455"/>
                  <a:pt x="101866" y="374987"/>
                  <a:pt x="64008" y="450703"/>
                </a:cubicBezTo>
                <a:cubicBezTo>
                  <a:pt x="59093" y="460533"/>
                  <a:pt x="51816" y="468991"/>
                  <a:pt x="45720" y="478135"/>
                </a:cubicBezTo>
                <a:cubicBezTo>
                  <a:pt x="22757" y="569989"/>
                  <a:pt x="35380" y="527442"/>
                  <a:pt x="9144" y="606151"/>
                </a:cubicBezTo>
                <a:lnTo>
                  <a:pt x="0" y="633583"/>
                </a:lnTo>
                <a:cubicBezTo>
                  <a:pt x="3048" y="728071"/>
                  <a:pt x="3593" y="822673"/>
                  <a:pt x="9144" y="917047"/>
                </a:cubicBezTo>
                <a:cubicBezTo>
                  <a:pt x="9710" y="926669"/>
                  <a:pt x="11472" y="937663"/>
                  <a:pt x="18288" y="944479"/>
                </a:cubicBezTo>
                <a:cubicBezTo>
                  <a:pt x="25104" y="951295"/>
                  <a:pt x="36576" y="950575"/>
                  <a:pt x="45720" y="953623"/>
                </a:cubicBezTo>
                <a:cubicBezTo>
                  <a:pt x="76200" y="950575"/>
                  <a:pt x="106836" y="948811"/>
                  <a:pt x="137160" y="944479"/>
                </a:cubicBezTo>
                <a:cubicBezTo>
                  <a:pt x="149601" y="942702"/>
                  <a:pt x="161652" y="938787"/>
                  <a:pt x="173736" y="935335"/>
                </a:cubicBezTo>
                <a:cubicBezTo>
                  <a:pt x="197815" y="928455"/>
                  <a:pt x="215577" y="921203"/>
                  <a:pt x="237744" y="907903"/>
                </a:cubicBezTo>
                <a:cubicBezTo>
                  <a:pt x="256591" y="896595"/>
                  <a:pt x="274320" y="883519"/>
                  <a:pt x="292608" y="871327"/>
                </a:cubicBezTo>
                <a:lnTo>
                  <a:pt x="347472" y="834751"/>
                </a:lnTo>
                <a:cubicBezTo>
                  <a:pt x="356616" y="828655"/>
                  <a:pt x="364478" y="819938"/>
                  <a:pt x="374904" y="816463"/>
                </a:cubicBezTo>
                <a:cubicBezTo>
                  <a:pt x="443855" y="793479"/>
                  <a:pt x="358864" y="824483"/>
                  <a:pt x="429768" y="789031"/>
                </a:cubicBezTo>
                <a:cubicBezTo>
                  <a:pt x="438389" y="784720"/>
                  <a:pt x="448579" y="784198"/>
                  <a:pt x="457200" y="779887"/>
                </a:cubicBezTo>
                <a:cubicBezTo>
                  <a:pt x="467030" y="774972"/>
                  <a:pt x="474802" y="766514"/>
                  <a:pt x="484632" y="761599"/>
                </a:cubicBezTo>
                <a:cubicBezTo>
                  <a:pt x="560348" y="723741"/>
                  <a:pt x="460880" y="786578"/>
                  <a:pt x="539496" y="734167"/>
                </a:cubicBezTo>
                <a:cubicBezTo>
                  <a:pt x="545592" y="725023"/>
                  <a:pt x="549513" y="713972"/>
                  <a:pt x="557784" y="706735"/>
                </a:cubicBezTo>
                <a:cubicBezTo>
                  <a:pt x="574325" y="692261"/>
                  <a:pt x="594360" y="682351"/>
                  <a:pt x="612648" y="670159"/>
                </a:cubicBezTo>
                <a:lnTo>
                  <a:pt x="640080" y="651871"/>
                </a:lnTo>
                <a:cubicBezTo>
                  <a:pt x="649224" y="645775"/>
                  <a:pt x="659741" y="641354"/>
                  <a:pt x="667512" y="633583"/>
                </a:cubicBezTo>
                <a:lnTo>
                  <a:pt x="685800" y="615295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980944" y="4857760"/>
            <a:ext cx="662362" cy="765800"/>
          </a:xfrm>
          <a:custGeom>
            <a:avLst/>
            <a:gdLst>
              <a:gd name="connsiteX0" fmla="*/ 704088 w 704088"/>
              <a:gd name="connsiteY0" fmla="*/ 192024 h 1097280"/>
              <a:gd name="connsiteX1" fmla="*/ 676656 w 704088"/>
              <a:gd name="connsiteY1" fmla="*/ 137160 h 1097280"/>
              <a:gd name="connsiteX2" fmla="*/ 649224 w 704088"/>
              <a:gd name="connsiteY2" fmla="*/ 118872 h 1097280"/>
              <a:gd name="connsiteX3" fmla="*/ 621792 w 704088"/>
              <a:gd name="connsiteY3" fmla="*/ 91440 h 1097280"/>
              <a:gd name="connsiteX4" fmla="*/ 594360 w 704088"/>
              <a:gd name="connsiteY4" fmla="*/ 73152 h 1097280"/>
              <a:gd name="connsiteX5" fmla="*/ 566928 w 704088"/>
              <a:gd name="connsiteY5" fmla="*/ 45720 h 1097280"/>
              <a:gd name="connsiteX6" fmla="*/ 512064 w 704088"/>
              <a:gd name="connsiteY6" fmla="*/ 27432 h 1097280"/>
              <a:gd name="connsiteX7" fmla="*/ 457200 w 704088"/>
              <a:gd name="connsiteY7" fmla="*/ 9144 h 1097280"/>
              <a:gd name="connsiteX8" fmla="*/ 429768 w 704088"/>
              <a:gd name="connsiteY8" fmla="*/ 0 h 1097280"/>
              <a:gd name="connsiteX9" fmla="*/ 320040 w 704088"/>
              <a:gd name="connsiteY9" fmla="*/ 9144 h 1097280"/>
              <a:gd name="connsiteX10" fmla="*/ 292608 w 704088"/>
              <a:gd name="connsiteY10" fmla="*/ 18288 h 1097280"/>
              <a:gd name="connsiteX11" fmla="*/ 283464 w 704088"/>
              <a:gd name="connsiteY11" fmla="*/ 45720 h 1097280"/>
              <a:gd name="connsiteX12" fmla="*/ 256032 w 704088"/>
              <a:gd name="connsiteY12" fmla="*/ 64008 h 1097280"/>
              <a:gd name="connsiteX13" fmla="*/ 228600 w 704088"/>
              <a:gd name="connsiteY13" fmla="*/ 155448 h 1097280"/>
              <a:gd name="connsiteX14" fmla="*/ 210312 w 704088"/>
              <a:gd name="connsiteY14" fmla="*/ 192024 h 1097280"/>
              <a:gd name="connsiteX15" fmla="*/ 173736 w 704088"/>
              <a:gd name="connsiteY15" fmla="*/ 246888 h 1097280"/>
              <a:gd name="connsiteX16" fmla="*/ 146304 w 704088"/>
              <a:gd name="connsiteY16" fmla="*/ 310896 h 1097280"/>
              <a:gd name="connsiteX17" fmla="*/ 128016 w 704088"/>
              <a:gd name="connsiteY17" fmla="*/ 338328 h 1097280"/>
              <a:gd name="connsiteX18" fmla="*/ 109728 w 704088"/>
              <a:gd name="connsiteY18" fmla="*/ 402336 h 1097280"/>
              <a:gd name="connsiteX19" fmla="*/ 91440 w 704088"/>
              <a:gd name="connsiteY19" fmla="*/ 429768 h 1097280"/>
              <a:gd name="connsiteX20" fmla="*/ 82296 w 704088"/>
              <a:gd name="connsiteY20" fmla="*/ 475488 h 1097280"/>
              <a:gd name="connsiteX21" fmla="*/ 54864 w 704088"/>
              <a:gd name="connsiteY21" fmla="*/ 576072 h 1097280"/>
              <a:gd name="connsiteX22" fmla="*/ 45720 w 704088"/>
              <a:gd name="connsiteY22" fmla="*/ 630936 h 1097280"/>
              <a:gd name="connsiteX23" fmla="*/ 27432 w 704088"/>
              <a:gd name="connsiteY23" fmla="*/ 685800 h 1097280"/>
              <a:gd name="connsiteX24" fmla="*/ 18288 w 704088"/>
              <a:gd name="connsiteY24" fmla="*/ 713232 h 1097280"/>
              <a:gd name="connsiteX25" fmla="*/ 9144 w 704088"/>
              <a:gd name="connsiteY25" fmla="*/ 777240 h 1097280"/>
              <a:gd name="connsiteX26" fmla="*/ 0 w 704088"/>
              <a:gd name="connsiteY26" fmla="*/ 804672 h 1097280"/>
              <a:gd name="connsiteX27" fmla="*/ 9144 w 704088"/>
              <a:gd name="connsiteY27" fmla="*/ 950976 h 1097280"/>
              <a:gd name="connsiteX28" fmla="*/ 18288 w 704088"/>
              <a:gd name="connsiteY28" fmla="*/ 978408 h 1097280"/>
              <a:gd name="connsiteX29" fmla="*/ 45720 w 704088"/>
              <a:gd name="connsiteY29" fmla="*/ 1005840 h 1097280"/>
              <a:gd name="connsiteX30" fmla="*/ 64008 w 704088"/>
              <a:gd name="connsiteY30" fmla="*/ 1033272 h 1097280"/>
              <a:gd name="connsiteX31" fmla="*/ 118872 w 704088"/>
              <a:gd name="connsiteY31" fmla="*/ 1069848 h 1097280"/>
              <a:gd name="connsiteX32" fmla="*/ 173736 w 704088"/>
              <a:gd name="connsiteY32" fmla="*/ 1097280 h 1097280"/>
              <a:gd name="connsiteX33" fmla="*/ 329184 w 704088"/>
              <a:gd name="connsiteY33" fmla="*/ 1088136 h 1097280"/>
              <a:gd name="connsiteX34" fmla="*/ 393192 w 704088"/>
              <a:gd name="connsiteY34" fmla="*/ 1060704 h 1097280"/>
              <a:gd name="connsiteX35" fmla="*/ 420624 w 704088"/>
              <a:gd name="connsiteY35" fmla="*/ 1051560 h 1097280"/>
              <a:gd name="connsiteX36" fmla="*/ 493776 w 704088"/>
              <a:gd name="connsiteY36" fmla="*/ 987552 h 1097280"/>
              <a:gd name="connsiteX37" fmla="*/ 521208 w 704088"/>
              <a:gd name="connsiteY37" fmla="*/ 960120 h 1097280"/>
              <a:gd name="connsiteX38" fmla="*/ 576072 w 704088"/>
              <a:gd name="connsiteY38" fmla="*/ 923544 h 1097280"/>
              <a:gd name="connsiteX39" fmla="*/ 649224 w 704088"/>
              <a:gd name="connsiteY39" fmla="*/ 850392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04088" h="1097280">
                <a:moveTo>
                  <a:pt x="704088" y="192024"/>
                </a:moveTo>
                <a:cubicBezTo>
                  <a:pt x="696651" y="169713"/>
                  <a:pt x="694382" y="154886"/>
                  <a:pt x="676656" y="137160"/>
                </a:cubicBezTo>
                <a:cubicBezTo>
                  <a:pt x="668885" y="129389"/>
                  <a:pt x="657667" y="125907"/>
                  <a:pt x="649224" y="118872"/>
                </a:cubicBezTo>
                <a:cubicBezTo>
                  <a:pt x="639290" y="110593"/>
                  <a:pt x="631726" y="99719"/>
                  <a:pt x="621792" y="91440"/>
                </a:cubicBezTo>
                <a:cubicBezTo>
                  <a:pt x="613349" y="84405"/>
                  <a:pt x="602803" y="80187"/>
                  <a:pt x="594360" y="73152"/>
                </a:cubicBezTo>
                <a:cubicBezTo>
                  <a:pt x="584426" y="64873"/>
                  <a:pt x="578232" y="52000"/>
                  <a:pt x="566928" y="45720"/>
                </a:cubicBezTo>
                <a:cubicBezTo>
                  <a:pt x="550077" y="36358"/>
                  <a:pt x="530352" y="33528"/>
                  <a:pt x="512064" y="27432"/>
                </a:cubicBezTo>
                <a:lnTo>
                  <a:pt x="457200" y="9144"/>
                </a:lnTo>
                <a:lnTo>
                  <a:pt x="429768" y="0"/>
                </a:lnTo>
                <a:cubicBezTo>
                  <a:pt x="393192" y="3048"/>
                  <a:pt x="356421" y="4293"/>
                  <a:pt x="320040" y="9144"/>
                </a:cubicBezTo>
                <a:cubicBezTo>
                  <a:pt x="310486" y="10418"/>
                  <a:pt x="299424" y="11472"/>
                  <a:pt x="292608" y="18288"/>
                </a:cubicBezTo>
                <a:cubicBezTo>
                  <a:pt x="285792" y="25104"/>
                  <a:pt x="289485" y="38194"/>
                  <a:pt x="283464" y="45720"/>
                </a:cubicBezTo>
                <a:cubicBezTo>
                  <a:pt x="276599" y="54302"/>
                  <a:pt x="265176" y="57912"/>
                  <a:pt x="256032" y="64008"/>
                </a:cubicBezTo>
                <a:cubicBezTo>
                  <a:pt x="249469" y="90259"/>
                  <a:pt x="239731" y="133186"/>
                  <a:pt x="228600" y="155448"/>
                </a:cubicBezTo>
                <a:cubicBezTo>
                  <a:pt x="222504" y="167640"/>
                  <a:pt x="217325" y="180335"/>
                  <a:pt x="210312" y="192024"/>
                </a:cubicBezTo>
                <a:cubicBezTo>
                  <a:pt x="199004" y="210871"/>
                  <a:pt x="180687" y="226036"/>
                  <a:pt x="173736" y="246888"/>
                </a:cubicBezTo>
                <a:cubicBezTo>
                  <a:pt x="163477" y="277664"/>
                  <a:pt x="164383" y="279258"/>
                  <a:pt x="146304" y="310896"/>
                </a:cubicBezTo>
                <a:cubicBezTo>
                  <a:pt x="140852" y="320438"/>
                  <a:pt x="132931" y="328498"/>
                  <a:pt x="128016" y="338328"/>
                </a:cubicBezTo>
                <a:cubicBezTo>
                  <a:pt x="110222" y="373916"/>
                  <a:pt x="127307" y="361319"/>
                  <a:pt x="109728" y="402336"/>
                </a:cubicBezTo>
                <a:cubicBezTo>
                  <a:pt x="105399" y="412437"/>
                  <a:pt x="97536" y="420624"/>
                  <a:pt x="91440" y="429768"/>
                </a:cubicBezTo>
                <a:cubicBezTo>
                  <a:pt x="88392" y="445008"/>
                  <a:pt x="86065" y="460410"/>
                  <a:pt x="82296" y="475488"/>
                </a:cubicBezTo>
                <a:cubicBezTo>
                  <a:pt x="64567" y="546403"/>
                  <a:pt x="77150" y="442359"/>
                  <a:pt x="54864" y="576072"/>
                </a:cubicBezTo>
                <a:cubicBezTo>
                  <a:pt x="51816" y="594360"/>
                  <a:pt x="50217" y="612949"/>
                  <a:pt x="45720" y="630936"/>
                </a:cubicBezTo>
                <a:cubicBezTo>
                  <a:pt x="41045" y="649638"/>
                  <a:pt x="33528" y="667512"/>
                  <a:pt x="27432" y="685800"/>
                </a:cubicBezTo>
                <a:lnTo>
                  <a:pt x="18288" y="713232"/>
                </a:lnTo>
                <a:cubicBezTo>
                  <a:pt x="15240" y="734568"/>
                  <a:pt x="13371" y="756106"/>
                  <a:pt x="9144" y="777240"/>
                </a:cubicBezTo>
                <a:cubicBezTo>
                  <a:pt x="7254" y="786691"/>
                  <a:pt x="0" y="795033"/>
                  <a:pt x="0" y="804672"/>
                </a:cubicBezTo>
                <a:cubicBezTo>
                  <a:pt x="0" y="853535"/>
                  <a:pt x="4029" y="902381"/>
                  <a:pt x="9144" y="950976"/>
                </a:cubicBezTo>
                <a:cubicBezTo>
                  <a:pt x="10153" y="960562"/>
                  <a:pt x="12941" y="970388"/>
                  <a:pt x="18288" y="978408"/>
                </a:cubicBezTo>
                <a:cubicBezTo>
                  <a:pt x="25461" y="989168"/>
                  <a:pt x="37441" y="995906"/>
                  <a:pt x="45720" y="1005840"/>
                </a:cubicBezTo>
                <a:cubicBezTo>
                  <a:pt x="52755" y="1014283"/>
                  <a:pt x="55737" y="1026035"/>
                  <a:pt x="64008" y="1033272"/>
                </a:cubicBezTo>
                <a:cubicBezTo>
                  <a:pt x="80549" y="1047746"/>
                  <a:pt x="100584" y="1057656"/>
                  <a:pt x="118872" y="1069848"/>
                </a:cubicBezTo>
                <a:cubicBezTo>
                  <a:pt x="154324" y="1093483"/>
                  <a:pt x="135878" y="1084661"/>
                  <a:pt x="173736" y="1097280"/>
                </a:cubicBezTo>
                <a:cubicBezTo>
                  <a:pt x="225552" y="1094232"/>
                  <a:pt x="277536" y="1093301"/>
                  <a:pt x="329184" y="1088136"/>
                </a:cubicBezTo>
                <a:cubicBezTo>
                  <a:pt x="347831" y="1086271"/>
                  <a:pt x="378707" y="1066912"/>
                  <a:pt x="393192" y="1060704"/>
                </a:cubicBezTo>
                <a:cubicBezTo>
                  <a:pt x="402051" y="1056907"/>
                  <a:pt x="411480" y="1054608"/>
                  <a:pt x="420624" y="1051560"/>
                </a:cubicBezTo>
                <a:cubicBezTo>
                  <a:pt x="472440" y="973836"/>
                  <a:pt x="387096" y="1094232"/>
                  <a:pt x="493776" y="987552"/>
                </a:cubicBezTo>
                <a:cubicBezTo>
                  <a:pt x="502920" y="978408"/>
                  <a:pt x="511000" y="968059"/>
                  <a:pt x="521208" y="960120"/>
                </a:cubicBezTo>
                <a:cubicBezTo>
                  <a:pt x="538558" y="946626"/>
                  <a:pt x="560530" y="939086"/>
                  <a:pt x="576072" y="923544"/>
                </a:cubicBezTo>
                <a:lnTo>
                  <a:pt x="649224" y="850392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1847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Тема: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357166"/>
            <a:ext cx="6885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Написание корней</a:t>
            </a:r>
            <a:br>
              <a:rPr lang="ru-RU" sz="4400" b="1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в однокоренных словах.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7"/>
            <a:ext cx="65008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Узнаем,  как пишутся:</a:t>
            </a:r>
            <a:endParaRPr lang="ru-RU" sz="4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Научимся подбирать :</a:t>
            </a:r>
            <a:endParaRPr lang="ru-RU" sz="4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Научимся выделять :</a:t>
            </a:r>
            <a:endParaRPr lang="ru-RU" sz="4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286256"/>
            <a:ext cx="7581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корни в однокоренных словах.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929198"/>
            <a:ext cx="692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однокоренные слова к слову.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5572140"/>
            <a:ext cx="933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b="1" dirty="0" smtClean="0"/>
              <a:t>корни в однокоренных словах.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Мы ездили в лес. На лесной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полянке видели домик лесника.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Там растёт молодой лесок.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786058"/>
            <a:ext cx="20842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лес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лесной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лесник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лесок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 rot="18764381">
            <a:off x="522881" y="2926186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764381">
            <a:off x="522882" y="3640567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764381">
            <a:off x="522880" y="4426384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764381">
            <a:off x="522881" y="5069325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1964513" y="3607595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964513" y="439341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607323" y="510779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928934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Дерево зеленеет зимой и летом. На ветках у него длинная хвоя и круглые небольшие шишки.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7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2786058"/>
            <a:ext cx="25651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сосна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сосенка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сосновый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Дуга 6"/>
          <p:cNvSpPr/>
          <p:nvPr/>
        </p:nvSpPr>
        <p:spPr>
          <a:xfrm rot="18764381">
            <a:off x="665757" y="2926186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8764381">
            <a:off x="665757" y="4283508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764381">
            <a:off x="667054" y="3539230"/>
            <a:ext cx="1309036" cy="1416615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821637" y="282177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893075" y="425053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035819" y="353615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2149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Корни в однокоренных словах могут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произно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-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ситься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по – разному,  но пишутся всегда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одина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</a:rPr>
              <a:t>ково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2948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Проверка: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4055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Звон – звонок,   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357430"/>
            <a:ext cx="435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стол – столовая,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07181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дежурить - дежурный,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2357430"/>
            <a:ext cx="4259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слово – словарь,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3786190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буква – букварь,</a:t>
            </a:r>
            <a:endParaRPr lang="ru-RU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6248" y="3786190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сад – садовник.</a:t>
            </a:r>
            <a:endParaRPr lang="ru-RU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1714488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соль – солонка,</a:t>
            </a:r>
            <a:endParaRPr lang="ru-RU" sz="4400" b="1" dirty="0"/>
          </a:p>
        </p:txBody>
      </p:sp>
      <p:sp>
        <p:nvSpPr>
          <p:cNvPr id="13" name="Дуга 12"/>
          <p:cNvSpPr/>
          <p:nvPr/>
        </p:nvSpPr>
        <p:spPr>
          <a:xfrm rot="18764381">
            <a:off x="4166218" y="2426121"/>
            <a:ext cx="1061965" cy="1110449"/>
          </a:xfrm>
          <a:prstGeom prst="arc">
            <a:avLst>
              <a:gd name="adj1" fmla="val 15803569"/>
              <a:gd name="adj2" fmla="val 59496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8764381">
            <a:off x="6095044" y="2426120"/>
            <a:ext cx="1061965" cy="1110449"/>
          </a:xfrm>
          <a:prstGeom prst="arc">
            <a:avLst>
              <a:gd name="adj1" fmla="val 15679433"/>
              <a:gd name="adj2" fmla="val 59496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8764381">
            <a:off x="422680" y="3038688"/>
            <a:ext cx="1263868" cy="1316333"/>
          </a:xfrm>
          <a:prstGeom prst="arc">
            <a:avLst>
              <a:gd name="adj1" fmla="val 15247254"/>
              <a:gd name="adj2" fmla="val 117662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18764381">
            <a:off x="2165955" y="3854880"/>
            <a:ext cx="1061965" cy="1110449"/>
          </a:xfrm>
          <a:prstGeom prst="arc">
            <a:avLst>
              <a:gd name="adj1" fmla="val 15859186"/>
              <a:gd name="adj2" fmla="val 46377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8764381">
            <a:off x="237160" y="3854880"/>
            <a:ext cx="1061965" cy="1110449"/>
          </a:xfrm>
          <a:prstGeom prst="arc">
            <a:avLst>
              <a:gd name="adj1" fmla="val 15757924"/>
              <a:gd name="adj2" fmla="val 71373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8764381">
            <a:off x="2924970" y="3061467"/>
            <a:ext cx="1793861" cy="1941287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8764381">
            <a:off x="5594978" y="1854616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8764381">
            <a:off x="4023342" y="1854617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8764381">
            <a:off x="2094516" y="1783179"/>
            <a:ext cx="1061965" cy="1110449"/>
          </a:xfrm>
          <a:prstGeom prst="arc">
            <a:avLst>
              <a:gd name="adj1" fmla="val 15725637"/>
              <a:gd name="adj2" fmla="val 72807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8764381">
            <a:off x="451443" y="1711740"/>
            <a:ext cx="1061965" cy="1110449"/>
          </a:xfrm>
          <a:prstGeom prst="arc">
            <a:avLst>
              <a:gd name="adj1" fmla="val 15725637"/>
              <a:gd name="adj2" fmla="val 93159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8764381">
            <a:off x="237160" y="2426120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8764381">
            <a:off x="1808765" y="2426120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8764381">
            <a:off x="4309093" y="3926319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8764381">
            <a:off x="5666416" y="3926319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321571" y="317896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4107653" y="317896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321835" y="389334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07191" y="389334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822033" y="246458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79421" y="389334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322363" y="246458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964645" y="246458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679421" y="1821645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393273" y="1821645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8929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4000" b="1" dirty="0" smtClean="0">
                <a:solidFill>
                  <a:srgbClr val="002060"/>
                </a:solidFill>
              </a:rPr>
              <a:t>Как красив лес весной!  Чист и прозрачен весенний воздух. На  деревьях появились зелёные листочки. Распустились на лужайках первые цветы.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14818"/>
            <a:ext cx="2722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весна</a:t>
            </a:r>
            <a:br>
              <a:rPr lang="ru-RU" sz="4800" b="1" dirty="0" smtClean="0">
                <a:solidFill>
                  <a:srgbClr val="0070C0"/>
                </a:solidFill>
              </a:rPr>
            </a:br>
            <a:r>
              <a:rPr lang="ru-RU" sz="4800" b="1" dirty="0" smtClean="0">
                <a:solidFill>
                  <a:srgbClr val="0070C0"/>
                </a:solidFill>
              </a:rPr>
              <a:t>весенний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 rot="18764381">
            <a:off x="1080105" y="4933828"/>
            <a:ext cx="1411625" cy="1419083"/>
          </a:xfrm>
          <a:prstGeom prst="arc">
            <a:avLst>
              <a:gd name="adj1" fmla="val 15679687"/>
              <a:gd name="adj2" fmla="val 78955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8764381">
            <a:off x="1094384" y="4354947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5720" y="2643182"/>
            <a:ext cx="207170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71670" y="3214686"/>
            <a:ext cx="142876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0298" y="2000240"/>
            <a:ext cx="235745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00298" y="2071678"/>
            <a:ext cx="2357454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71736" y="2643182"/>
            <a:ext cx="292895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571736" y="2714620"/>
            <a:ext cx="2928958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18" y="307181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 rot="5400000">
            <a:off x="2347898" y="4224342"/>
            <a:ext cx="223838" cy="204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062146" y="4938722"/>
            <a:ext cx="223838" cy="2047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Хвост пушистый, мех золотистый, в лесу живёт, в деревне кур крадёт.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404062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2928934"/>
            <a:ext cx="226363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лиса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лисица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лисичка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лисонька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лисий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Дуга 7"/>
          <p:cNvSpPr/>
          <p:nvPr/>
        </p:nvSpPr>
        <p:spPr>
          <a:xfrm rot="18764381">
            <a:off x="522881" y="5426517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8764381">
            <a:off x="522881" y="4855012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8764381">
            <a:off x="522880" y="4283507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18764381">
            <a:off x="522879" y="3640566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8764381">
            <a:off x="522880" y="3069062"/>
            <a:ext cx="1061965" cy="1110449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535885" y="3036091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535885" y="3607595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535885" y="4179099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035819" y="546498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035819" y="4822041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13, 6, 19 – 15, 1, 26, 6        2, 16, 4, 1, 20, 19, 20, 3, 16.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428736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   Лес – наше богатство.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500726" cy="330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228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2012-04-01T18:02:00Z</dcterms:created>
  <dcterms:modified xsi:type="dcterms:W3CDTF">2012-10-12T18:32:15Z</dcterms:modified>
</cp:coreProperties>
</file>