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0" r:id="rId4"/>
    <p:sldId id="258" r:id="rId5"/>
    <p:sldId id="257" r:id="rId6"/>
    <p:sldId id="281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6FB2-7803-42FF-A0B0-B47F64B1E655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8D4D-F60F-4398-8197-88DD9E9CF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6FB2-7803-42FF-A0B0-B47F64B1E655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8D4D-F60F-4398-8197-88DD9E9CF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6FB2-7803-42FF-A0B0-B47F64B1E655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8D4D-F60F-4398-8197-88DD9E9CF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6FB2-7803-42FF-A0B0-B47F64B1E655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8D4D-F60F-4398-8197-88DD9E9CF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6FB2-7803-42FF-A0B0-B47F64B1E655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8D4D-F60F-4398-8197-88DD9E9CF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6FB2-7803-42FF-A0B0-B47F64B1E655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8D4D-F60F-4398-8197-88DD9E9CF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6FB2-7803-42FF-A0B0-B47F64B1E655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8D4D-F60F-4398-8197-88DD9E9CF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6FB2-7803-42FF-A0B0-B47F64B1E655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8D4D-F60F-4398-8197-88DD9E9CF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6FB2-7803-42FF-A0B0-B47F64B1E655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8D4D-F60F-4398-8197-88DD9E9CF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6FB2-7803-42FF-A0B0-B47F64B1E655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8D4D-F60F-4398-8197-88DD9E9CF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C6FB2-7803-42FF-A0B0-B47F64B1E655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F8D4D-F60F-4398-8197-88DD9E9CF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C6FB2-7803-42FF-A0B0-B47F64B1E655}" type="datetimeFigureOut">
              <a:rPr lang="ru-RU" smtClean="0"/>
              <a:pPr/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F8D4D-F60F-4398-8197-88DD9E9CF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u.wikipedia.org/wiki/%D0%A4%D0%B0%D0%B9%D0%BB:%D0%9F%D0%B0%D0%BC%D1%8F%D1%82%D0%BD%D0%B8%D0%BA_%D0%9B%D1%8C%D0%B2%D1%83_%D0%A2%D0%BE%D0%BB%D1%81%D1%82%D0%BE%D0%BC%D1%83_%D0%B2_%D0%A2%D1%83%D0%BB%D0%B5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tula-web.ru/photo/foto/sak833lm_1204457732.jpg"/>
          <p:cNvPicPr>
            <a:picLocks noChangeAspect="1" noChangeArrowheads="1"/>
          </p:cNvPicPr>
          <p:nvPr/>
        </p:nvPicPr>
        <p:blipFill>
          <a:blip r:embed="rId2" cstate="print"/>
          <a:srcRect t="6128"/>
          <a:stretch>
            <a:fillRect/>
          </a:stretch>
        </p:blipFill>
        <p:spPr bwMode="auto">
          <a:xfrm>
            <a:off x="29338" y="1484784"/>
            <a:ext cx="9114662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Лента лицом вверх 5"/>
          <p:cNvSpPr/>
          <p:nvPr/>
        </p:nvSpPr>
        <p:spPr>
          <a:xfrm>
            <a:off x="2843808" y="188640"/>
            <a:ext cx="5832648" cy="1368152"/>
          </a:xfrm>
          <a:prstGeom prst="ribbon2">
            <a:avLst/>
          </a:prstGeom>
          <a:solidFill>
            <a:srgbClr val="FF0000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6350">
                <a:solidFill>
                  <a:schemeClr val="accent5">
                    <a:lumMod val="40000"/>
                    <a:lumOff val="60000"/>
                  </a:schemeClr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3968" y="188640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ЗНАМЕНИТЫЕ ТУЛЯКИ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Рисунок 7" descr="greatpeop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08" y="0"/>
            <a:ext cx="2328762" cy="33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64896" cy="100811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1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</a:rPr>
              <a:t>Алексей Степанович Хомяков</a:t>
            </a:r>
            <a:br>
              <a:rPr lang="ru-RU" sz="31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</a:rPr>
            </a:br>
            <a:r>
              <a:rPr lang="ru-RU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</a:rPr>
              <a:t>(1804 – 1860)</a:t>
            </a:r>
            <a:endParaRPr lang="ru-RU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/>
              </a:solidFill>
            </a:endParaRPr>
          </a:p>
        </p:txBody>
      </p:sp>
      <p:pic>
        <p:nvPicPr>
          <p:cNvPr id="5" name="Содержимое 4" descr="200px-KhomyakovA_AvtoportretAB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24128" y="1268760"/>
            <a:ext cx="3310334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84784"/>
            <a:ext cx="5266928" cy="511256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А.С. Хомяков прож</a:t>
            </a:r>
            <a:r>
              <a:rPr lang="ru-RU" sz="1800" u="sng" dirty="0" smtClean="0">
                <a:solidFill>
                  <a:schemeClr val="accent2"/>
                </a:solidFill>
              </a:rPr>
              <a:t>и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л к</a:t>
            </a:r>
            <a:r>
              <a:rPr lang="ru-RU" sz="1800" u="sng" dirty="0" smtClean="0">
                <a:solidFill>
                  <a:schemeClr val="accent2"/>
                </a:solidFill>
              </a:rPr>
              <a:t>о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роткую</a:t>
            </a:r>
            <a:r>
              <a:rPr lang="ru-RU" sz="1800" dirty="0" smtClean="0">
                <a:solidFill>
                  <a:schemeClr val="accent2"/>
                </a:solidFill>
              </a:rPr>
              <a:t>,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 но яркую ж</a:t>
            </a:r>
            <a:r>
              <a:rPr lang="ru-RU" sz="1800" u="sng" dirty="0" smtClean="0">
                <a:solidFill>
                  <a:schemeClr val="accent2"/>
                </a:solidFill>
              </a:rPr>
              <a:t>и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знь.  Это был человек энц</a:t>
            </a:r>
            <a:r>
              <a:rPr lang="ru-RU" sz="1800" u="sng" dirty="0" smtClean="0">
                <a:solidFill>
                  <a:schemeClr val="accent2"/>
                </a:solidFill>
              </a:rPr>
              <a:t>и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клопедических знаний</a:t>
            </a:r>
            <a:r>
              <a:rPr lang="ru-RU" sz="1800" dirty="0" smtClean="0">
                <a:solidFill>
                  <a:schemeClr val="accent2"/>
                </a:solidFill>
              </a:rPr>
              <a:t>,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 кипучей энергии и высокой культуры. Хомяков известен как поэт</a:t>
            </a:r>
            <a:r>
              <a:rPr lang="ru-RU" sz="1800" dirty="0" smtClean="0">
                <a:solidFill>
                  <a:schemeClr val="accent2"/>
                </a:solidFill>
              </a:rPr>
              <a:t>,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 драматург</a:t>
            </a:r>
            <a:r>
              <a:rPr lang="ru-RU" sz="1800" dirty="0" smtClean="0">
                <a:solidFill>
                  <a:schemeClr val="accent2"/>
                </a:solidFill>
              </a:rPr>
              <a:t>,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 философ</a:t>
            </a:r>
            <a:r>
              <a:rPr lang="ru-RU" sz="1800" dirty="0" smtClean="0">
                <a:solidFill>
                  <a:schemeClr val="accent2"/>
                </a:solidFill>
              </a:rPr>
              <a:t>,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 историк</a:t>
            </a:r>
            <a:r>
              <a:rPr lang="ru-RU" sz="1800" dirty="0" smtClean="0">
                <a:solidFill>
                  <a:schemeClr val="accent2"/>
                </a:solidFill>
              </a:rPr>
              <a:t>,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 обществе</a:t>
            </a:r>
            <a:r>
              <a:rPr lang="ru-RU" sz="1800" u="sng" dirty="0" smtClean="0">
                <a:solidFill>
                  <a:schemeClr val="accent2"/>
                </a:solidFill>
              </a:rPr>
              <a:t>нн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ый деятель</a:t>
            </a:r>
            <a:r>
              <a:rPr lang="ru-RU" sz="1800" dirty="0" smtClean="0">
                <a:solidFill>
                  <a:schemeClr val="accent2"/>
                </a:solidFill>
              </a:rPr>
              <a:t>,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 врач. Его друз</a:t>
            </a:r>
            <a:r>
              <a:rPr lang="ru-RU" sz="1800" u="sng" dirty="0" smtClean="0">
                <a:solidFill>
                  <a:schemeClr val="accent2"/>
                </a:solidFill>
              </a:rPr>
              <a:t>ь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ями были Пушкин, Жуковский, Рылеев. </a:t>
            </a:r>
          </a:p>
          <a:p>
            <a:pPr algn="just"/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	К северу от Тулы находится с</a:t>
            </a:r>
            <a:r>
              <a:rPr lang="ru-RU" sz="1800" u="sng" dirty="0" smtClean="0">
                <a:solidFill>
                  <a:schemeClr val="accent2"/>
                </a:solidFill>
              </a:rPr>
              <a:t>е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ло </a:t>
            </a:r>
            <a:r>
              <a:rPr lang="ru-RU" sz="1800" dirty="0" err="1" smtClean="0">
                <a:solidFill>
                  <a:schemeClr val="accent3">
                    <a:lumMod val="75000"/>
                  </a:schemeClr>
                </a:solidFill>
              </a:rPr>
              <a:t>Богучарово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, бывшее имение А. С. Хомякова. Настоящий русский барин, хороший хозяин, А.С. Хомяков очень любил свою усадьбу и п</a:t>
            </a:r>
            <a:r>
              <a:rPr lang="ru-RU" sz="1800" dirty="0" smtClean="0">
                <a:solidFill>
                  <a:schemeClr val="accent2"/>
                </a:solidFill>
              </a:rPr>
              <a:t>о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могал крест</a:t>
            </a:r>
            <a:r>
              <a:rPr lang="ru-RU" sz="1800" u="sng" dirty="0" smtClean="0">
                <a:solidFill>
                  <a:schemeClr val="accent2"/>
                </a:solidFill>
              </a:rPr>
              <a:t>ь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янам. Он был пр</a:t>
            </a:r>
            <a:r>
              <a:rPr lang="ru-RU" sz="1800" u="sng" dirty="0" smtClean="0">
                <a:solidFill>
                  <a:schemeClr val="accent2"/>
                </a:solidFill>
              </a:rPr>
              <a:t>е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красным охотником</a:t>
            </a:r>
            <a:r>
              <a:rPr lang="ru-RU" sz="1800" dirty="0" smtClean="0">
                <a:solidFill>
                  <a:schemeClr val="accent2"/>
                </a:solidFill>
              </a:rPr>
              <a:t>,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 спец</a:t>
            </a:r>
            <a:r>
              <a:rPr lang="ru-RU" sz="1800" u="sng" dirty="0" smtClean="0">
                <a:solidFill>
                  <a:schemeClr val="accent2"/>
                </a:solidFill>
              </a:rPr>
              <a:t>и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алистом по охотнич</a:t>
            </a:r>
            <a:r>
              <a:rPr lang="ru-RU" sz="1800" u="sng" dirty="0" smtClean="0">
                <a:solidFill>
                  <a:schemeClr val="accent2"/>
                </a:solidFill>
              </a:rPr>
              <a:t>ь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им с</a:t>
            </a:r>
            <a:r>
              <a:rPr lang="ru-RU" sz="1800" u="sng" dirty="0" smtClean="0">
                <a:solidFill>
                  <a:schemeClr val="accent2"/>
                </a:solidFill>
              </a:rPr>
              <a:t>о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бакам. Хомяков см</a:t>
            </a:r>
            <a:r>
              <a:rPr lang="ru-RU" sz="1800" u="sng" dirty="0" smtClean="0">
                <a:solidFill>
                  <a:schemeClr val="accent2"/>
                </a:solidFill>
              </a:rPr>
              <a:t>а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стерил руж</a:t>
            </a:r>
            <a:r>
              <a:rPr lang="ru-RU" sz="1800" u="sng" dirty="0" smtClean="0">
                <a:solidFill>
                  <a:schemeClr val="accent2"/>
                </a:solidFill>
              </a:rPr>
              <a:t>ь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е, которое било дальше обычных. Он изобрел сельскохозяйственную машину - сеялку</a:t>
            </a:r>
            <a:r>
              <a:rPr lang="ru-RU" sz="1800" dirty="0" smtClean="0">
                <a:solidFill>
                  <a:schemeClr val="accent2"/>
                </a:solidFill>
              </a:rPr>
              <a:t>,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 нашел средство от холеры</a:t>
            </a:r>
            <a:r>
              <a:rPr lang="ru-RU" sz="1800" dirty="0" smtClean="0">
                <a:solidFill>
                  <a:schemeClr val="accent2"/>
                </a:solidFill>
              </a:rPr>
              <a:t>,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 л</a:t>
            </a:r>
            <a:r>
              <a:rPr lang="ru-RU" sz="1800" u="sng" dirty="0" smtClean="0">
                <a:solidFill>
                  <a:schemeClr val="accent2"/>
                </a:solidFill>
              </a:rPr>
              <a:t>е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чит крестьян.</a:t>
            </a:r>
          </a:p>
          <a:p>
            <a:pPr algn="just"/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	После смерти А.С. Хомякова крестьяне говорили о нём</a:t>
            </a:r>
            <a:r>
              <a:rPr lang="ru-RU" sz="1800" dirty="0" smtClean="0">
                <a:solidFill>
                  <a:schemeClr val="accent2"/>
                </a:solidFill>
              </a:rPr>
              <a:t>: «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Дай Бог всем такого барина: малютки не обид</a:t>
            </a:r>
            <a:r>
              <a:rPr lang="ru-RU" sz="1800" u="sng" dirty="0" smtClean="0">
                <a:solidFill>
                  <a:schemeClr val="accent2"/>
                </a:solidFill>
              </a:rPr>
              <a:t>и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т</a:t>
            </a:r>
            <a:r>
              <a:rPr lang="ru-RU" sz="1800" dirty="0" smtClean="0">
                <a:solidFill>
                  <a:schemeClr val="accent2"/>
                </a:solidFill>
              </a:rPr>
              <a:t>»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		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84168" y="566124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Автопортрет, 1842 год</a:t>
            </a:r>
            <a:endParaRPr lang="ru-RU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spc="50" dirty="0" smtClean="0">
                <a:ln w="38100">
                  <a:solidFill>
                    <a:schemeClr val="accent5">
                      <a:lumMod val="500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Александр Степанович </a:t>
            </a:r>
            <a:r>
              <a:rPr lang="ru-RU" sz="3600" b="1" spc="50" dirty="0" err="1" smtClean="0">
                <a:ln w="38100">
                  <a:solidFill>
                    <a:schemeClr val="accent5">
                      <a:lumMod val="500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Баташёв</a:t>
            </a:r>
            <a:endParaRPr lang="ru-RU" sz="3600" b="1" spc="50" dirty="0">
              <a:ln w="38100">
                <a:solidFill>
                  <a:schemeClr val="accent5">
                    <a:lumMod val="50000"/>
                    <a:alpha val="6500"/>
                  </a:schemeClr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dirty="0" smtClean="0"/>
              <a:t>		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А.С.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Баташев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р…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дился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в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Тул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…,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в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сем…е владельца небольшой сам…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варной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мастерской. Под руководством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Баташёва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фабрика начала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прин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…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сить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доход. Эти деньги Александр Степанович и…пользует для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ра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…в…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дения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домашней птицы.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Баташёв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выводит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ра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…личные п…роды кур гусей уток. Он изучает и улучшает старые русские п…роды птиц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пиш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…т научные работы.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Баташёв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один из основателей Московского зоопарка.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              А.С.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Баташёв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много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пом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…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гал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своим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з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…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млякам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: построил в Туле ночлежные дома л…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чебницу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приют для малолетних детей.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             За свою благотворительную деятельность  А.С.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Баташёв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в 1904 году был избран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поч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…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тным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гражданином города Тулы.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6444208" cy="99571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Александр Степанович </a:t>
            </a:r>
            <a:r>
              <a:rPr lang="ru-RU" sz="36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Баташёв</a:t>
            </a:r>
            <a:r>
              <a:rPr lang="ru-RU" sz="3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3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7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(1848 – 1912)</a:t>
            </a:r>
            <a:endParaRPr lang="ru-RU" sz="3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Содержимое 4" descr="362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00192" y="116632"/>
            <a:ext cx="2673104" cy="3672000"/>
          </a:xfrm>
          <a:prstGeom prst="ellipse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5698976" cy="516225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         А.С.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Баташёв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р</a:t>
            </a:r>
            <a:r>
              <a:rPr lang="ru-RU" sz="2000" u="sng" dirty="0" smtClean="0">
                <a:solidFill>
                  <a:srgbClr val="FF0000"/>
                </a:solidFill>
              </a:rPr>
              <a:t>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дился в Тул</a:t>
            </a:r>
            <a:r>
              <a:rPr lang="ru-RU" sz="2000" u="sng" dirty="0" smtClean="0">
                <a:solidFill>
                  <a:srgbClr val="FF0000"/>
                </a:solidFill>
              </a:rPr>
              <a:t>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 в сем</a:t>
            </a:r>
            <a:r>
              <a:rPr lang="ru-RU" sz="2000" u="sng" dirty="0" smtClean="0">
                <a:solidFill>
                  <a:srgbClr val="FF0000"/>
                </a:solidFill>
              </a:rPr>
              <a:t>ь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е владельца небольшой сам</a:t>
            </a:r>
            <a:r>
              <a:rPr lang="ru-RU" sz="2000" u="sng" dirty="0" smtClean="0">
                <a:solidFill>
                  <a:srgbClr val="FF0000"/>
                </a:solidFill>
              </a:rPr>
              <a:t>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варной мастерской. Под руководством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Баташёва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фабрика начала прин</a:t>
            </a:r>
            <a:r>
              <a:rPr lang="ru-RU" sz="2000" u="sng" dirty="0" smtClean="0">
                <a:solidFill>
                  <a:srgbClr val="FF0000"/>
                </a:solidFill>
              </a:rPr>
              <a:t>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сить доход. Эти деньги Александр Степанович и</a:t>
            </a:r>
            <a:r>
              <a:rPr lang="ru-RU" sz="2000" u="sng" dirty="0" smtClean="0">
                <a:solidFill>
                  <a:srgbClr val="FF0000"/>
                </a:solidFill>
              </a:rPr>
              <a:t>с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пользует для ра</a:t>
            </a:r>
            <a:r>
              <a:rPr lang="ru-RU" sz="2000" u="sng" dirty="0" smtClean="0">
                <a:solidFill>
                  <a:srgbClr val="FF0000"/>
                </a:solidFill>
              </a:rPr>
              <a:t>з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ru-RU" sz="2000" u="sng" dirty="0" smtClean="0">
                <a:solidFill>
                  <a:srgbClr val="FF0000"/>
                </a:solidFill>
              </a:rPr>
              <a:t>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дения домашней птицы.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Баташёв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выводит ра</a:t>
            </a:r>
            <a:r>
              <a:rPr lang="ru-RU" sz="2000" u="sng" dirty="0" smtClean="0">
                <a:solidFill>
                  <a:srgbClr val="FF0000"/>
                </a:solidFill>
              </a:rPr>
              <a:t>з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личные п</a:t>
            </a:r>
            <a:r>
              <a:rPr lang="ru-RU" sz="2000" u="sng" dirty="0" smtClean="0">
                <a:solidFill>
                  <a:srgbClr val="FF0000"/>
                </a:solidFill>
              </a:rPr>
              <a:t>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роды кур</a:t>
            </a:r>
            <a:r>
              <a:rPr lang="ru-RU" sz="2000" dirty="0" smtClean="0">
                <a:solidFill>
                  <a:srgbClr val="FF0000"/>
                </a:solidFill>
              </a:rPr>
              <a:t>,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гусей</a:t>
            </a:r>
            <a:r>
              <a:rPr lang="ru-RU" sz="2000" dirty="0" smtClean="0">
                <a:solidFill>
                  <a:srgbClr val="FF0000"/>
                </a:solidFill>
              </a:rPr>
              <a:t>,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уток. Он изучает и улучшает старые русские п</a:t>
            </a:r>
            <a:r>
              <a:rPr lang="ru-RU" sz="2000" u="sng" dirty="0" smtClean="0">
                <a:solidFill>
                  <a:srgbClr val="FF0000"/>
                </a:solidFill>
              </a:rPr>
              <a:t>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роды птиц</a:t>
            </a:r>
            <a:r>
              <a:rPr lang="ru-RU" sz="2000" dirty="0" smtClean="0">
                <a:solidFill>
                  <a:srgbClr val="FF0000"/>
                </a:solidFill>
              </a:rPr>
              <a:t>,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пиш</a:t>
            </a:r>
            <a:r>
              <a:rPr lang="ru-RU" sz="2000" u="sng" dirty="0" smtClean="0">
                <a:solidFill>
                  <a:srgbClr val="FF0000"/>
                </a:solidFill>
              </a:rPr>
              <a:t>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т научные работы.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Баташёв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-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 один из основателей Московского зоопарка.</a:t>
            </a:r>
          </a:p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              А.С.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Баташёв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много пом</a:t>
            </a:r>
            <a:r>
              <a:rPr lang="ru-RU" sz="2000" u="sng" dirty="0" smtClean="0">
                <a:solidFill>
                  <a:srgbClr val="FF0000"/>
                </a:solidFill>
              </a:rPr>
              <a:t>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гал своим з</a:t>
            </a:r>
            <a:r>
              <a:rPr lang="ru-RU" sz="2000" u="sng" dirty="0" smtClean="0">
                <a:solidFill>
                  <a:srgbClr val="FF0000"/>
                </a:solidFill>
              </a:rPr>
              <a:t>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млякам: построил в Туле ночлежные дома</a:t>
            </a:r>
            <a:r>
              <a:rPr lang="ru-RU" sz="2000" dirty="0" smtClean="0">
                <a:solidFill>
                  <a:srgbClr val="FF0000"/>
                </a:solidFill>
              </a:rPr>
              <a:t>,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л</a:t>
            </a:r>
            <a:r>
              <a:rPr lang="ru-RU" sz="2000" u="sng" dirty="0" smtClean="0">
                <a:solidFill>
                  <a:srgbClr val="FF0000"/>
                </a:solidFill>
              </a:rPr>
              <a:t>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чебницу</a:t>
            </a:r>
            <a:r>
              <a:rPr lang="ru-RU" sz="2000" dirty="0" smtClean="0">
                <a:solidFill>
                  <a:srgbClr val="FF0000"/>
                </a:solidFill>
              </a:rPr>
              <a:t>,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приют для малолетних детей.</a:t>
            </a:r>
          </a:p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             За свою благотворительную деятельность  А.С.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Баташёв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в 1904 году был избран поч</a:t>
            </a:r>
            <a:r>
              <a:rPr lang="ru-RU" sz="2000" u="sng" dirty="0" smtClean="0">
                <a:solidFill>
                  <a:srgbClr val="FF0000"/>
                </a:solidFill>
              </a:rPr>
              <a:t>ё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тным гражданином города Тулы.</a:t>
            </a:r>
          </a:p>
          <a:p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6057781"/>
            <a:ext cx="29158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Одна из пород кур, </a:t>
            </a:r>
          </a:p>
          <a:p>
            <a:pPr algn="ctr"/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</a:rPr>
              <a:t>выведенных А.С. </a:t>
            </a:r>
            <a:r>
              <a:rPr lang="ru-RU" sz="1600" i="1" dirty="0" err="1" smtClean="0">
                <a:solidFill>
                  <a:schemeClr val="accent6">
                    <a:lumMod val="50000"/>
                  </a:schemeClr>
                </a:solidFill>
              </a:rPr>
              <a:t>Баташёвым</a:t>
            </a:r>
            <a:endParaRPr lang="ru-RU" sz="16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Рисунок 8" descr="ef5f6f995b01.jpg"/>
          <p:cNvPicPr>
            <a:picLocks noChangeAspect="1"/>
          </p:cNvPicPr>
          <p:nvPr/>
        </p:nvPicPr>
        <p:blipFill>
          <a:blip r:embed="rId3" cstate="print"/>
          <a:srcRect l="24013" t="3968" r="27557" b="7509"/>
          <a:stretch>
            <a:fillRect/>
          </a:stretch>
        </p:blipFill>
        <p:spPr>
          <a:xfrm>
            <a:off x="6804248" y="3933056"/>
            <a:ext cx="1800720" cy="21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7809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Николай Иванович Белобородов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dirty="0" smtClean="0"/>
              <a:t>		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Н.И. Белобородов сын тульского купца. Всё свободное время он уд…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лял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музык… любил играть на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гармон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… . 	Первые гармони в Туле стали делать жители Ч…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лковской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слободы. Со временем в город… изготавливали 700 тысяч(?) гармоней в год на 30 фабриках. 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		Самым искус(?)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ным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мастером был Леонтий Чулков. Белобородов стр…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мился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улучшить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конструкц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…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ю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тульской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гармон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… и п…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ручил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Чулкову …делать необычный инструмент. Мастер работал над ним 2 года. На новой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гармон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… можно было исп…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лнять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сложную классическую музыку. 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		Н.И. Белобородов организовал первый в мире оркестр гармонистов был талантливым дирижёром  композитором изобретателем.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6372200" cy="92370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cap="all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Николай Иванович Белобородов</a:t>
            </a:r>
            <a:br>
              <a:rPr lang="ru-RU" sz="2800" cap="all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cap="all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(1828 – 1912)</a:t>
            </a:r>
            <a:endParaRPr lang="ru-RU" sz="2800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Содержимое 4" descr="%D0%9D%D0%B8%D0%BA%D0%BE%D0%BB%D0%B0%D0%B9_%D0%91%D0%B5%D0%BB%D0%BE%D0%B1%D0%BE%D1%80%D0%BE%D0%B4%D0%BE%D0%B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16218" y="260648"/>
            <a:ext cx="2262850" cy="36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196752"/>
            <a:ext cx="5915000" cy="489654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	Н.И. Белобородов </a:t>
            </a:r>
            <a:r>
              <a:rPr lang="ru-RU" sz="2000" dirty="0" smtClean="0">
                <a:solidFill>
                  <a:srgbClr val="FF0000"/>
                </a:solidFill>
              </a:rPr>
              <a:t>-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сын тульского купца. Всё свободное время он уд</a:t>
            </a:r>
            <a:r>
              <a:rPr lang="ru-RU" sz="2000" u="sng" dirty="0" smtClean="0">
                <a:solidFill>
                  <a:srgbClr val="FF0000"/>
                </a:solidFill>
              </a:rPr>
              <a:t>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лял музык</a:t>
            </a:r>
            <a:r>
              <a:rPr lang="ru-RU" sz="2000" u="sng" dirty="0" smtClean="0">
                <a:solidFill>
                  <a:srgbClr val="FF0000"/>
                </a:solidFill>
              </a:rPr>
              <a:t>е</a:t>
            </a:r>
            <a:r>
              <a:rPr lang="ru-RU" sz="2000" dirty="0" smtClean="0">
                <a:solidFill>
                  <a:srgbClr val="FF0000"/>
                </a:solidFill>
              </a:rPr>
              <a:t>,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любил играть на гармон</a:t>
            </a:r>
            <a:r>
              <a:rPr lang="ru-RU" sz="2000" u="sng" dirty="0" smtClean="0">
                <a:solidFill>
                  <a:srgbClr val="FF0000"/>
                </a:solidFill>
              </a:rPr>
              <a:t>и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</a:p>
          <a:p>
            <a:pPr algn="just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	Первые гармони в Туле стали делать жители Ч</a:t>
            </a:r>
            <a:r>
              <a:rPr lang="ru-RU" sz="2000" u="sng" dirty="0" smtClean="0">
                <a:solidFill>
                  <a:srgbClr val="FF0000"/>
                </a:solidFill>
              </a:rPr>
              <a:t>у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лковской слободы. Со временем в город</a:t>
            </a:r>
            <a:r>
              <a:rPr lang="ru-RU" sz="2000" u="sng" dirty="0" smtClean="0">
                <a:solidFill>
                  <a:srgbClr val="FF0000"/>
                </a:solidFill>
              </a:rPr>
              <a:t>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изготавливали 700 тыся</a:t>
            </a:r>
            <a:r>
              <a:rPr lang="ru-RU" sz="2000" u="sng" dirty="0" smtClean="0">
                <a:solidFill>
                  <a:srgbClr val="FF0000"/>
                </a:solidFill>
              </a:rPr>
              <a:t>ч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гармоней в год на 30 фабриках. </a:t>
            </a:r>
          </a:p>
          <a:p>
            <a:pPr algn="just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	Самым иску</a:t>
            </a:r>
            <a:r>
              <a:rPr lang="ru-RU" sz="2000" u="sng" dirty="0" smtClean="0">
                <a:solidFill>
                  <a:srgbClr val="FF0000"/>
                </a:solidFill>
              </a:rPr>
              <a:t>сн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ым мастером был Леонтий Чулков. Белобородов стр</a:t>
            </a:r>
            <a:r>
              <a:rPr lang="ru-RU" sz="2000" u="sng" dirty="0" smtClean="0">
                <a:solidFill>
                  <a:srgbClr val="FF0000"/>
                </a:solidFill>
              </a:rPr>
              <a:t>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мился улучшить конструкц</a:t>
            </a:r>
            <a:r>
              <a:rPr lang="ru-RU" sz="2000" u="sng" dirty="0" smtClean="0">
                <a:solidFill>
                  <a:srgbClr val="FF0000"/>
                </a:solidFill>
              </a:rPr>
              <a:t>и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ю тульской гармон</a:t>
            </a:r>
            <a:r>
              <a:rPr lang="ru-RU" sz="2000" u="sng" dirty="0" smtClean="0">
                <a:solidFill>
                  <a:srgbClr val="FF0000"/>
                </a:solidFill>
              </a:rPr>
              <a:t>и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и п</a:t>
            </a:r>
            <a:r>
              <a:rPr lang="ru-RU" sz="2000" u="sng" dirty="0" smtClean="0">
                <a:solidFill>
                  <a:srgbClr val="FF0000"/>
                </a:solidFill>
              </a:rPr>
              <a:t>о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ручил Чулкову </a:t>
            </a:r>
            <a:r>
              <a:rPr lang="ru-RU" sz="2000" u="sng" dirty="0" smtClean="0">
                <a:solidFill>
                  <a:srgbClr val="FF0000"/>
                </a:solidFill>
              </a:rPr>
              <a:t>с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делать необычный инструмент. Мастер работал над ним 2 года. На новой гармон</a:t>
            </a:r>
            <a:r>
              <a:rPr lang="ru-RU" sz="2000" u="sng" dirty="0" smtClean="0">
                <a:solidFill>
                  <a:srgbClr val="FF0000"/>
                </a:solidFill>
              </a:rPr>
              <a:t>и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можно было исп</a:t>
            </a:r>
            <a:r>
              <a:rPr lang="ru-RU" sz="2000" u="sng" dirty="0" smtClean="0">
                <a:solidFill>
                  <a:srgbClr val="FF0000"/>
                </a:solidFill>
              </a:rPr>
              <a:t>о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лнять сложную классическую музыку. </a:t>
            </a:r>
          </a:p>
          <a:p>
            <a:pPr algn="just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	Н.И. Белобородов организовал первый в мире оркестр гармонистов</a:t>
            </a:r>
            <a:r>
              <a:rPr lang="ru-RU" sz="2000" dirty="0" smtClean="0">
                <a:solidFill>
                  <a:srgbClr val="FF0000"/>
                </a:solidFill>
              </a:rPr>
              <a:t>,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был талантливым дирижёром</a:t>
            </a:r>
            <a:r>
              <a:rPr lang="ru-RU" sz="2000" dirty="0" smtClean="0">
                <a:solidFill>
                  <a:srgbClr val="FF0000"/>
                </a:solidFill>
              </a:rPr>
              <a:t>,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 композитором</a:t>
            </a:r>
            <a:r>
              <a:rPr lang="ru-RU" sz="2000" dirty="0" smtClean="0">
                <a:solidFill>
                  <a:srgbClr val="FF0000"/>
                </a:solidFill>
              </a:rPr>
              <a:t>,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  изобретателем.</a:t>
            </a:r>
          </a:p>
          <a:p>
            <a:endParaRPr lang="ru-RU" sz="2000" dirty="0"/>
          </a:p>
        </p:txBody>
      </p:sp>
      <p:pic>
        <p:nvPicPr>
          <p:cNvPr id="6" name="Рисунок 5" descr="beloborodov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005064"/>
            <a:ext cx="15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291064" y="6021288"/>
            <a:ext cx="3852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</a:rPr>
              <a:t>Хроматическая гармонь, изобретённая Н.И.Белобородовым</a:t>
            </a:r>
            <a:endParaRPr lang="ru-RU" sz="1600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		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Санитарный врач(?) П.П. Белоусов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вош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…л в историю Тулы как создатель самого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больш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…го и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лучш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…го городского парка. В 1889 году он был приглашён в Тулу на должность санитарного врача. Как много сделал Белоусов для туляков за 7 лет службы на этом посту! Он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озд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…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ровил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жизнь города, п…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ренеся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свалки за городскую ч…рту. Он осушил б…лото около Ряжского во…зала. Благодаря его усилиям в Туле по…вился городской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водопрово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…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		На месте городской свалки П.П. Белоусов организует парк. Поверх мусора насыпали слой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…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мли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и пос…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дили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дерев…я. Этот эксперимент удался и стал примером для других городов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Ро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…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ии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		Сейчас в парке имени П.П. </a:t>
            </a:r>
            <a:r>
              <a:rPr lang="ru-RU" sz="2400" smtClean="0">
                <a:solidFill>
                  <a:schemeClr val="accent3">
                    <a:lumMod val="50000"/>
                  </a:schemeClr>
                </a:solidFill>
              </a:rPr>
              <a:t>Белоусова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есть комната истории, где собраны вещи и документы, рас(?)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казывающие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о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жизн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… нашего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…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мляка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Пётр Петрович Белоусов</a:t>
            </a:r>
            <a:endParaRPr lang="ru-RU" sz="4000" b="1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16632"/>
            <a:ext cx="6300192" cy="115212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Пётр Петрович Белоусов</a:t>
            </a:r>
            <a:br>
              <a:rPr lang="ru-RU" sz="36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8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(1856 – 1896)</a:t>
            </a:r>
            <a:endParaRPr lang="ru-RU" sz="3600" dirty="0"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Содержимое 4" descr="belousov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2306564" cy="331200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75856" y="1412776"/>
            <a:ext cx="5760640" cy="5267127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	Санитарный вра</a:t>
            </a:r>
            <a:r>
              <a:rPr lang="ru-RU" sz="1800" u="sng" dirty="0" smtClean="0">
                <a:solidFill>
                  <a:srgbClr val="FF0000"/>
                </a:solidFill>
              </a:rPr>
              <a:t>ч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 П.П. Белоусов вош</a:t>
            </a:r>
            <a:r>
              <a:rPr lang="ru-RU" sz="1800" u="sng" dirty="0" smtClean="0">
                <a:solidFill>
                  <a:srgbClr val="FF0000"/>
                </a:solidFill>
              </a:rPr>
              <a:t>ё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л в историю Тулы как создатель самого больш</a:t>
            </a:r>
            <a:r>
              <a:rPr lang="ru-RU" sz="1800" u="sng" dirty="0" smtClean="0">
                <a:solidFill>
                  <a:srgbClr val="FF0000"/>
                </a:solidFill>
              </a:rPr>
              <a:t>о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го и лучш</a:t>
            </a:r>
            <a:r>
              <a:rPr lang="ru-RU" sz="1800" u="sng" dirty="0" smtClean="0">
                <a:solidFill>
                  <a:srgbClr val="FF0000"/>
                </a:solidFill>
              </a:rPr>
              <a:t>е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го городского парка. В 1889 году он был приглашён в Тулу на должность санитарного врача. Как много сделал Белоусов для туляков за 7 лет службы на этом посту! Он озд</a:t>
            </a:r>
            <a:r>
              <a:rPr lang="ru-RU" sz="1800" u="sng" dirty="0" smtClean="0">
                <a:solidFill>
                  <a:srgbClr val="FF0000"/>
                </a:solidFill>
              </a:rPr>
              <a:t>о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ровил жизнь города, п</a:t>
            </a:r>
            <a:r>
              <a:rPr lang="ru-RU" sz="1800" u="sng" dirty="0" smtClean="0">
                <a:solidFill>
                  <a:srgbClr val="FF0000"/>
                </a:solidFill>
              </a:rPr>
              <a:t>е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ренеся свалки за городскую ч</a:t>
            </a:r>
            <a:r>
              <a:rPr lang="ru-RU" sz="1800" u="sng" dirty="0" smtClean="0">
                <a:solidFill>
                  <a:srgbClr val="FF0000"/>
                </a:solidFill>
              </a:rPr>
              <a:t>е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рту. Он осушил б</a:t>
            </a:r>
            <a:r>
              <a:rPr lang="ru-RU" sz="1800" u="sng" dirty="0" smtClean="0">
                <a:solidFill>
                  <a:srgbClr val="FF0000"/>
                </a:solidFill>
              </a:rPr>
              <a:t>о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лото около Ряжского во</a:t>
            </a:r>
            <a:r>
              <a:rPr lang="ru-RU" sz="1800" u="sng" dirty="0" smtClean="0">
                <a:solidFill>
                  <a:srgbClr val="FF0000"/>
                </a:solidFill>
              </a:rPr>
              <a:t>к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зала. Благодаря его усилиям в Туле по</a:t>
            </a:r>
            <a:r>
              <a:rPr lang="ru-RU" sz="1800" u="sng" dirty="0" smtClean="0">
                <a:solidFill>
                  <a:srgbClr val="FF0000"/>
                </a:solidFill>
              </a:rPr>
              <a:t>я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вился городской водопрово</a:t>
            </a:r>
            <a:r>
              <a:rPr lang="ru-RU" sz="1800" u="sng" dirty="0" smtClean="0">
                <a:solidFill>
                  <a:srgbClr val="FF0000"/>
                </a:solidFill>
              </a:rPr>
              <a:t>д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	На месте городской свалки П.П. Белоусов организует парк. Поверх мусора насыпали слой з</a:t>
            </a:r>
            <a:r>
              <a:rPr lang="ru-RU" sz="1800" u="sng" dirty="0" smtClean="0">
                <a:solidFill>
                  <a:srgbClr val="FF0000"/>
                </a:solidFill>
              </a:rPr>
              <a:t>е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мли и пос</a:t>
            </a:r>
            <a:r>
              <a:rPr lang="ru-RU" sz="1800" u="sng" dirty="0" smtClean="0">
                <a:solidFill>
                  <a:srgbClr val="FF0000"/>
                </a:solidFill>
              </a:rPr>
              <a:t>а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дили дерев</a:t>
            </a:r>
            <a:r>
              <a:rPr lang="ru-RU" sz="1800" u="sng" dirty="0" smtClean="0">
                <a:solidFill>
                  <a:srgbClr val="FF0000"/>
                </a:solidFill>
              </a:rPr>
              <a:t>ь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я. Этот эксперимент удался и стал примером для других городов Ро</a:t>
            </a:r>
            <a:r>
              <a:rPr lang="ru-RU" sz="1800" u="sng" dirty="0" smtClean="0">
                <a:solidFill>
                  <a:srgbClr val="FF0000"/>
                </a:solidFill>
              </a:rPr>
              <a:t>сс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ии.</a:t>
            </a:r>
          </a:p>
          <a:p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	Сейчас в парке имени П.П. Белоусова есть комната истории, где собраны вещи и документы, ра</a:t>
            </a:r>
            <a:r>
              <a:rPr lang="ru-RU" sz="1800" u="sng" dirty="0" smtClean="0">
                <a:solidFill>
                  <a:srgbClr val="FF0000"/>
                </a:solidFill>
              </a:rPr>
              <a:t>сс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казывающие о жизн</a:t>
            </a:r>
            <a:r>
              <a:rPr lang="ru-RU" sz="1800" u="sng" dirty="0" smtClean="0">
                <a:solidFill>
                  <a:srgbClr val="FF0000"/>
                </a:solidFill>
              </a:rPr>
              <a:t>и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 нашего з</a:t>
            </a:r>
            <a:r>
              <a:rPr lang="ru-RU" sz="1800" u="sng" dirty="0" smtClean="0">
                <a:solidFill>
                  <a:srgbClr val="FF0000"/>
                </a:solidFill>
              </a:rPr>
              <a:t>е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мляка.</a:t>
            </a:r>
          </a:p>
          <a:p>
            <a:endParaRPr lang="ru-RU" sz="1800" dirty="0"/>
          </a:p>
        </p:txBody>
      </p:sp>
      <p:pic>
        <p:nvPicPr>
          <p:cNvPr id="6" name="Рисунок 5" descr="11363-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" y="3933056"/>
            <a:ext cx="3364996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612" y="274638"/>
            <a:ext cx="6984776" cy="1143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Андрей Тимофеевич </a:t>
            </a:r>
            <a:r>
              <a:rPr lang="ru-RU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Болотов</a:t>
            </a: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		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А.Т.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Болотов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р…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дился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в селе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Дворяниново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Алексинского уезда. Он получил хорошее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домашн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… во…питание. Был на вое…ой службе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учас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(?)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вовал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в ср…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жениях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. 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Возвр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тившись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в своё п…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местье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, занялся сельским х…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зяйством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. В своих статьях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Болотов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осв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щает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вопросы прим…нения удобрений и…пользования и выв…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дения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новых культур (в частности, к…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ртофеля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). А.Т.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Болотов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стал одним из первых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ро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ийских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агрономов.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		А.Т.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Болотов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руководил стр…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ительством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дв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рца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в имени… сына Екатерины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II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. Он разбивает там чудес(?)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ный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парк ставит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сп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ктакли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много рисует.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		В музе… села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Дворяниново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Тульской области можно узнать много интересного о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жизн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… этого уд…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вительного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и разносторонне од…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рённого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человека.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91264" cy="108012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Андрей Тимофеевич </a:t>
            </a:r>
            <a:r>
              <a:rPr lang="ru-RU" sz="360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Болотов</a:t>
            </a:r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4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(1738 – 1833)</a:t>
            </a:r>
            <a:endParaRPr lang="ru-RU" sz="28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Содержимое 4" descr="220px-Andrei_Bolot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0152" y="1628800"/>
            <a:ext cx="3000412" cy="399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5482952" cy="5162252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	А.Т.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Болотов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р</a:t>
            </a:r>
            <a:r>
              <a:rPr lang="ru-RU" sz="1800" u="sng" dirty="0" smtClean="0">
                <a:solidFill>
                  <a:schemeClr val="accent2"/>
                </a:solidFill>
              </a:rPr>
              <a:t>о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дился в селе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Дворяниново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Алексинского уезда. Он получил хорошее домашн</a:t>
            </a:r>
            <a:r>
              <a:rPr lang="ru-RU" sz="1800" u="sng" dirty="0" smtClean="0">
                <a:solidFill>
                  <a:schemeClr val="accent2"/>
                </a:solidFill>
              </a:rPr>
              <a:t>ее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во</a:t>
            </a:r>
            <a:r>
              <a:rPr lang="ru-RU" sz="1800" u="sng" dirty="0" smtClean="0">
                <a:solidFill>
                  <a:schemeClr val="accent2"/>
                </a:solidFill>
              </a:rPr>
              <a:t>с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питание. Был на вое</a:t>
            </a:r>
            <a:r>
              <a:rPr lang="ru-RU" sz="1800" u="sng" dirty="0" smtClean="0">
                <a:solidFill>
                  <a:schemeClr val="accent2"/>
                </a:solidFill>
              </a:rPr>
              <a:t>нн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ой службе</a:t>
            </a:r>
            <a:r>
              <a:rPr lang="ru-RU" sz="1800" dirty="0" smtClean="0">
                <a:solidFill>
                  <a:schemeClr val="accent2"/>
                </a:solidFill>
              </a:rPr>
              <a:t>,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учас</a:t>
            </a:r>
            <a:r>
              <a:rPr lang="ru-RU" sz="1800" u="sng" dirty="0" smtClean="0">
                <a:solidFill>
                  <a:schemeClr val="accent2"/>
                </a:solidFill>
              </a:rPr>
              <a:t>т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вовал в ср</a:t>
            </a:r>
            <a:r>
              <a:rPr lang="ru-RU" sz="1800" u="sng" dirty="0" smtClean="0">
                <a:solidFill>
                  <a:schemeClr val="accent2"/>
                </a:solidFill>
              </a:rPr>
              <a:t>а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жениях.  Возвр</a:t>
            </a:r>
            <a:r>
              <a:rPr lang="ru-RU" sz="1800" u="sng" dirty="0" smtClean="0">
                <a:solidFill>
                  <a:schemeClr val="accent2"/>
                </a:solidFill>
              </a:rPr>
              <a:t>а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тившись в своё п</a:t>
            </a:r>
            <a:r>
              <a:rPr lang="ru-RU" sz="1800" u="sng" dirty="0" smtClean="0">
                <a:solidFill>
                  <a:schemeClr val="accent2"/>
                </a:solidFill>
              </a:rPr>
              <a:t>о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местье, занялся сельским х</a:t>
            </a:r>
            <a:r>
              <a:rPr lang="ru-RU" sz="1800" u="sng" dirty="0" smtClean="0">
                <a:solidFill>
                  <a:schemeClr val="accent2"/>
                </a:solidFill>
              </a:rPr>
              <a:t>о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зяйством. В своих статьях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Болотов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осв</a:t>
            </a:r>
            <a:r>
              <a:rPr lang="ru-RU" sz="1800" u="sng" dirty="0" smtClean="0">
                <a:solidFill>
                  <a:schemeClr val="accent2"/>
                </a:solidFill>
              </a:rPr>
              <a:t>е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щает вопросы прим</a:t>
            </a:r>
            <a:r>
              <a:rPr lang="ru-RU" sz="1800" u="sng" dirty="0" smtClean="0">
                <a:solidFill>
                  <a:schemeClr val="accent2"/>
                </a:solidFill>
              </a:rPr>
              <a:t>е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нения удобрений</a:t>
            </a:r>
            <a:r>
              <a:rPr lang="ru-RU" sz="1800" dirty="0" smtClean="0">
                <a:solidFill>
                  <a:schemeClr val="accent2"/>
                </a:solidFill>
              </a:rPr>
              <a:t>,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и</a:t>
            </a:r>
            <a:r>
              <a:rPr lang="ru-RU" sz="1800" u="sng" dirty="0" smtClean="0">
                <a:solidFill>
                  <a:schemeClr val="accent2"/>
                </a:solidFill>
              </a:rPr>
              <a:t>с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пользования и выв</a:t>
            </a:r>
            <a:r>
              <a:rPr lang="ru-RU" sz="1800" u="sng" dirty="0" smtClean="0">
                <a:solidFill>
                  <a:schemeClr val="accent2"/>
                </a:solidFill>
              </a:rPr>
              <a:t>е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дения новых культур (в частности, к</a:t>
            </a:r>
            <a:r>
              <a:rPr lang="ru-RU" sz="1800" u="sng" dirty="0" smtClean="0">
                <a:solidFill>
                  <a:schemeClr val="accent2"/>
                </a:solidFill>
              </a:rPr>
              <a:t>а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ртофеля). А.Т.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Болотов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стал одним из первых ро</a:t>
            </a:r>
            <a:r>
              <a:rPr lang="ru-RU" sz="1800" u="sng" dirty="0" smtClean="0">
                <a:solidFill>
                  <a:schemeClr val="accent2"/>
                </a:solidFill>
              </a:rPr>
              <a:t>сс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ийских агрономов.</a:t>
            </a: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	А.Т.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Болотов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руководил стр</a:t>
            </a:r>
            <a:r>
              <a:rPr lang="ru-RU" sz="1800" u="sng" dirty="0" smtClean="0">
                <a:solidFill>
                  <a:schemeClr val="accent2"/>
                </a:solidFill>
              </a:rPr>
              <a:t>о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ительством  дв</a:t>
            </a:r>
            <a:r>
              <a:rPr lang="ru-RU" sz="1800" u="sng" dirty="0" smtClean="0">
                <a:solidFill>
                  <a:schemeClr val="accent2"/>
                </a:solidFill>
              </a:rPr>
              <a:t>о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рца в имени</a:t>
            </a:r>
            <a:r>
              <a:rPr lang="ru-RU" sz="1800" u="sng" dirty="0" smtClean="0">
                <a:solidFill>
                  <a:schemeClr val="accent2"/>
                </a:solidFill>
              </a:rPr>
              <a:t>и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сына Екатерины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II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. Он разбивает там чуде</a:t>
            </a:r>
            <a:r>
              <a:rPr lang="ru-RU" sz="1800" u="sng" dirty="0" smtClean="0">
                <a:solidFill>
                  <a:schemeClr val="accent2"/>
                </a:solidFill>
              </a:rPr>
              <a:t>сн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ый парк</a:t>
            </a:r>
            <a:r>
              <a:rPr lang="ru-RU" sz="1800" dirty="0" smtClean="0">
                <a:solidFill>
                  <a:schemeClr val="accent2"/>
                </a:solidFill>
              </a:rPr>
              <a:t>,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ставит сп</a:t>
            </a:r>
            <a:r>
              <a:rPr lang="ru-RU" sz="1800" u="sng" dirty="0" smtClean="0">
                <a:solidFill>
                  <a:schemeClr val="accent2"/>
                </a:solidFill>
              </a:rPr>
              <a:t>е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ктакли</a:t>
            </a:r>
            <a:r>
              <a:rPr lang="ru-RU" sz="1800" dirty="0" smtClean="0">
                <a:solidFill>
                  <a:schemeClr val="accent2"/>
                </a:solidFill>
              </a:rPr>
              <a:t>,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много рисует.</a:t>
            </a: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	В музе</a:t>
            </a:r>
            <a:r>
              <a:rPr lang="ru-RU" sz="1800" u="sng" dirty="0" smtClean="0">
                <a:solidFill>
                  <a:schemeClr val="accent2"/>
                </a:solidFill>
              </a:rPr>
              <a:t>е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села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Дворяниново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Тульской области можно узнать много интересного о жизн</a:t>
            </a:r>
            <a:r>
              <a:rPr lang="ru-RU" sz="1800" u="sng" dirty="0" smtClean="0">
                <a:solidFill>
                  <a:schemeClr val="accent2"/>
                </a:solidFill>
              </a:rPr>
              <a:t>и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этого уд</a:t>
            </a:r>
            <a:r>
              <a:rPr lang="ru-RU" sz="1800" u="sng" dirty="0" smtClean="0">
                <a:solidFill>
                  <a:schemeClr val="accent2"/>
                </a:solidFill>
              </a:rPr>
              <a:t>и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вительного и разносторонне од</a:t>
            </a:r>
            <a:r>
              <a:rPr lang="ru-RU" sz="1800" u="sng" dirty="0" smtClean="0">
                <a:solidFill>
                  <a:schemeClr val="accent2"/>
                </a:solidFill>
              </a:rPr>
              <a:t>а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рённого человека.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ln w="18415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Дмитрий Яковлевич Ваныкин</a:t>
            </a:r>
            <a:endParaRPr lang="ru-RU" sz="4000" b="1" dirty="0">
              <a:ln w="18415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	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700808"/>
            <a:ext cx="82089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Д.Я. Ваныкин потомственный купец, человек, сделавший для Тулы и туляков очень многое. Получив б…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гатое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наследство, он тратил на благотворительность к…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ло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…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альные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су…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ы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. На деньги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Ваныкина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в Туле были созданы училища, богадельни,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ноч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(?)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лежный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дом, б…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блиотека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. Купец жертвовал свои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сре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…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ства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на сод…ржание храмов. 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	Первая в городе б…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льница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для неимущих тоже построена на деньги Д.Я.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Ваныкина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. Она 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ра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…п…л…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гает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(?)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ся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на улице Первомайской и сейчас носит  имя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Ваныкина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.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	По зав…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щанию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купца большая часть его домов была передана городу. В их числе корпуса б…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льниц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… скорой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помощ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…, …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дание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военкомата на улице Коминтерна. Здания Тульского железнодорожного колледжа на улице Демонстрации также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принадл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…жали Д.Я.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Ваныкину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. В 1894 году он передал их под Тульское ремесленное училище.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7643"/>
            <a:ext cx="8784976" cy="632271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Автор-составитель проекта – </a:t>
            </a:r>
            <a:br>
              <a:rPr lang="ru-RU" sz="4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Душкина Ирина Николаевна, </a:t>
            </a:r>
            <a:br>
              <a:rPr lang="ru-RU" sz="4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заместитель директора по НМР</a:t>
            </a:r>
            <a:br>
              <a:rPr lang="ru-RU" sz="4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«Тульская областная школа-интернат для детей-сирот»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Тула, 2010 год</a:t>
            </a:r>
            <a:endParaRPr lang="ru-RU" sz="36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6120680" cy="106771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Дмитрий Яковлевич Ваныкин</a:t>
            </a:r>
            <a: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(1816 – 1900)</a:t>
            </a:r>
            <a:endParaRPr lang="ru-RU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5" name="Содержимое 4" descr="03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60232" y="2996952"/>
            <a:ext cx="2211239" cy="14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556792"/>
            <a:ext cx="6120680" cy="4968552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           Д.Я. Ваныкин </a:t>
            </a:r>
            <a:r>
              <a:rPr lang="ru-RU" sz="1800" dirty="0" smtClean="0">
                <a:solidFill>
                  <a:srgbClr val="FF0000"/>
                </a:solidFill>
              </a:rPr>
              <a:t>-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 потомственный купец, человек, сделавший для Тулы и туляков очень многое. Получив б</a:t>
            </a:r>
            <a:r>
              <a:rPr lang="ru-RU" sz="1800" u="sng" dirty="0" smtClean="0">
                <a:solidFill>
                  <a:srgbClr val="FF0000"/>
                </a:solidFill>
              </a:rPr>
              <a:t>о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гатое наследство, он тратил на благотворительность к</a:t>
            </a:r>
            <a:r>
              <a:rPr lang="ru-RU" sz="1800" u="sng" dirty="0" smtClean="0">
                <a:solidFill>
                  <a:srgbClr val="FF0000"/>
                </a:solidFill>
              </a:rPr>
              <a:t>о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ло</a:t>
            </a:r>
            <a:r>
              <a:rPr lang="ru-RU" sz="1800" u="sng" dirty="0" smtClean="0">
                <a:solidFill>
                  <a:srgbClr val="FF0000"/>
                </a:solidFill>
              </a:rPr>
              <a:t>сс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альные су</a:t>
            </a:r>
            <a:r>
              <a:rPr lang="ru-RU" sz="1800" u="sng" dirty="0" smtClean="0">
                <a:solidFill>
                  <a:srgbClr val="FF0000"/>
                </a:solidFill>
              </a:rPr>
              <a:t>мм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ы. На деньги </a:t>
            </a:r>
            <a:r>
              <a:rPr lang="ru-RU" sz="1800" dirty="0" err="1" smtClean="0">
                <a:solidFill>
                  <a:schemeClr val="accent4">
                    <a:lumMod val="75000"/>
                  </a:schemeClr>
                </a:solidFill>
              </a:rPr>
              <a:t>Ваныкина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 в Туле были созданы училища, богадельни, но</a:t>
            </a:r>
            <a:r>
              <a:rPr lang="ru-RU" sz="1800" u="sng" dirty="0" smtClean="0">
                <a:solidFill>
                  <a:srgbClr val="FF0000"/>
                </a:solidFill>
              </a:rPr>
              <a:t>чл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ежный дом, б</a:t>
            </a:r>
            <a:r>
              <a:rPr lang="ru-RU" sz="1800" u="sng" dirty="0" smtClean="0">
                <a:solidFill>
                  <a:srgbClr val="FF0000"/>
                </a:solidFill>
              </a:rPr>
              <a:t>и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блиотека. Купец жертвовал свои сре</a:t>
            </a:r>
            <a:r>
              <a:rPr lang="ru-RU" sz="1800" u="sng" dirty="0" smtClean="0">
                <a:solidFill>
                  <a:srgbClr val="FF0000"/>
                </a:solidFill>
              </a:rPr>
              <a:t>д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ства на сод</a:t>
            </a:r>
            <a:r>
              <a:rPr lang="ru-RU" sz="1800" u="sng" dirty="0" smtClean="0">
                <a:solidFill>
                  <a:srgbClr val="FF0000"/>
                </a:solidFill>
              </a:rPr>
              <a:t>е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ржание храмов. </a:t>
            </a:r>
          </a:p>
          <a:p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           Первая в городе б</a:t>
            </a:r>
            <a:r>
              <a:rPr lang="ru-RU" sz="1800" u="sng" dirty="0" smtClean="0">
                <a:solidFill>
                  <a:srgbClr val="FF0000"/>
                </a:solidFill>
              </a:rPr>
              <a:t>о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льница для неимущих тоже построена на деньги Д.Я. </a:t>
            </a:r>
            <a:r>
              <a:rPr lang="ru-RU" sz="1800" dirty="0" err="1" smtClean="0">
                <a:solidFill>
                  <a:schemeClr val="accent4">
                    <a:lumMod val="75000"/>
                  </a:schemeClr>
                </a:solidFill>
              </a:rPr>
              <a:t>Ваныкина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. Она  ра</a:t>
            </a:r>
            <a:r>
              <a:rPr lang="ru-RU" sz="1800" u="sng" dirty="0" smtClean="0">
                <a:solidFill>
                  <a:srgbClr val="FF0000"/>
                </a:solidFill>
              </a:rPr>
              <a:t>с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п</a:t>
            </a:r>
            <a:r>
              <a:rPr lang="ru-RU" sz="1800" u="sng" dirty="0" smtClean="0">
                <a:solidFill>
                  <a:srgbClr val="FF0000"/>
                </a:solidFill>
              </a:rPr>
              <a:t>о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л</a:t>
            </a:r>
            <a:r>
              <a:rPr lang="ru-RU" sz="1800" u="sng" dirty="0" smtClean="0">
                <a:solidFill>
                  <a:srgbClr val="FF0000"/>
                </a:solidFill>
              </a:rPr>
              <a:t>а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гае</a:t>
            </a:r>
            <a:r>
              <a:rPr lang="ru-RU" sz="1800" u="sng" dirty="0" smtClean="0">
                <a:solidFill>
                  <a:srgbClr val="FF0000"/>
                </a:solidFill>
              </a:rPr>
              <a:t>тся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 на улице Первомайской и сейчас носит  имя </a:t>
            </a:r>
            <a:r>
              <a:rPr lang="ru-RU" sz="1800" dirty="0" err="1" smtClean="0">
                <a:solidFill>
                  <a:schemeClr val="accent4">
                    <a:lumMod val="75000"/>
                  </a:schemeClr>
                </a:solidFill>
              </a:rPr>
              <a:t>Ваныкина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 .</a:t>
            </a:r>
          </a:p>
          <a:p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          По зав</a:t>
            </a:r>
            <a:r>
              <a:rPr lang="ru-RU" sz="1800" u="sng" dirty="0" smtClean="0">
                <a:solidFill>
                  <a:srgbClr val="FF0000"/>
                </a:solidFill>
              </a:rPr>
              <a:t>е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щанию купца большая часть его домов была передана городу. В их числе корпуса б</a:t>
            </a:r>
            <a:r>
              <a:rPr lang="ru-RU" sz="1800" u="sng" dirty="0" smtClean="0">
                <a:solidFill>
                  <a:srgbClr val="FF0000"/>
                </a:solidFill>
              </a:rPr>
              <a:t>о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льниц</a:t>
            </a:r>
            <a:r>
              <a:rPr lang="ru-RU" sz="1800" u="sng" dirty="0" smtClean="0">
                <a:solidFill>
                  <a:srgbClr val="FF0000"/>
                </a:solidFill>
              </a:rPr>
              <a:t>ы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 скорой помощ</a:t>
            </a:r>
            <a:r>
              <a:rPr lang="ru-RU" sz="1800" u="sng" dirty="0" smtClean="0">
                <a:solidFill>
                  <a:srgbClr val="FF0000"/>
                </a:solidFill>
              </a:rPr>
              <a:t>и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1800" u="sng" dirty="0" smtClean="0">
                <a:solidFill>
                  <a:srgbClr val="FF0000"/>
                </a:solidFill>
              </a:rPr>
              <a:t>з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дание военкомата на улице Коминтерна. Здания Тульского железнодорожного колледжа на улице Демонстрации также принадл</a:t>
            </a:r>
            <a:r>
              <a:rPr lang="ru-RU" sz="1800" u="sng" dirty="0" smtClean="0">
                <a:solidFill>
                  <a:srgbClr val="FF0000"/>
                </a:solidFill>
              </a:rPr>
              <a:t>е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жали Д.Я. </a:t>
            </a:r>
            <a:r>
              <a:rPr lang="ru-RU" sz="1800" dirty="0" err="1" smtClean="0">
                <a:solidFill>
                  <a:schemeClr val="accent4">
                    <a:lumMod val="75000"/>
                  </a:schemeClr>
                </a:solidFill>
              </a:rPr>
              <a:t>Ваныкину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. В 1894 году он передал их под Тульское ремесленное училище.</a:t>
            </a:r>
          </a:p>
          <a:p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03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5157192"/>
            <a:ext cx="2742852" cy="14400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softEdge rad="112500"/>
          </a:effectLst>
        </p:spPr>
      </p:pic>
      <p:pic>
        <p:nvPicPr>
          <p:cNvPr id="7" name="Рисунок 6" descr="vanikin2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rcRect l="33874" t="19721" r="36015" b="23935"/>
          <a:stretch>
            <a:fillRect/>
          </a:stretch>
        </p:blipFill>
        <p:spPr>
          <a:xfrm>
            <a:off x="6660232" y="188640"/>
            <a:ext cx="2217600" cy="277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44208" y="458112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</a:rPr>
              <a:t>В палате Ваныкинской больницы, фото 1908 года</a:t>
            </a:r>
            <a:endParaRPr lang="ru-RU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7596336" y="5085184"/>
            <a:ext cx="144016" cy="14401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ellipseRibbon2">
            <a:avLst>
              <a:gd name="adj1" fmla="val 25800"/>
              <a:gd name="adj2" fmla="val 69778"/>
              <a:gd name="adj3" fmla="val 1250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Всеволод Фёдорович Руднев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		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В.Ф. Руднев потомственный дворянин Тульской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губерни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 . Его предки служили России на море более 200 лет.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Прод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лжая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с…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мейные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традиц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…, Руднев закончил М…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рское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училище в Петербург… . В 1876 году он уча(?)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ствовал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 кругосветном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плаван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…,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нагр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ждён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орденом.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В 1903 году В.Ф. Руднев назначен к…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мандиром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крейсера «Варяг» и отправлен на Дальний Восток. Во время русско-японской войны в неравном бою экипаж(?) крейсера решил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зат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…пить к…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рабль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но (не) сдать его врагу. Моряки во главе с В.Ф. Рудневым перешли на другие суда и крейсер был затоплен. За мужество и отвагу Руднев был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нагр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ждён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орденом Св…того Георгия. Моряков крейсера «Варяг»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встр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чали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на родин… как г…роев.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Контр-адмирал В.Ф. Руднев похоронен в селе Савино Заокского района. Там открыт музей,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казывающий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о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жизн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 и подвиг… к…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мандира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легендарного крейсера «Варяг».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388" y="273050"/>
            <a:ext cx="7931224" cy="85169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smtClean="0"/>
              <a:t>Всеволод Фёдорович Руднев</a:t>
            </a:r>
            <a:br>
              <a:rPr lang="ru-RU" sz="3200" dirty="0" smtClean="0"/>
            </a:br>
            <a:r>
              <a:rPr lang="ru-RU" dirty="0" smtClean="0"/>
              <a:t>(1855 – 1913)</a:t>
            </a:r>
            <a:endParaRPr lang="ru-RU" sz="2800" dirty="0"/>
          </a:p>
        </p:txBody>
      </p:sp>
      <p:pic>
        <p:nvPicPr>
          <p:cNvPr id="5" name="Содержимое 4" descr="rudnev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60232" y="1268760"/>
            <a:ext cx="1976404" cy="30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268760"/>
            <a:ext cx="5976664" cy="532859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В.Ф. Руднев </a:t>
            </a:r>
            <a:r>
              <a:rPr lang="ru-RU" sz="1800" dirty="0" smtClean="0">
                <a:solidFill>
                  <a:schemeClr val="accent2"/>
                </a:solidFill>
              </a:rPr>
              <a:t>-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потомственный дворянин Тульской губерни</a:t>
            </a:r>
            <a:r>
              <a:rPr lang="ru-RU" sz="1800" u="sng" dirty="0" smtClean="0">
                <a:solidFill>
                  <a:schemeClr val="accent2"/>
                </a:solidFill>
              </a:rPr>
              <a:t>и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Его предки служили России на море более 200 лет. Прод</a:t>
            </a:r>
            <a:r>
              <a:rPr lang="ru-RU" sz="1800" u="sng" dirty="0" smtClean="0">
                <a:solidFill>
                  <a:schemeClr val="accent2"/>
                </a:solidFill>
              </a:rPr>
              <a:t>о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лжая с</a:t>
            </a:r>
            <a:r>
              <a:rPr lang="ru-RU" sz="1800" u="sng" dirty="0" smtClean="0">
                <a:solidFill>
                  <a:schemeClr val="accent2"/>
                </a:solidFill>
              </a:rPr>
              <a:t>е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мейные традиц</a:t>
            </a:r>
            <a:r>
              <a:rPr lang="ru-RU" sz="1800" u="sng" dirty="0" smtClean="0">
                <a:solidFill>
                  <a:schemeClr val="accent2"/>
                </a:solidFill>
              </a:rPr>
              <a:t>ии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Руднев закончил М</a:t>
            </a:r>
            <a:r>
              <a:rPr lang="ru-RU" sz="1800" u="sng" dirty="0" smtClean="0">
                <a:solidFill>
                  <a:schemeClr val="accent2"/>
                </a:solidFill>
              </a:rPr>
              <a:t>о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рское училище в Петербург</a:t>
            </a:r>
            <a:r>
              <a:rPr lang="ru-RU" sz="1800" u="sng" dirty="0" smtClean="0">
                <a:solidFill>
                  <a:schemeClr val="accent2"/>
                </a:solidFill>
              </a:rPr>
              <a:t>е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В 1876 году он уча</a:t>
            </a:r>
            <a:r>
              <a:rPr lang="ru-RU" sz="1800" u="sng" dirty="0" smtClean="0">
                <a:solidFill>
                  <a:schemeClr val="accent2"/>
                </a:solidFill>
              </a:rPr>
              <a:t>ст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вовал в кругосветном плаван</a:t>
            </a:r>
            <a:r>
              <a:rPr lang="ru-RU" sz="1800" u="sng" dirty="0" smtClean="0">
                <a:solidFill>
                  <a:schemeClr val="accent2"/>
                </a:solidFill>
              </a:rPr>
              <a:t>ии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нагр</a:t>
            </a:r>
            <a:r>
              <a:rPr lang="ru-RU" sz="1800" u="sng" dirty="0" smtClean="0">
                <a:solidFill>
                  <a:schemeClr val="accent2"/>
                </a:solidFill>
              </a:rPr>
              <a:t>а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ждён орденом. </a:t>
            </a:r>
          </a:p>
          <a:p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В 1903 году В.Ф. Руднев назначен к</a:t>
            </a:r>
            <a:r>
              <a:rPr lang="ru-RU" sz="1800" u="sng" dirty="0" smtClean="0">
                <a:solidFill>
                  <a:schemeClr val="accent2"/>
                </a:solidFill>
              </a:rPr>
              <a:t>о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мандиром крейсера «Варяг» и отправлен на Дальний Восток. Во время русско-японской войны в неравном бою экипа</a:t>
            </a:r>
            <a:r>
              <a:rPr lang="ru-RU" sz="1800" u="sng" dirty="0" smtClean="0">
                <a:solidFill>
                  <a:schemeClr val="accent2"/>
                </a:solidFill>
              </a:rPr>
              <a:t>ж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крейсера решил зат</a:t>
            </a:r>
            <a:r>
              <a:rPr lang="ru-RU" sz="1800" u="sng" dirty="0" smtClean="0">
                <a:solidFill>
                  <a:schemeClr val="accent2"/>
                </a:solidFill>
              </a:rPr>
              <a:t>о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пить к</a:t>
            </a:r>
            <a:r>
              <a:rPr lang="ru-RU" sz="1800" u="sng" dirty="0" smtClean="0">
                <a:solidFill>
                  <a:schemeClr val="accent2"/>
                </a:solidFill>
              </a:rPr>
              <a:t>о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рабль но </a:t>
            </a:r>
            <a:r>
              <a:rPr lang="ru-RU" sz="1800" u="sng" dirty="0" smtClean="0">
                <a:solidFill>
                  <a:schemeClr val="accent2"/>
                </a:solidFill>
              </a:rPr>
              <a:t>не 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сдать его врагу. Моряки во главе с В.Ф. Рудневым перешли на другие суда и крейсер был затоплен. За мужество и отвагу Руднев был нагр</a:t>
            </a:r>
            <a:r>
              <a:rPr lang="ru-RU" sz="1800" u="sng" dirty="0" smtClean="0">
                <a:solidFill>
                  <a:schemeClr val="accent2"/>
                </a:solidFill>
              </a:rPr>
              <a:t>а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ждён орденом Св</a:t>
            </a:r>
            <a:r>
              <a:rPr lang="ru-RU" sz="1800" u="sng" dirty="0" smtClean="0">
                <a:solidFill>
                  <a:schemeClr val="accent2"/>
                </a:solidFill>
              </a:rPr>
              <a:t>я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того Георгия. Моряков крейсера «Варяг» встр</a:t>
            </a:r>
            <a:r>
              <a:rPr lang="ru-RU" sz="1800" u="sng" dirty="0" smtClean="0">
                <a:solidFill>
                  <a:schemeClr val="accent2"/>
                </a:solidFill>
              </a:rPr>
              <a:t>е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чали на родин</a:t>
            </a:r>
            <a:r>
              <a:rPr lang="ru-RU" sz="1800" u="sng" dirty="0" smtClean="0">
                <a:solidFill>
                  <a:schemeClr val="accent2"/>
                </a:solidFill>
              </a:rPr>
              <a:t>е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как г</a:t>
            </a:r>
            <a:r>
              <a:rPr lang="ru-RU" sz="1800" u="sng" dirty="0" smtClean="0">
                <a:solidFill>
                  <a:schemeClr val="accent2"/>
                </a:solidFill>
              </a:rPr>
              <a:t>е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роев.</a:t>
            </a:r>
          </a:p>
          <a:p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Контр-адмирал В.Ф. Руднев похоронен в селе Савино Заокского района. Там открыт музей, ра</a:t>
            </a:r>
            <a:r>
              <a:rPr lang="ru-RU" sz="1800" u="sng" dirty="0" smtClean="0">
                <a:solidFill>
                  <a:schemeClr val="accent2"/>
                </a:solidFill>
              </a:rPr>
              <a:t>сс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казывающий о жизн</a:t>
            </a:r>
            <a:r>
              <a:rPr lang="ru-RU" sz="1800" u="sng" dirty="0" smtClean="0">
                <a:solidFill>
                  <a:schemeClr val="accent2"/>
                </a:solidFill>
              </a:rPr>
              <a:t>и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и подвиг</a:t>
            </a:r>
            <a:r>
              <a:rPr lang="ru-RU" sz="1800" dirty="0" smtClean="0">
                <a:solidFill>
                  <a:schemeClr val="accent2"/>
                </a:solidFill>
              </a:rPr>
              <a:t>е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к</a:t>
            </a:r>
            <a:r>
              <a:rPr lang="ru-RU" sz="1800" u="sng" dirty="0" smtClean="0">
                <a:solidFill>
                  <a:schemeClr val="accent2"/>
                </a:solidFill>
              </a:rPr>
              <a:t>о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мандира легендарного крейсера «Варяг».</a:t>
            </a:r>
          </a:p>
          <a:p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</a:t>
            </a:r>
            <a:endParaRPr lang="ru-RU" sz="1800" dirty="0"/>
          </a:p>
        </p:txBody>
      </p:sp>
      <p:pic>
        <p:nvPicPr>
          <p:cNvPr id="6" name="Рисунок 5" descr="cruiser-vari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365104"/>
            <a:ext cx="2853664" cy="23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Василий Дмитриевич Поленов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		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В.Д. Поленов великий живописец. Он обучался в Петербургской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Академи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… художеств окончил её с золотой м…далью. Поленов обучался живописи за границ…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й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. Вернувшись на родину, целиком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посв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…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щает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своё творчество теме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Ро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…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ии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и р…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дной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 пр…роды.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		Полотна мастера занимают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поч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…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тное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место в Русском музе… и Третьяковской галере… . Ими восхищаются пос…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тители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их покупает сам император.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		В.Д. Поленов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препод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…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ёт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в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Академи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… художеств. Художники Левитан и Коровин его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уч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…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ники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		На б…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регу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Оки Поленов выбирает место для уса…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ьбы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 возводит по своим эскизам дом и мастерскую. Он обустраивает территорию сажает дерев…я строит церковь. Сейчас музей-заповедник «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Поленово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» пос…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щают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тыс…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чи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людей чтобы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увид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…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ть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к…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ллекцию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к…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ртин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, собранную В.Д. Поленовым.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6264696" cy="995710"/>
          </a:xfrm>
        </p:spPr>
        <p:txBody>
          <a:bodyPr>
            <a:noAutofit/>
            <a:scene3d>
              <a:camera prst="orthographicFront"/>
              <a:lightRig rig="flat" dir="tl"/>
            </a:scene3d>
            <a:sp3d extrusionH="57150" contourW="19050" prstMaterial="clear">
              <a:bevelT w="50800" h="50800" prst="coolSlant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tint val="50000"/>
                    <a:satMod val="180000"/>
                  </a:schemeClr>
                </a:solidFill>
              </a:rPr>
              <a:t>Василий Дмитриевич Поленов</a:t>
            </a:r>
            <a:r>
              <a:rPr lang="ru-RU" sz="280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/>
            </a:r>
            <a:br>
              <a:rPr lang="ru-RU" sz="280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</a:br>
            <a:r>
              <a:rPr lang="ru-RU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tint val="50000"/>
                    <a:satMod val="180000"/>
                  </a:schemeClr>
                </a:solidFill>
              </a:rPr>
              <a:t>(1844 – 1927)</a:t>
            </a:r>
            <a:endParaRPr lang="ru-RU" sz="28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pic>
        <p:nvPicPr>
          <p:cNvPr id="5" name="Содержимое 4" descr="200px-Polenov_by_Rep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72200" y="116632"/>
            <a:ext cx="2540000" cy="30861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6192688" cy="509024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	В.Д. Поленов </a:t>
            </a:r>
            <a:r>
              <a:rPr lang="ru-RU" sz="1800" dirty="0" smtClean="0">
                <a:solidFill>
                  <a:schemeClr val="accent2"/>
                </a:solidFill>
              </a:rPr>
              <a:t>-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великий живописец. Он обучался в Петербургской Академи</a:t>
            </a:r>
            <a:r>
              <a:rPr lang="ru-RU" sz="1800" u="sng" dirty="0" smtClean="0">
                <a:solidFill>
                  <a:schemeClr val="accent2"/>
                </a:solidFill>
              </a:rPr>
              <a:t>и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художеств</a:t>
            </a:r>
            <a:r>
              <a:rPr lang="ru-RU" sz="1800" dirty="0" smtClean="0">
                <a:solidFill>
                  <a:schemeClr val="accent2"/>
                </a:solidFill>
              </a:rPr>
              <a:t>,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окончил её с золотой м</a:t>
            </a:r>
            <a:r>
              <a:rPr lang="ru-RU" sz="1800" u="sng" dirty="0" smtClean="0">
                <a:solidFill>
                  <a:schemeClr val="accent2"/>
                </a:solidFill>
              </a:rPr>
              <a:t>е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далью. Поленов обучался живописи за границ</a:t>
            </a:r>
            <a:r>
              <a:rPr lang="ru-RU" sz="1800" u="sng" dirty="0" smtClean="0">
                <a:solidFill>
                  <a:schemeClr val="accent2"/>
                </a:solidFill>
              </a:rPr>
              <a:t>е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й. Вернувшись на родину, целиком посв</a:t>
            </a:r>
            <a:r>
              <a:rPr lang="ru-RU" sz="1800" u="sng" dirty="0" smtClean="0">
                <a:solidFill>
                  <a:schemeClr val="accent2"/>
                </a:solidFill>
              </a:rPr>
              <a:t>я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щает своё творчество теме Ро</a:t>
            </a:r>
            <a:r>
              <a:rPr lang="ru-RU" sz="1800" u="sng" dirty="0" smtClean="0">
                <a:solidFill>
                  <a:schemeClr val="accent2"/>
                </a:solidFill>
              </a:rPr>
              <a:t>сс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ии и р</a:t>
            </a:r>
            <a:r>
              <a:rPr lang="ru-RU" sz="1800" u="sng" dirty="0" smtClean="0">
                <a:solidFill>
                  <a:schemeClr val="accent2"/>
                </a:solidFill>
              </a:rPr>
              <a:t>о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дной  пр</a:t>
            </a:r>
            <a:r>
              <a:rPr lang="ru-RU" sz="1800" u="sng" dirty="0" smtClean="0">
                <a:solidFill>
                  <a:schemeClr val="accent2"/>
                </a:solidFill>
              </a:rPr>
              <a:t>и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роды. </a:t>
            </a:r>
          </a:p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	Полотна мастера занимают поч</a:t>
            </a:r>
            <a:r>
              <a:rPr lang="ru-RU" sz="1800" u="sng" dirty="0" smtClean="0">
                <a:solidFill>
                  <a:schemeClr val="accent2"/>
                </a:solidFill>
              </a:rPr>
              <a:t>ё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тное место в Русском музе</a:t>
            </a:r>
            <a:r>
              <a:rPr lang="ru-RU" sz="1800" u="sng" dirty="0" smtClean="0">
                <a:solidFill>
                  <a:schemeClr val="accent2"/>
                </a:solidFill>
              </a:rPr>
              <a:t>е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и Третьяковской галере</a:t>
            </a:r>
            <a:r>
              <a:rPr lang="ru-RU" sz="1800" u="sng" dirty="0" smtClean="0">
                <a:solidFill>
                  <a:schemeClr val="accent2"/>
                </a:solidFill>
              </a:rPr>
              <a:t>е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. Ими восхищаются пос</a:t>
            </a:r>
            <a:r>
              <a:rPr lang="ru-RU" sz="1800" u="sng" dirty="0" smtClean="0">
                <a:solidFill>
                  <a:schemeClr val="accent2"/>
                </a:solidFill>
              </a:rPr>
              <a:t>е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тители</a:t>
            </a:r>
            <a:r>
              <a:rPr lang="ru-RU" sz="1800" dirty="0" smtClean="0">
                <a:solidFill>
                  <a:schemeClr val="accent2"/>
                </a:solidFill>
              </a:rPr>
              <a:t>,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их покупает сам император. </a:t>
            </a:r>
          </a:p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	В.Д. Поленов препод</a:t>
            </a:r>
            <a:r>
              <a:rPr lang="ru-RU" sz="1800" u="sng" dirty="0" smtClean="0">
                <a:solidFill>
                  <a:schemeClr val="accent2"/>
                </a:solidFill>
              </a:rPr>
              <a:t>а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ёт в Академи</a:t>
            </a:r>
            <a:r>
              <a:rPr lang="ru-RU" sz="1800" u="sng" dirty="0" smtClean="0">
                <a:solidFill>
                  <a:schemeClr val="accent2"/>
                </a:solidFill>
              </a:rPr>
              <a:t>и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художеств. Художники Левитан и Коровин </a:t>
            </a:r>
            <a:r>
              <a:rPr lang="ru-RU" sz="1800" dirty="0" smtClean="0">
                <a:solidFill>
                  <a:schemeClr val="accent2"/>
                </a:solidFill>
              </a:rPr>
              <a:t>-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его уч</a:t>
            </a:r>
            <a:r>
              <a:rPr lang="ru-RU" sz="1800" u="sng" dirty="0" smtClean="0">
                <a:solidFill>
                  <a:schemeClr val="accent2"/>
                </a:solidFill>
              </a:rPr>
              <a:t>е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ники. </a:t>
            </a:r>
          </a:p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	На б</a:t>
            </a:r>
            <a:r>
              <a:rPr lang="ru-RU" sz="1800" u="sng" dirty="0" smtClean="0">
                <a:solidFill>
                  <a:schemeClr val="accent2"/>
                </a:solidFill>
              </a:rPr>
              <a:t>е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регу Оки Поленов выбирает место для уса</a:t>
            </a:r>
            <a:r>
              <a:rPr lang="ru-RU" sz="1800" u="sng" dirty="0" smtClean="0">
                <a:solidFill>
                  <a:schemeClr val="accent2"/>
                </a:solidFill>
              </a:rPr>
              <a:t>д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ьбы</a:t>
            </a:r>
            <a:r>
              <a:rPr lang="ru-RU" sz="1800" dirty="0" smtClean="0">
                <a:solidFill>
                  <a:schemeClr val="accent2"/>
                </a:solidFill>
              </a:rPr>
              <a:t>,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 возводит по своим эскизам дом и мастерскую. Он обустраивает территорию</a:t>
            </a:r>
            <a:r>
              <a:rPr lang="ru-RU" sz="1800" dirty="0" smtClean="0">
                <a:solidFill>
                  <a:schemeClr val="accent2"/>
                </a:solidFill>
              </a:rPr>
              <a:t>,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сажает дерев</a:t>
            </a:r>
            <a:r>
              <a:rPr lang="ru-RU" sz="1800" u="sng" dirty="0" smtClean="0">
                <a:solidFill>
                  <a:schemeClr val="accent2"/>
                </a:solidFill>
              </a:rPr>
              <a:t>ь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я</a:t>
            </a:r>
            <a:r>
              <a:rPr lang="ru-RU" sz="1800" dirty="0" smtClean="0">
                <a:solidFill>
                  <a:schemeClr val="accent2"/>
                </a:solidFill>
              </a:rPr>
              <a:t>,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строит церковь. Сейчас музей-заповедник «</a:t>
            </a:r>
            <a:r>
              <a:rPr lang="ru-RU" sz="1800" dirty="0" err="1" smtClean="0">
                <a:solidFill>
                  <a:schemeClr val="accent5">
                    <a:lumMod val="75000"/>
                  </a:schemeClr>
                </a:solidFill>
              </a:rPr>
              <a:t>Поленово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» пос</a:t>
            </a:r>
            <a:r>
              <a:rPr lang="ru-RU" sz="1800" u="sng" dirty="0" smtClean="0">
                <a:solidFill>
                  <a:schemeClr val="accent2"/>
                </a:solidFill>
              </a:rPr>
              <a:t>е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щают тыс</a:t>
            </a:r>
            <a:r>
              <a:rPr lang="ru-RU" sz="1800" u="sng" dirty="0" smtClean="0">
                <a:solidFill>
                  <a:schemeClr val="accent2"/>
                </a:solidFill>
              </a:rPr>
              <a:t>я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чи людей</a:t>
            </a:r>
            <a:r>
              <a:rPr lang="ru-RU" sz="1800" dirty="0" smtClean="0">
                <a:solidFill>
                  <a:schemeClr val="accent2"/>
                </a:solidFill>
              </a:rPr>
              <a:t>,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чтобы увид</a:t>
            </a:r>
            <a:r>
              <a:rPr lang="ru-RU" sz="1800" u="sng" dirty="0" smtClean="0">
                <a:solidFill>
                  <a:schemeClr val="accent2"/>
                </a:solidFill>
              </a:rPr>
              <a:t>е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ть к</a:t>
            </a:r>
            <a:r>
              <a:rPr lang="ru-RU" sz="1800" dirty="0" smtClean="0">
                <a:solidFill>
                  <a:schemeClr val="accent2"/>
                </a:solidFill>
              </a:rPr>
              <a:t>о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ллекцию к</a:t>
            </a:r>
            <a:r>
              <a:rPr lang="ru-RU" sz="1800" u="sng" dirty="0" smtClean="0">
                <a:solidFill>
                  <a:schemeClr val="accent2"/>
                </a:solidFill>
              </a:rPr>
              <a:t>а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ртин, собранную В.Д. Поленовым.</a:t>
            </a:r>
          </a:p>
          <a:p>
            <a:endParaRPr lang="ru-RU" sz="1800" dirty="0"/>
          </a:p>
        </p:txBody>
      </p:sp>
      <p:pic>
        <p:nvPicPr>
          <p:cNvPr id="6" name="Рисунок 5" descr="1titulna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3212976"/>
            <a:ext cx="1825346" cy="17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60234565_Izobrazhenie_2811.jpg"/>
          <p:cNvPicPr>
            <a:picLocks noChangeAspect="1"/>
          </p:cNvPicPr>
          <p:nvPr/>
        </p:nvPicPr>
        <p:blipFill>
          <a:blip r:embed="rId4" cstate="print"/>
          <a:srcRect l="11526" b="14900"/>
          <a:stretch>
            <a:fillRect/>
          </a:stretch>
        </p:blipFill>
        <p:spPr>
          <a:xfrm>
            <a:off x="6300192" y="4914000"/>
            <a:ext cx="2694793" cy="19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732240" y="249289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</a:rPr>
              <a:t>Портрет В.Д. Поленова кисти И.Е. Репина</a:t>
            </a:r>
            <a:endParaRPr lang="ru-RU" sz="1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06.jpg"/>
          <p:cNvPicPr>
            <a:picLocks noChangeAspect="1"/>
          </p:cNvPicPr>
          <p:nvPr/>
        </p:nvPicPr>
        <p:blipFill>
          <a:blip r:embed="rId2" cstate="print"/>
          <a:srcRect b="8323"/>
          <a:stretch>
            <a:fillRect/>
          </a:stretch>
        </p:blipFill>
        <p:spPr>
          <a:xfrm>
            <a:off x="0" y="1628800"/>
            <a:ext cx="2839420" cy="16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kartabig(10)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20000"/>
          </a:blip>
          <a:srcRect l="7522" r="6257"/>
          <a:stretch>
            <a:fillRect/>
          </a:stretch>
        </p:blipFill>
        <p:spPr>
          <a:xfrm>
            <a:off x="2627784" y="162000"/>
            <a:ext cx="6319480" cy="66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1052736"/>
            <a:ext cx="208823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1200" b="1" i="1" dirty="0" smtClean="0"/>
              <a:t>В.Ф. Руднев,  В.Д. Поленов</a:t>
            </a:r>
            <a:endParaRPr lang="ru-RU" sz="1200" b="1" i="1" dirty="0"/>
          </a:p>
        </p:txBody>
      </p:sp>
      <p:sp>
        <p:nvSpPr>
          <p:cNvPr id="11" name="Стрелка вверх 10"/>
          <p:cNvSpPr/>
          <p:nvPr/>
        </p:nvSpPr>
        <p:spPr>
          <a:xfrm>
            <a:off x="5724128" y="980728"/>
            <a:ext cx="72008" cy="144016"/>
          </a:xfrm>
          <a:prstGeom prst="up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815408" y="2708920"/>
            <a:ext cx="532859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/>
              <a:t>Н. Демидов, Д.Я. Ваныкин, П.П. Белоусов, Н.И. Белобородов, А.С. </a:t>
            </a:r>
            <a:r>
              <a:rPr lang="ru-RU" sz="1200" b="1" i="1" dirty="0" err="1" smtClean="0"/>
              <a:t>Баташёв</a:t>
            </a:r>
            <a:endParaRPr lang="ru-RU" sz="12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32040" y="1844825"/>
            <a:ext cx="115212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/>
              <a:t>А.Т. </a:t>
            </a:r>
            <a:r>
              <a:rPr lang="ru-RU" sz="1200" b="1" i="1" dirty="0" err="1" smtClean="0"/>
              <a:t>Болотов</a:t>
            </a:r>
            <a:endParaRPr lang="ru-RU" sz="1200" dirty="0"/>
          </a:p>
        </p:txBody>
      </p:sp>
      <p:sp>
        <p:nvSpPr>
          <p:cNvPr id="15" name="Стрелка вверх 14"/>
          <p:cNvSpPr/>
          <p:nvPr/>
        </p:nvSpPr>
        <p:spPr>
          <a:xfrm>
            <a:off x="5004048" y="1700808"/>
            <a:ext cx="72008" cy="144016"/>
          </a:xfrm>
          <a:prstGeom prst="up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6084168" y="2636912"/>
            <a:ext cx="72008" cy="144016"/>
          </a:xfrm>
          <a:prstGeom prst="up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292080" y="3284984"/>
            <a:ext cx="115212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/>
              <a:t>Л.Н. Толстой</a:t>
            </a:r>
            <a:endParaRPr lang="ru-RU" sz="1200" b="1" i="1" dirty="0"/>
          </a:p>
        </p:txBody>
      </p:sp>
      <p:sp>
        <p:nvSpPr>
          <p:cNvPr id="18" name="Стрелка вверх 17"/>
          <p:cNvSpPr/>
          <p:nvPr/>
        </p:nvSpPr>
        <p:spPr>
          <a:xfrm>
            <a:off x="5796136" y="3140968"/>
            <a:ext cx="72008" cy="144016"/>
          </a:xfrm>
          <a:prstGeom prst="up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012160" y="2132856"/>
            <a:ext cx="10801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/>
              <a:t>А.С. Хомяков</a:t>
            </a:r>
            <a:endParaRPr lang="ru-RU" sz="1200" b="1" i="1" dirty="0"/>
          </a:p>
        </p:txBody>
      </p:sp>
      <p:sp>
        <p:nvSpPr>
          <p:cNvPr id="21" name="Стрелка вверх 20"/>
          <p:cNvSpPr/>
          <p:nvPr/>
        </p:nvSpPr>
        <p:spPr>
          <a:xfrm rot="16200000">
            <a:off x="5832140" y="2240868"/>
            <a:ext cx="72008" cy="144016"/>
          </a:xfrm>
          <a:prstGeom prst="up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18.jpg"/>
          <p:cNvPicPr>
            <a:picLocks noChangeAspect="1"/>
          </p:cNvPicPr>
          <p:nvPr/>
        </p:nvPicPr>
        <p:blipFill>
          <a:blip r:embed="rId4" cstate="print"/>
          <a:srcRect b="9908"/>
          <a:stretch>
            <a:fillRect/>
          </a:stretch>
        </p:blipFill>
        <p:spPr>
          <a:xfrm>
            <a:off x="0" y="0"/>
            <a:ext cx="2608317" cy="155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tula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356992"/>
            <a:ext cx="2600377" cy="17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tula4.jpg"/>
          <p:cNvPicPr>
            <a:picLocks noChangeAspect="1"/>
          </p:cNvPicPr>
          <p:nvPr/>
        </p:nvPicPr>
        <p:blipFill>
          <a:blip r:embed="rId6" cstate="print"/>
          <a:srcRect l="9762" r="15859" b="11467"/>
          <a:stretch>
            <a:fillRect/>
          </a:stretch>
        </p:blipFill>
        <p:spPr>
          <a:xfrm>
            <a:off x="107504" y="5130000"/>
            <a:ext cx="2230171" cy="17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с текстом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u="sng" dirty="0" smtClean="0">
                <a:solidFill>
                  <a:schemeClr val="accent2"/>
                </a:solidFill>
              </a:rPr>
              <a:t>1. Прочитайте текст. Озаглавьте его.</a:t>
            </a:r>
            <a:endParaRPr lang="ru-RU" sz="2000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sz="2000" i="1" u="sng" dirty="0" smtClean="0">
                <a:solidFill>
                  <a:schemeClr val="accent2"/>
                </a:solidFill>
              </a:rPr>
              <a:t>2. Спишите текст, вставляя пропущенные буквы и знаки препинания.</a:t>
            </a:r>
            <a:endParaRPr lang="ru-RU" sz="2000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sz="2000" i="1" u="sng" dirty="0" smtClean="0">
                <a:solidFill>
                  <a:schemeClr val="accent2"/>
                </a:solidFill>
              </a:rPr>
              <a:t>3. Произвести фонетический разбор слова </a:t>
            </a:r>
            <a:r>
              <a:rPr lang="ru-RU" sz="2000" b="1" i="1" u="sng" dirty="0" err="1" smtClean="0">
                <a:solidFill>
                  <a:schemeClr val="accent2"/>
                </a:solidFill>
              </a:rPr>
              <a:t>з</a:t>
            </a:r>
            <a:r>
              <a:rPr lang="ru-RU" sz="2000" b="1" i="1" u="sng" dirty="0" smtClean="0">
                <a:solidFill>
                  <a:schemeClr val="accent2"/>
                </a:solidFill>
              </a:rPr>
              <a:t>…</a:t>
            </a:r>
            <a:r>
              <a:rPr lang="ru-RU" sz="2000" b="1" i="1" u="sng" dirty="0" err="1" smtClean="0">
                <a:solidFill>
                  <a:schemeClr val="accent2"/>
                </a:solidFill>
              </a:rPr>
              <a:t>лёную</a:t>
            </a:r>
            <a:r>
              <a:rPr lang="ru-RU" sz="2000" i="1" u="sng" dirty="0" smtClean="0">
                <a:solidFill>
                  <a:schemeClr val="accent2"/>
                </a:solidFill>
              </a:rPr>
              <a:t> из 2-ого </a:t>
            </a:r>
            <a:r>
              <a:rPr lang="ru-RU" sz="2000" i="1" u="sng" dirty="0" err="1" smtClean="0">
                <a:solidFill>
                  <a:schemeClr val="accent2"/>
                </a:solidFill>
              </a:rPr>
              <a:t>предложе</a:t>
            </a:r>
            <a:r>
              <a:rPr lang="ru-RU" sz="2000" i="1" u="sng" dirty="0" smtClean="0">
                <a:solidFill>
                  <a:schemeClr val="accent2"/>
                </a:solidFill>
              </a:rPr>
              <a:t>-  </a:t>
            </a:r>
            <a:r>
              <a:rPr lang="ru-RU" sz="2000" i="1" u="sng" dirty="0" err="1" smtClean="0">
                <a:solidFill>
                  <a:schemeClr val="accent2"/>
                </a:solidFill>
              </a:rPr>
              <a:t>ния</a:t>
            </a:r>
            <a:r>
              <a:rPr lang="ru-RU" sz="2000" i="1" u="sng" dirty="0" smtClean="0">
                <a:solidFill>
                  <a:schemeClr val="accent2"/>
                </a:solidFill>
              </a:rPr>
              <a:t>.</a:t>
            </a:r>
            <a:endParaRPr lang="ru-RU" sz="2000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sz="2000" i="1" u="sng" dirty="0" smtClean="0">
                <a:solidFill>
                  <a:schemeClr val="accent2"/>
                </a:solidFill>
              </a:rPr>
              <a:t>4.Составить схему однородных членов предложения, помеченного </a:t>
            </a:r>
            <a:r>
              <a:rPr lang="ru-RU" sz="2000" b="1" i="1" u="sng" dirty="0" smtClean="0">
                <a:solidFill>
                  <a:schemeClr val="accent2"/>
                </a:solidFill>
              </a:rPr>
              <a:t>* </a:t>
            </a:r>
          </a:p>
          <a:p>
            <a:pPr>
              <a:buNone/>
            </a:pPr>
            <a:r>
              <a:rPr lang="ru-RU" sz="2000" i="1" u="sng" dirty="0" smtClean="0">
                <a:solidFill>
                  <a:schemeClr val="accent2"/>
                </a:solidFill>
              </a:rPr>
              <a:t>(4-ый абзац).</a:t>
            </a:r>
          </a:p>
          <a:p>
            <a:pPr>
              <a:buNone/>
            </a:pPr>
            <a:r>
              <a:rPr lang="ru-RU" sz="2000" i="1" u="sng" dirty="0" smtClean="0">
                <a:solidFill>
                  <a:schemeClr val="accent2"/>
                </a:solidFill>
              </a:rPr>
              <a:t>5. Где находится памятник Л.Н. Толстому, </a:t>
            </a:r>
            <a:r>
              <a:rPr lang="ru-RU" sz="2000" i="1" u="sng" dirty="0" err="1" smtClean="0">
                <a:solidFill>
                  <a:schemeClr val="accent2"/>
                </a:solidFill>
              </a:rPr>
              <a:t>изобра</a:t>
            </a:r>
            <a:r>
              <a:rPr lang="ru-RU" sz="2000" i="1" u="sng" dirty="0" smtClean="0">
                <a:solidFill>
                  <a:schemeClr val="accent2"/>
                </a:solidFill>
              </a:rPr>
              <a:t>-</a:t>
            </a:r>
          </a:p>
          <a:p>
            <a:pPr>
              <a:buNone/>
            </a:pPr>
            <a:r>
              <a:rPr lang="ru-RU" sz="2000" i="1" u="sng" dirty="0" err="1" smtClean="0">
                <a:solidFill>
                  <a:schemeClr val="accent2"/>
                </a:solidFill>
              </a:rPr>
              <a:t>жённый</a:t>
            </a:r>
            <a:r>
              <a:rPr lang="ru-RU" sz="2000" i="1" u="sng" dirty="0" smtClean="0">
                <a:solidFill>
                  <a:schemeClr val="accent2"/>
                </a:solidFill>
              </a:rPr>
              <a:t> на фотографии?</a:t>
            </a:r>
          </a:p>
          <a:p>
            <a:pPr>
              <a:buNone/>
            </a:pPr>
            <a:r>
              <a:rPr lang="ru-RU" sz="2000" i="1" u="sng" dirty="0" smtClean="0">
                <a:solidFill>
                  <a:schemeClr val="accent2"/>
                </a:solidFill>
              </a:rPr>
              <a:t>6. Какие произведения писателя ты читал(а)?</a:t>
            </a:r>
          </a:p>
          <a:p>
            <a:pPr>
              <a:buNone/>
            </a:pPr>
            <a:endParaRPr lang="ru-RU" sz="2000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ru-RU" sz="2000" dirty="0"/>
          </a:p>
        </p:txBody>
      </p:sp>
      <p:pic>
        <p:nvPicPr>
          <p:cNvPr id="22530" name="Picture 2" descr="Памятник Льву Толстому в Туле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429000"/>
            <a:ext cx="2402999" cy="32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Л.Н. Толстой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		</a:t>
            </a: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</a:rPr>
              <a:t>Лев Николаевич Толстой  один из самых </a:t>
            </a:r>
            <a:r>
              <a:rPr lang="ru-RU" sz="3800" dirty="0" err="1" smtClean="0">
                <a:solidFill>
                  <a:schemeClr val="tx2">
                    <a:lumMod val="50000"/>
                  </a:schemeClr>
                </a:solidFill>
              </a:rPr>
              <a:t>знам</a:t>
            </a: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  <a:r>
              <a:rPr lang="ru-RU" sz="3800" dirty="0" err="1" smtClean="0">
                <a:solidFill>
                  <a:schemeClr val="tx2">
                    <a:lumMod val="50000"/>
                  </a:schemeClr>
                </a:solidFill>
              </a:rPr>
              <a:t>нитых</a:t>
            </a: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</a:rPr>
              <a:t> п…</a:t>
            </a:r>
            <a:r>
              <a:rPr lang="ru-RU" sz="3800" dirty="0" err="1" smtClean="0">
                <a:solidFill>
                  <a:schemeClr val="tx2">
                    <a:lumMod val="50000"/>
                  </a:schemeClr>
                </a:solidFill>
              </a:rPr>
              <a:t>сателей</a:t>
            </a: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800" dirty="0" err="1" smtClean="0">
                <a:solidFill>
                  <a:schemeClr val="tx2">
                    <a:lumMod val="50000"/>
                  </a:schemeClr>
                </a:solidFill>
              </a:rPr>
              <a:t>Ро</a:t>
            </a: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  <a:r>
              <a:rPr lang="ru-RU" sz="3800" dirty="0" err="1" smtClean="0">
                <a:solidFill>
                  <a:schemeClr val="tx2">
                    <a:lumMod val="50000"/>
                  </a:schemeClr>
                </a:solidFill>
              </a:rPr>
              <a:t>ии</a:t>
            </a: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</a:rPr>
              <a:t>. Р…</a:t>
            </a:r>
            <a:r>
              <a:rPr lang="ru-RU" sz="3800" dirty="0" err="1" smtClean="0">
                <a:solidFill>
                  <a:schemeClr val="tx2">
                    <a:lumMod val="50000"/>
                  </a:schemeClr>
                </a:solidFill>
              </a:rPr>
              <a:t>дился</a:t>
            </a: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</a:rPr>
              <a:t> (в) Ясной Поляне, </a:t>
            </a:r>
            <a:r>
              <a:rPr lang="ru-RU" sz="3800" dirty="0" err="1" smtClean="0">
                <a:solidFill>
                  <a:schemeClr val="tx2">
                    <a:lumMod val="50000"/>
                  </a:schemeClr>
                </a:solidFill>
              </a:rPr>
              <a:t>нед</a:t>
            </a: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  <a:r>
              <a:rPr lang="ru-RU" sz="3800" dirty="0" err="1" smtClean="0">
                <a:solidFill>
                  <a:schemeClr val="tx2">
                    <a:lumMod val="50000"/>
                  </a:schemeClr>
                </a:solidFill>
              </a:rPr>
              <a:t>леко</a:t>
            </a: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</a:rPr>
              <a:t> (от) Тулы. (В) детстве он верил в «</a:t>
            </a:r>
            <a:r>
              <a:rPr lang="ru-RU" sz="3800" dirty="0" err="1" smtClean="0">
                <a:solidFill>
                  <a:schemeClr val="tx2">
                    <a:lumMod val="50000"/>
                  </a:schemeClr>
                </a:solidFill>
              </a:rPr>
              <a:t>мурав</a:t>
            </a: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</a:rPr>
              <a:t>…иное братство» и вместе с брат…</a:t>
            </a:r>
            <a:r>
              <a:rPr lang="ru-RU" sz="3800" dirty="0" err="1" smtClean="0">
                <a:solidFill>
                  <a:schemeClr val="tx2">
                    <a:lumMod val="50000"/>
                  </a:schemeClr>
                </a:solidFill>
              </a:rPr>
              <a:t>ями</a:t>
            </a: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</a:rPr>
              <a:t> искал «</a:t>
            </a:r>
            <a:r>
              <a:rPr lang="ru-RU" sz="3800" dirty="0" err="1" smtClean="0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  <a:r>
              <a:rPr lang="ru-RU" sz="3800" dirty="0" err="1" smtClean="0">
                <a:solidFill>
                  <a:schemeClr val="tx2">
                    <a:lumMod val="50000"/>
                  </a:schemeClr>
                </a:solidFill>
              </a:rPr>
              <a:t>лёную</a:t>
            </a: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800" dirty="0" err="1" smtClean="0">
                <a:solidFill>
                  <a:schemeClr val="tx2">
                    <a:lumMod val="50000"/>
                  </a:schemeClr>
                </a:solidFill>
              </a:rPr>
              <a:t>палоч</a:t>
            </a: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</a:rPr>
              <a:t>(?)</a:t>
            </a:r>
            <a:r>
              <a:rPr lang="ru-RU" sz="3800" dirty="0" err="1" smtClean="0">
                <a:solidFill>
                  <a:schemeClr val="tx2">
                    <a:lumMod val="50000"/>
                  </a:schemeClr>
                </a:solidFill>
              </a:rPr>
              <a:t>ку</a:t>
            </a: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</a:rPr>
              <a:t>», которая сделает </a:t>
            </a:r>
            <a:r>
              <a:rPr lang="ru-RU" sz="3800" dirty="0" err="1" smtClean="0">
                <a:solidFill>
                  <a:schemeClr val="tx2">
                    <a:lumMod val="50000"/>
                  </a:schemeClr>
                </a:solidFill>
              </a:rPr>
              <a:t>счас</a:t>
            </a: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</a:rPr>
              <a:t>- (?)</a:t>
            </a:r>
            <a:r>
              <a:rPr lang="ru-RU" sz="3800" dirty="0" err="1" smtClean="0">
                <a:solidFill>
                  <a:schemeClr val="tx2">
                    <a:lumMod val="50000"/>
                  </a:schemeClr>
                </a:solidFill>
              </a:rPr>
              <a:t>ливыми</a:t>
            </a: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</a:rPr>
              <a:t> всех людей. </a:t>
            </a:r>
          </a:p>
          <a:p>
            <a:pPr>
              <a:buNone/>
            </a:pP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</a:rPr>
              <a:t>		Учился Толстой в Казан…. Потом п…ступил (на) в…</a:t>
            </a:r>
            <a:r>
              <a:rPr lang="ru-RU" sz="3800" dirty="0" err="1" smtClean="0">
                <a:solidFill>
                  <a:schemeClr val="tx2">
                    <a:lumMod val="50000"/>
                  </a:schemeClr>
                </a:solidFill>
              </a:rPr>
              <a:t>енную</a:t>
            </a: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</a:rPr>
              <a:t> службу, был </a:t>
            </a:r>
            <a:r>
              <a:rPr lang="ru-RU" sz="3800" dirty="0" err="1" smtClean="0">
                <a:solidFill>
                  <a:schemeClr val="tx2">
                    <a:lumMod val="50000"/>
                  </a:schemeClr>
                </a:solidFill>
              </a:rPr>
              <a:t>учас</a:t>
            </a: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</a:rPr>
              <a:t>(?)</a:t>
            </a:r>
            <a:r>
              <a:rPr lang="ru-RU" sz="3800" dirty="0" err="1" smtClean="0">
                <a:solidFill>
                  <a:schemeClr val="tx2">
                    <a:lumMod val="50000"/>
                  </a:schemeClr>
                </a:solidFill>
              </a:rPr>
              <a:t>ником</a:t>
            </a: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</a:rPr>
              <a:t> б…</a:t>
            </a:r>
            <a:r>
              <a:rPr lang="ru-RU" sz="3800" dirty="0" err="1" smtClean="0">
                <a:solidFill>
                  <a:schemeClr val="tx2">
                    <a:lumMod val="50000"/>
                  </a:schemeClr>
                </a:solidFill>
              </a:rPr>
              <a:t>евых</a:t>
            </a: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</a:rPr>
              <a:t> действий на Кавказ…. Там и написал свои первые произведения. </a:t>
            </a:r>
          </a:p>
          <a:p>
            <a:pPr>
              <a:buNone/>
            </a:pP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</a:rPr>
              <a:t>		Многие из книг Л.Н. Толстого </a:t>
            </a:r>
            <a:r>
              <a:rPr lang="ru-RU" sz="3800" dirty="0" err="1" smtClean="0">
                <a:solidFill>
                  <a:schemeClr val="tx2">
                    <a:lumMod val="50000"/>
                  </a:schemeClr>
                </a:solidFill>
              </a:rPr>
              <a:t>посв</a:t>
            </a: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  <a:r>
              <a:rPr lang="ru-RU" sz="3800" dirty="0" err="1" smtClean="0">
                <a:solidFill>
                  <a:schemeClr val="tx2">
                    <a:lumMod val="50000"/>
                  </a:schemeClr>
                </a:solidFill>
              </a:rPr>
              <a:t>щены</a:t>
            </a: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</a:rPr>
              <a:t> детям. Толстой был талантливым педагогом он написал для школьников «Азбуку».  </a:t>
            </a:r>
          </a:p>
          <a:p>
            <a:pPr>
              <a:buNone/>
            </a:pP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</a:rPr>
              <a:t>		В Ясной Полян… писатель работал над самыми </a:t>
            </a:r>
            <a:r>
              <a:rPr lang="ru-RU" sz="3800" dirty="0" err="1" smtClean="0">
                <a:solidFill>
                  <a:schemeClr val="tx2">
                    <a:lumMod val="50000"/>
                  </a:schemeClr>
                </a:solidFill>
              </a:rPr>
              <a:t>извес</a:t>
            </a: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</a:rPr>
              <a:t>(?)</a:t>
            </a:r>
            <a:r>
              <a:rPr lang="ru-RU" sz="3800" dirty="0" err="1" smtClean="0">
                <a:solidFill>
                  <a:schemeClr val="tx2">
                    <a:lumMod val="50000"/>
                  </a:schemeClr>
                </a:solidFill>
              </a:rPr>
              <a:t>ными</a:t>
            </a: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</a:rPr>
              <a:t> своими р…</a:t>
            </a:r>
            <a:r>
              <a:rPr lang="ru-RU" sz="3800" dirty="0" err="1" smtClean="0">
                <a:solidFill>
                  <a:schemeClr val="tx2">
                    <a:lumMod val="50000"/>
                  </a:schemeClr>
                </a:solidFill>
              </a:rPr>
              <a:t>манами</a:t>
            </a: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</a:rPr>
              <a:t>  «Война и мир» «Анна Каренина» * «Воскресение». Сейчас в музей Л.Н. Толстого В Ясной Полян… приезжают люди (со) всех уголков нашей </a:t>
            </a:r>
            <a:r>
              <a:rPr lang="ru-RU" sz="3800" dirty="0" err="1" smtClean="0">
                <a:solidFill>
                  <a:schemeClr val="tx2">
                    <a:lumMod val="50000"/>
                  </a:schemeClr>
                </a:solidFill>
              </a:rPr>
              <a:t>необ</a:t>
            </a: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  <a:r>
              <a:rPr lang="ru-RU" sz="3800" dirty="0" err="1" smtClean="0">
                <a:solidFill>
                  <a:schemeClr val="tx2">
                    <a:lumMod val="50000"/>
                  </a:schemeClr>
                </a:solidFill>
              </a:rPr>
              <a:t>ятной</a:t>
            </a: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</a:rPr>
              <a:t> Родины и из(за) границы.</a:t>
            </a:r>
          </a:p>
          <a:p>
            <a:pPr>
              <a:buNone/>
            </a:pPr>
            <a:endParaRPr lang="ru-RU" sz="3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55776" y="404664"/>
            <a:ext cx="4320480" cy="93610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4042792" cy="106771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Л.Н. Толстой</a:t>
            </a:r>
            <a: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(1828 – 1910 )</a:t>
            </a:r>
            <a:endParaRPr lang="ru-RU" sz="2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Содержимое 4" descr="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7645" y="567000"/>
            <a:ext cx="4186355" cy="57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124744"/>
            <a:ext cx="4932040" cy="561662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	</a:t>
            </a:r>
          </a:p>
          <a:p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Лев Николаевич Толстой </a:t>
            </a:r>
            <a:r>
              <a:rPr lang="ru-RU" sz="2100" dirty="0" smtClean="0">
                <a:solidFill>
                  <a:srgbClr val="FF0000"/>
                </a:solidFill>
              </a:rPr>
              <a:t>–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 один из самых знам</a:t>
            </a:r>
            <a:r>
              <a:rPr lang="ru-RU" sz="2100" dirty="0" smtClean="0">
                <a:solidFill>
                  <a:srgbClr val="FF0000"/>
                </a:solidFill>
              </a:rPr>
              <a:t>е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нитых п</a:t>
            </a:r>
            <a:r>
              <a:rPr lang="ru-RU" sz="2100" dirty="0" smtClean="0">
                <a:solidFill>
                  <a:srgbClr val="FF0000"/>
                </a:solidFill>
              </a:rPr>
              <a:t>и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сателей Ро</a:t>
            </a:r>
            <a:r>
              <a:rPr lang="ru-RU" sz="2100" dirty="0" smtClean="0">
                <a:solidFill>
                  <a:srgbClr val="FF0000"/>
                </a:solidFill>
              </a:rPr>
              <a:t>сс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ии. 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Р</a:t>
            </a:r>
            <a:r>
              <a:rPr lang="ru-RU" sz="2100" dirty="0" smtClean="0">
                <a:solidFill>
                  <a:srgbClr val="FF0000"/>
                </a:solidFill>
              </a:rPr>
              <a:t>о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дился </a:t>
            </a:r>
            <a:r>
              <a:rPr lang="ru-RU" sz="2100" dirty="0" err="1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2100" dirty="0" err="1" smtClean="0">
                <a:solidFill>
                  <a:srgbClr val="FF0000"/>
                </a:solidFill>
              </a:rPr>
              <a:t>_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 Ясной Поляне, нед</a:t>
            </a:r>
            <a:r>
              <a:rPr lang="ru-RU" sz="2100" dirty="0" smtClean="0">
                <a:solidFill>
                  <a:srgbClr val="FF0000"/>
                </a:solidFill>
              </a:rPr>
              <a:t>а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леко от </a:t>
            </a:r>
            <a:r>
              <a:rPr lang="ru-RU" sz="2100" dirty="0" err="1" smtClean="0">
                <a:solidFill>
                  <a:srgbClr val="FF0000"/>
                </a:solidFill>
              </a:rPr>
              <a:t>_</a:t>
            </a:r>
            <a:r>
              <a:rPr lang="ru-RU" sz="2100" dirty="0" err="1" smtClean="0">
                <a:solidFill>
                  <a:schemeClr val="tx2">
                    <a:lumMod val="50000"/>
                  </a:schemeClr>
                </a:solidFill>
              </a:rPr>
              <a:t>Тулы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. В</a:t>
            </a:r>
            <a:r>
              <a:rPr lang="ru-RU" sz="2100" dirty="0" smtClean="0">
                <a:solidFill>
                  <a:srgbClr val="FF0000"/>
                </a:solidFill>
              </a:rPr>
              <a:t>_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 детстве он верил в «мурав</a:t>
            </a:r>
            <a:r>
              <a:rPr lang="ru-RU" sz="2100" dirty="0" smtClean="0">
                <a:solidFill>
                  <a:srgbClr val="FF0000"/>
                </a:solidFill>
              </a:rPr>
              <a:t>ь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иное братство» и вместе с братьями искал «зелёную палочку», которая сделает счас</a:t>
            </a:r>
            <a:r>
              <a:rPr lang="ru-RU" sz="2100" dirty="0" smtClean="0">
                <a:solidFill>
                  <a:srgbClr val="FF0000"/>
                </a:solidFill>
              </a:rPr>
              <a:t>т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ливыми всех людей. </a:t>
            </a:r>
          </a:p>
          <a:p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Учился Толстой в Казан</a:t>
            </a:r>
            <a:r>
              <a:rPr lang="ru-RU" sz="2100" dirty="0" smtClean="0">
                <a:solidFill>
                  <a:srgbClr val="FF0000"/>
                </a:solidFill>
              </a:rPr>
              <a:t>и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. Потом п</a:t>
            </a:r>
            <a:r>
              <a:rPr lang="ru-RU" sz="2100" dirty="0" smtClean="0">
                <a:solidFill>
                  <a:srgbClr val="FF0000"/>
                </a:solidFill>
              </a:rPr>
              <a:t>о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ступил на в</a:t>
            </a:r>
            <a:r>
              <a:rPr lang="ru-RU" sz="2100" dirty="0" smtClean="0">
                <a:solidFill>
                  <a:srgbClr val="FF0000"/>
                </a:solidFill>
              </a:rPr>
              <a:t>о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енную службу, был учас</a:t>
            </a:r>
            <a:r>
              <a:rPr lang="ru-RU" sz="2100" dirty="0" smtClean="0">
                <a:solidFill>
                  <a:srgbClr val="FF0000"/>
                </a:solidFill>
              </a:rPr>
              <a:t>т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ником б</a:t>
            </a:r>
            <a:r>
              <a:rPr lang="ru-RU" sz="2100" dirty="0" smtClean="0">
                <a:solidFill>
                  <a:srgbClr val="FF0000"/>
                </a:solidFill>
              </a:rPr>
              <a:t>о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евых действий на Кавказ</a:t>
            </a:r>
            <a:r>
              <a:rPr lang="ru-RU" sz="2100" dirty="0" smtClean="0">
                <a:solidFill>
                  <a:srgbClr val="FF0000"/>
                </a:solidFill>
              </a:rPr>
              <a:t>е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. Там и написал свои первые произведения. </a:t>
            </a:r>
          </a:p>
          <a:p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Многие из книг Л.Н. Толстого посв</a:t>
            </a:r>
            <a:r>
              <a:rPr lang="ru-RU" sz="2100" dirty="0" smtClean="0">
                <a:solidFill>
                  <a:srgbClr val="FF0000"/>
                </a:solidFill>
              </a:rPr>
              <a:t>я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щены детям. Толстой был талантливым педагогом</a:t>
            </a:r>
            <a:r>
              <a:rPr lang="ru-RU" sz="2100" dirty="0" smtClean="0">
                <a:solidFill>
                  <a:srgbClr val="FF0000"/>
                </a:solidFill>
              </a:rPr>
              <a:t>,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 он написал для школьников «Азбуку».  </a:t>
            </a:r>
          </a:p>
          <a:p>
            <a:r>
              <a:rPr lang="ru-RU" sz="21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В Ясной Полян</a:t>
            </a:r>
            <a:r>
              <a:rPr lang="ru-RU" sz="2100" dirty="0" smtClean="0">
                <a:solidFill>
                  <a:srgbClr val="FF0000"/>
                </a:solidFill>
              </a:rPr>
              <a:t>е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 писатель работал над самыми извес</a:t>
            </a:r>
            <a:r>
              <a:rPr lang="ru-RU" sz="2100" dirty="0" smtClean="0">
                <a:solidFill>
                  <a:srgbClr val="FF0000"/>
                </a:solidFill>
              </a:rPr>
              <a:t>т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ными своими р</a:t>
            </a:r>
            <a:r>
              <a:rPr lang="ru-RU" sz="2100" dirty="0" smtClean="0">
                <a:solidFill>
                  <a:srgbClr val="FF0000"/>
                </a:solidFill>
              </a:rPr>
              <a:t>о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манами</a:t>
            </a:r>
            <a:r>
              <a:rPr lang="ru-RU" sz="2100" dirty="0" smtClean="0">
                <a:solidFill>
                  <a:srgbClr val="FF0000"/>
                </a:solidFill>
              </a:rPr>
              <a:t>: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 «Война и мир»</a:t>
            </a:r>
            <a:r>
              <a:rPr lang="ru-RU" sz="2100" dirty="0" smtClean="0">
                <a:solidFill>
                  <a:srgbClr val="FF0000"/>
                </a:solidFill>
              </a:rPr>
              <a:t>,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 «Анна Каренина»</a:t>
            </a:r>
            <a:r>
              <a:rPr lang="ru-RU" sz="2100" dirty="0" smtClean="0">
                <a:solidFill>
                  <a:srgbClr val="FF0000"/>
                </a:solidFill>
              </a:rPr>
              <a:t>,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 «Воскресение». Сейчас в музей Л.Н. Толстого В Ясной Полян</a:t>
            </a:r>
            <a:r>
              <a:rPr lang="ru-RU" sz="2100" dirty="0" smtClean="0">
                <a:solidFill>
                  <a:srgbClr val="FF0000"/>
                </a:solidFill>
              </a:rPr>
              <a:t>е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 приезжают люди </a:t>
            </a:r>
            <a:r>
              <a:rPr lang="ru-RU" sz="2100" dirty="0" err="1" smtClean="0">
                <a:solidFill>
                  <a:schemeClr val="tx2">
                    <a:lumMod val="50000"/>
                  </a:schemeClr>
                </a:solidFill>
              </a:rPr>
              <a:t>со</a:t>
            </a:r>
            <a:r>
              <a:rPr lang="ru-RU" sz="2100" dirty="0" err="1" smtClean="0">
                <a:solidFill>
                  <a:srgbClr val="FF0000"/>
                </a:solidFill>
              </a:rPr>
              <a:t>_</a:t>
            </a:r>
            <a:r>
              <a:rPr lang="ru-RU" sz="2100" dirty="0" smtClean="0">
                <a:solidFill>
                  <a:srgbClr val="FF0000"/>
                </a:solidFill>
              </a:rPr>
              <a:t> 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всех уголков нашей необ</a:t>
            </a:r>
            <a:r>
              <a:rPr lang="ru-RU" sz="2100" dirty="0" smtClean="0">
                <a:solidFill>
                  <a:srgbClr val="FF0000"/>
                </a:solidFill>
              </a:rPr>
              <a:t>ъ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ятной Родины и из</a:t>
            </a:r>
            <a:r>
              <a:rPr lang="ru-RU" sz="2100" dirty="0" smtClean="0">
                <a:solidFill>
                  <a:srgbClr val="FF0000"/>
                </a:solidFill>
              </a:rPr>
              <a:t>-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за границ</a:t>
            </a:r>
            <a:r>
              <a:rPr lang="ru-RU" sz="2100" dirty="0" smtClean="0">
                <a:solidFill>
                  <a:srgbClr val="FF0000"/>
                </a:solidFill>
              </a:rPr>
              <a:t>ы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ru-RU" sz="15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5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15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Проверь себя!</a:t>
            </a:r>
            <a:endParaRPr lang="ru-RU" sz="4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2. </a:t>
            </a:r>
            <a:r>
              <a:rPr lang="ru-RU" sz="2000" dirty="0" smtClean="0">
                <a:solidFill>
                  <a:schemeClr val="accent2"/>
                </a:solidFill>
              </a:rPr>
              <a:t>Зелёную – 4 слога, второй – ударный.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/>
                </a:solidFill>
              </a:rPr>
              <a:t>[</a:t>
            </a:r>
            <a:r>
              <a:rPr lang="ru-RU" sz="2000" dirty="0" err="1" smtClean="0">
                <a:solidFill>
                  <a:schemeClr val="accent2"/>
                </a:solidFill>
              </a:rPr>
              <a:t>з</a:t>
            </a:r>
            <a:r>
              <a:rPr lang="el-GR" sz="2000" dirty="0" smtClean="0">
                <a:solidFill>
                  <a:schemeClr val="accent2"/>
                </a:solidFill>
              </a:rPr>
              <a:t>΄</a:t>
            </a:r>
            <a:r>
              <a:rPr lang="ru-RU" sz="2000" dirty="0" smtClean="0">
                <a:solidFill>
                  <a:schemeClr val="accent2"/>
                </a:solidFill>
              </a:rPr>
              <a:t>и л</a:t>
            </a:r>
            <a:r>
              <a:rPr lang="el-GR" sz="2000" dirty="0" smtClean="0">
                <a:solidFill>
                  <a:schemeClr val="accent2"/>
                </a:solidFill>
              </a:rPr>
              <a:t>΄</a:t>
            </a:r>
            <a:r>
              <a:rPr lang="ru-RU" sz="2000" dirty="0" smtClean="0">
                <a:solidFill>
                  <a:schemeClr val="accent2"/>
                </a:solidFill>
              </a:rPr>
              <a:t>о </a:t>
            </a:r>
            <a:r>
              <a:rPr lang="ru-RU" sz="2000" dirty="0" err="1" smtClean="0">
                <a:solidFill>
                  <a:schemeClr val="accent2"/>
                </a:solidFill>
              </a:rPr>
              <a:t>н</a:t>
            </a:r>
            <a:r>
              <a:rPr lang="ru-RU" sz="2000" dirty="0" smtClean="0">
                <a:solidFill>
                  <a:schemeClr val="accent2"/>
                </a:solidFill>
              </a:rPr>
              <a:t> у </a:t>
            </a:r>
            <a:r>
              <a:rPr lang="en-US" sz="2000" dirty="0" smtClean="0">
                <a:solidFill>
                  <a:schemeClr val="accent2"/>
                </a:solidFill>
              </a:rPr>
              <a:t>j</a:t>
            </a:r>
            <a:r>
              <a:rPr lang="el-GR" sz="2000" dirty="0" smtClean="0">
                <a:solidFill>
                  <a:schemeClr val="accent2"/>
                </a:solidFill>
              </a:rPr>
              <a:t>΄</a:t>
            </a:r>
            <a:r>
              <a:rPr lang="ru-RU" sz="2000" dirty="0" smtClean="0">
                <a:solidFill>
                  <a:schemeClr val="accent2"/>
                </a:solidFill>
              </a:rPr>
              <a:t>у]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/>
                </a:solidFill>
              </a:rPr>
              <a:t>[</a:t>
            </a:r>
            <a:r>
              <a:rPr lang="ru-RU" sz="2000" dirty="0" err="1" smtClean="0">
                <a:solidFill>
                  <a:schemeClr val="accent2"/>
                </a:solidFill>
              </a:rPr>
              <a:t>з</a:t>
            </a:r>
            <a:r>
              <a:rPr lang="el-GR" sz="2000" dirty="0" smtClean="0">
                <a:solidFill>
                  <a:schemeClr val="accent2"/>
                </a:solidFill>
              </a:rPr>
              <a:t>΄</a:t>
            </a:r>
            <a:r>
              <a:rPr lang="ru-RU" sz="2000" dirty="0" smtClean="0">
                <a:solidFill>
                  <a:schemeClr val="accent2"/>
                </a:solidFill>
              </a:rPr>
              <a:t>]- </a:t>
            </a:r>
            <a:r>
              <a:rPr lang="ru-RU" sz="2000" dirty="0" err="1" smtClean="0">
                <a:solidFill>
                  <a:schemeClr val="accent2"/>
                </a:solidFill>
              </a:rPr>
              <a:t>согл</a:t>
            </a:r>
            <a:r>
              <a:rPr lang="ru-RU" sz="2000" dirty="0" smtClean="0">
                <a:solidFill>
                  <a:schemeClr val="accent2"/>
                </a:solidFill>
              </a:rPr>
              <a:t>., звон., </a:t>
            </a:r>
            <a:r>
              <a:rPr lang="ru-RU" sz="2000" dirty="0" err="1" smtClean="0">
                <a:solidFill>
                  <a:schemeClr val="accent2"/>
                </a:solidFill>
              </a:rPr>
              <a:t>мягк</a:t>
            </a:r>
            <a:r>
              <a:rPr lang="ru-RU" sz="2000" dirty="0" smtClean="0">
                <a:solidFill>
                  <a:schemeClr val="accent2"/>
                </a:solidFill>
              </a:rPr>
              <a:t>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/>
                </a:solidFill>
              </a:rPr>
              <a:t>[и]- глас., </a:t>
            </a:r>
            <a:r>
              <a:rPr lang="ru-RU" sz="2000" dirty="0" err="1" smtClean="0">
                <a:solidFill>
                  <a:schemeClr val="accent2"/>
                </a:solidFill>
              </a:rPr>
              <a:t>безудар</a:t>
            </a:r>
            <a:r>
              <a:rPr lang="ru-RU" sz="2000" dirty="0" smtClean="0">
                <a:solidFill>
                  <a:schemeClr val="accent2"/>
                </a:solidFill>
              </a:rPr>
              <a:t>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/>
                </a:solidFill>
              </a:rPr>
              <a:t>[л</a:t>
            </a:r>
            <a:r>
              <a:rPr lang="el-GR" sz="2000" dirty="0" smtClean="0">
                <a:solidFill>
                  <a:schemeClr val="accent2"/>
                </a:solidFill>
              </a:rPr>
              <a:t>΄</a:t>
            </a:r>
            <a:r>
              <a:rPr lang="ru-RU" sz="2000" dirty="0" smtClean="0">
                <a:solidFill>
                  <a:schemeClr val="accent2"/>
                </a:solidFill>
              </a:rPr>
              <a:t>]- </a:t>
            </a:r>
            <a:r>
              <a:rPr lang="ru-RU" sz="2000" dirty="0" err="1" smtClean="0">
                <a:solidFill>
                  <a:schemeClr val="accent2"/>
                </a:solidFill>
              </a:rPr>
              <a:t>согл</a:t>
            </a:r>
            <a:r>
              <a:rPr lang="ru-RU" sz="2000" dirty="0" smtClean="0">
                <a:solidFill>
                  <a:schemeClr val="accent2"/>
                </a:solidFill>
              </a:rPr>
              <a:t>., звон., </a:t>
            </a:r>
            <a:r>
              <a:rPr lang="ru-RU" sz="2000" dirty="0" err="1" smtClean="0">
                <a:solidFill>
                  <a:schemeClr val="accent2"/>
                </a:solidFill>
              </a:rPr>
              <a:t>мягк</a:t>
            </a:r>
            <a:r>
              <a:rPr lang="ru-RU" sz="2000" dirty="0" smtClean="0">
                <a:solidFill>
                  <a:schemeClr val="accent2"/>
                </a:solidFill>
              </a:rPr>
              <a:t>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/>
                </a:solidFill>
              </a:rPr>
              <a:t>[о]- глас., удар.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/>
                </a:solidFill>
              </a:rPr>
              <a:t>[</a:t>
            </a:r>
            <a:r>
              <a:rPr lang="ru-RU" sz="2000" dirty="0" err="1" smtClean="0">
                <a:solidFill>
                  <a:schemeClr val="accent2"/>
                </a:solidFill>
              </a:rPr>
              <a:t>н</a:t>
            </a:r>
            <a:r>
              <a:rPr lang="ru-RU" sz="2000" dirty="0" smtClean="0">
                <a:solidFill>
                  <a:schemeClr val="accent2"/>
                </a:solidFill>
              </a:rPr>
              <a:t>]- </a:t>
            </a:r>
            <a:r>
              <a:rPr lang="ru-RU" sz="2000" dirty="0" err="1" smtClean="0">
                <a:solidFill>
                  <a:schemeClr val="accent2"/>
                </a:solidFill>
              </a:rPr>
              <a:t>согл</a:t>
            </a:r>
            <a:r>
              <a:rPr lang="ru-RU" sz="2000" dirty="0" smtClean="0">
                <a:solidFill>
                  <a:schemeClr val="accent2"/>
                </a:solidFill>
              </a:rPr>
              <a:t>., звон., твёрд.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/>
                </a:solidFill>
              </a:rPr>
              <a:t>[у]- глас., </a:t>
            </a:r>
            <a:r>
              <a:rPr lang="ru-RU" sz="2000" dirty="0" err="1" smtClean="0">
                <a:solidFill>
                  <a:schemeClr val="accent2"/>
                </a:solidFill>
              </a:rPr>
              <a:t>безудар</a:t>
            </a:r>
            <a:r>
              <a:rPr lang="ru-RU" sz="2000" dirty="0" smtClean="0">
                <a:solidFill>
                  <a:schemeClr val="accent2"/>
                </a:solidFill>
              </a:rPr>
              <a:t>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/>
                </a:solidFill>
              </a:rPr>
              <a:t>[</a:t>
            </a:r>
            <a:r>
              <a:rPr lang="en-US" sz="2000" dirty="0" smtClean="0">
                <a:solidFill>
                  <a:schemeClr val="accent2"/>
                </a:solidFill>
              </a:rPr>
              <a:t>j</a:t>
            </a:r>
            <a:r>
              <a:rPr lang="el-GR" sz="2000" dirty="0" smtClean="0">
                <a:solidFill>
                  <a:schemeClr val="accent2"/>
                </a:solidFill>
              </a:rPr>
              <a:t>΄</a:t>
            </a:r>
            <a:r>
              <a:rPr lang="ru-RU" sz="2000" dirty="0" smtClean="0">
                <a:solidFill>
                  <a:schemeClr val="accent2"/>
                </a:solidFill>
              </a:rPr>
              <a:t>]- </a:t>
            </a:r>
            <a:r>
              <a:rPr lang="ru-RU" sz="2000" dirty="0" err="1" smtClean="0">
                <a:solidFill>
                  <a:schemeClr val="accent2"/>
                </a:solidFill>
              </a:rPr>
              <a:t>согл</a:t>
            </a:r>
            <a:r>
              <a:rPr lang="ru-RU" sz="2000" dirty="0" smtClean="0">
                <a:solidFill>
                  <a:schemeClr val="accent2"/>
                </a:solidFill>
              </a:rPr>
              <a:t>., звон., </a:t>
            </a:r>
            <a:r>
              <a:rPr lang="ru-RU" sz="2000" dirty="0" err="1" smtClean="0">
                <a:solidFill>
                  <a:schemeClr val="accent2"/>
                </a:solidFill>
              </a:rPr>
              <a:t>мягк</a:t>
            </a:r>
            <a:r>
              <a:rPr lang="ru-RU" sz="2000" dirty="0" smtClean="0">
                <a:solidFill>
                  <a:schemeClr val="accent2"/>
                </a:solidFill>
              </a:rPr>
              <a:t>.</a:t>
            </a:r>
          </a:p>
          <a:p>
            <a:pPr>
              <a:buNone/>
            </a:pPr>
            <a:r>
              <a:rPr lang="ru-RU" sz="2000" u="sng" dirty="0" smtClean="0">
                <a:solidFill>
                  <a:schemeClr val="accent2"/>
                </a:solidFill>
              </a:rPr>
              <a:t>[у]- глас., </a:t>
            </a:r>
            <a:r>
              <a:rPr lang="ru-RU" sz="2000" u="sng" dirty="0" err="1" smtClean="0">
                <a:solidFill>
                  <a:schemeClr val="accent2"/>
                </a:solidFill>
              </a:rPr>
              <a:t>безудар.___</a:t>
            </a:r>
            <a:endParaRPr lang="ru-RU" sz="2000" u="sng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2"/>
                </a:solidFill>
              </a:rPr>
              <a:t>7 б., 8 </a:t>
            </a:r>
            <a:r>
              <a:rPr lang="ru-RU" sz="2000" dirty="0" err="1" smtClean="0">
                <a:solidFill>
                  <a:schemeClr val="accent2"/>
                </a:solidFill>
              </a:rPr>
              <a:t>зв</a:t>
            </a:r>
            <a:r>
              <a:rPr lang="ru-RU" sz="2000" dirty="0" smtClean="0">
                <a:solidFill>
                  <a:schemeClr val="accent2"/>
                </a:solidFill>
              </a:rPr>
              <a:t>., т.к. </a:t>
            </a:r>
            <a:r>
              <a:rPr lang="ru-RU" sz="2000" i="1" dirty="0" smtClean="0"/>
              <a:t>ё</a:t>
            </a:r>
            <a:r>
              <a:rPr lang="ru-RU" sz="2000" i="1" dirty="0" smtClean="0">
                <a:solidFill>
                  <a:schemeClr val="accent2"/>
                </a:solidFill>
              </a:rPr>
              <a:t> </a:t>
            </a:r>
            <a:r>
              <a:rPr lang="ru-RU" sz="2000" dirty="0" smtClean="0">
                <a:solidFill>
                  <a:schemeClr val="accent2"/>
                </a:solidFill>
              </a:rPr>
              <a:t>не после согласной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/>
                </a:solidFill>
              </a:rPr>
              <a:t>обозначает 2 звука</a:t>
            </a:r>
            <a:r>
              <a:rPr lang="ru-RU" sz="2000" i="1" dirty="0" smtClean="0">
                <a:solidFill>
                  <a:schemeClr val="accent2"/>
                </a:solidFill>
              </a:rPr>
              <a:t> </a:t>
            </a:r>
            <a:r>
              <a:rPr lang="ru-RU" sz="2000" dirty="0" smtClean="0">
                <a:solidFill>
                  <a:schemeClr val="accent2"/>
                </a:solidFill>
              </a:rPr>
              <a:t>- [ </a:t>
            </a:r>
            <a:r>
              <a:rPr lang="en-US" sz="2000" dirty="0" smtClean="0">
                <a:solidFill>
                  <a:schemeClr val="accent2"/>
                </a:solidFill>
              </a:rPr>
              <a:t>j</a:t>
            </a:r>
            <a:r>
              <a:rPr lang="el-GR" sz="2000" dirty="0" smtClean="0">
                <a:solidFill>
                  <a:schemeClr val="accent2"/>
                </a:solidFill>
              </a:rPr>
              <a:t>΄</a:t>
            </a:r>
            <a:r>
              <a:rPr lang="ru-RU" sz="2000" dirty="0" smtClean="0">
                <a:solidFill>
                  <a:schemeClr val="accent2"/>
                </a:solidFill>
              </a:rPr>
              <a:t>у].</a:t>
            </a:r>
          </a:p>
          <a:p>
            <a:pPr>
              <a:buNone/>
            </a:pPr>
            <a:endParaRPr lang="ru-RU" sz="2000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1484784"/>
            <a:ext cx="39604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</a:t>
            </a:r>
            <a:r>
              <a:rPr lang="ru-RU" dirty="0" smtClean="0"/>
              <a:t>. </a:t>
            </a:r>
            <a:r>
              <a:rPr lang="ru-RU" sz="3200" dirty="0" smtClean="0">
                <a:solidFill>
                  <a:schemeClr val="accent2"/>
                </a:solidFill>
              </a:rPr>
              <a:t>[</a:t>
            </a:r>
            <a:r>
              <a:rPr lang="en-US" sz="3200" dirty="0" smtClean="0">
                <a:solidFill>
                  <a:schemeClr val="accent2"/>
                </a:solidFill>
              </a:rPr>
              <a:t>O</a:t>
            </a:r>
            <a:r>
              <a:rPr lang="ru-RU" sz="3200" dirty="0" smtClean="0">
                <a:solidFill>
                  <a:schemeClr val="accent2"/>
                </a:solidFill>
              </a:rPr>
              <a:t>: </a:t>
            </a:r>
            <a:r>
              <a:rPr lang="en-US" sz="3200" dirty="0" smtClean="0">
                <a:solidFill>
                  <a:schemeClr val="accent2"/>
                </a:solidFill>
              </a:rPr>
              <a:t>O</a:t>
            </a:r>
            <a:r>
              <a:rPr lang="ru-RU" sz="3200" dirty="0" smtClean="0">
                <a:solidFill>
                  <a:schemeClr val="accent2"/>
                </a:solidFill>
              </a:rPr>
              <a:t>, </a:t>
            </a:r>
            <a:r>
              <a:rPr lang="en-US" sz="3200" dirty="0" smtClean="0">
                <a:solidFill>
                  <a:schemeClr val="accent2"/>
                </a:solidFill>
              </a:rPr>
              <a:t>O</a:t>
            </a:r>
            <a:r>
              <a:rPr lang="ru-RU" sz="3200" dirty="0" smtClean="0">
                <a:solidFill>
                  <a:schemeClr val="accent2"/>
                </a:solidFill>
              </a:rPr>
              <a:t>, </a:t>
            </a:r>
            <a:r>
              <a:rPr lang="en-US" sz="3200" dirty="0" smtClean="0">
                <a:solidFill>
                  <a:schemeClr val="accent2"/>
                </a:solidFill>
              </a:rPr>
              <a:t>O</a:t>
            </a:r>
            <a:r>
              <a:rPr lang="ru-RU" sz="3200" dirty="0" smtClean="0">
                <a:solidFill>
                  <a:schemeClr val="accent2"/>
                </a:solidFill>
              </a:rPr>
              <a:t>].</a:t>
            </a:r>
          </a:p>
          <a:p>
            <a:endParaRPr lang="ru-RU" sz="2800" dirty="0" smtClean="0">
              <a:solidFill>
                <a:schemeClr val="accent2"/>
              </a:solidFill>
            </a:endParaRPr>
          </a:p>
          <a:p>
            <a:r>
              <a:rPr lang="ru-RU" sz="3200" dirty="0" smtClean="0">
                <a:solidFill>
                  <a:schemeClr val="accent2"/>
                </a:solidFill>
              </a:rPr>
              <a:t>   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2420888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5. </a:t>
            </a:r>
            <a:r>
              <a:rPr lang="ru-RU" sz="2000" dirty="0" smtClean="0">
                <a:solidFill>
                  <a:schemeClr val="accent2"/>
                </a:solidFill>
              </a:rPr>
              <a:t>Памятник Л.Н. Толстому находится в Туле, у центрального входа в парк имени П.П. Белоусова. </a:t>
            </a:r>
          </a:p>
          <a:p>
            <a:r>
              <a:rPr lang="ru-RU" sz="2000" dirty="0" smtClean="0">
                <a:solidFill>
                  <a:schemeClr val="accent2"/>
                </a:solidFill>
              </a:rPr>
              <a:t>Скульптор В.И. </a:t>
            </a:r>
            <a:r>
              <a:rPr lang="ru-RU" sz="2000" dirty="0" err="1" smtClean="0">
                <a:solidFill>
                  <a:schemeClr val="accent2"/>
                </a:solidFill>
              </a:rPr>
              <a:t>Буякин</a:t>
            </a:r>
            <a:r>
              <a:rPr lang="ru-RU" sz="2000" dirty="0" smtClean="0">
                <a:solidFill>
                  <a:schemeClr val="accent2"/>
                </a:solidFill>
              </a:rPr>
              <a:t>, архитектор</a:t>
            </a:r>
          </a:p>
          <a:p>
            <a:r>
              <a:rPr lang="ru-RU" sz="2000" dirty="0" smtClean="0">
                <a:solidFill>
                  <a:schemeClr val="accent2"/>
                </a:solidFill>
              </a:rPr>
              <a:t> В. Колчин. Памятник открыт в 1973 году к 145-летию великого писателя.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024" y="1484784"/>
            <a:ext cx="2304256" cy="5760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6016" y="2420888"/>
            <a:ext cx="4176464" cy="201622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556792"/>
            <a:ext cx="4248472" cy="44644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192688" cy="1143000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Никита Демидов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0691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		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Никита Демидов самый успешный тульский предприниматель и оружейник. При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посещени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… Тулы его заметил русский царь Пётр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. Никита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отл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…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чался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высоким ростом и м…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гучим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сл…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жением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, умел делать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отлич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(?)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ные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руж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…я. За мастерство царь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нагр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…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дил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туляка 100 рублями и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разр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…шил Демидову п…строить оружейный завод около р…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ки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Тулиц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… . 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		Благодаря своему мастерству и таланту оружейника, Никита становит(?)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ся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помо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…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ником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 Петра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. Демидов строил оружейные заводы и посылал царю деньги железо оружие.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		Умер мастер в 1725 году и погребён в Туле. В музе… «Тульский м…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талл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» есть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обш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…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рная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экспозиц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…я,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посв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…щённая нашему знаменитому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з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…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</a:rPr>
              <a:t>мляку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			</a:t>
            </a:r>
          </a:p>
          <a:p>
            <a:pPr algn="just">
              <a:buNone/>
            </a:pP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987008" cy="99571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Демидов (</a:t>
            </a:r>
            <a:r>
              <a:rPr lang="ru-RU" sz="32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Антуфьев</a:t>
            </a:r>
            <a:r>
              <a:rPr lang="ru-RU" sz="3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) Никита</a:t>
            </a:r>
            <a:br>
              <a:rPr lang="ru-RU" sz="3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3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(1656 – 1725)</a:t>
            </a:r>
            <a:endParaRPr lang="ru-RU" sz="32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Содержимое 4" descr="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4260"/>
          <a:stretch>
            <a:fillRect/>
          </a:stretch>
        </p:blipFill>
        <p:spPr>
          <a:xfrm>
            <a:off x="6728069" y="0"/>
            <a:ext cx="2415931" cy="33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5987008" cy="46910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	Никита Демидов </a:t>
            </a:r>
            <a:r>
              <a:rPr lang="ru-RU" sz="2000" dirty="0" smtClean="0">
                <a:solidFill>
                  <a:srgbClr val="FF0000"/>
                </a:solidFill>
              </a:rPr>
              <a:t>-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самый успешный тульский предприниматель и оружейник. При посещени</a:t>
            </a:r>
            <a:r>
              <a:rPr lang="ru-RU" sz="2000" dirty="0" smtClean="0">
                <a:solidFill>
                  <a:srgbClr val="FF0000"/>
                </a:solidFill>
              </a:rPr>
              <a:t>и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Тулы его заметил русский царь Пётр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. Никита отл</a:t>
            </a:r>
            <a:r>
              <a:rPr lang="ru-RU" sz="2000" dirty="0" smtClean="0">
                <a:solidFill>
                  <a:srgbClr val="FF0000"/>
                </a:solidFill>
              </a:rPr>
              <a:t>и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чался высоким ростом и м</a:t>
            </a:r>
            <a:r>
              <a:rPr lang="ru-RU" sz="2000" dirty="0" smtClean="0">
                <a:solidFill>
                  <a:srgbClr val="FF0000"/>
                </a:solidFill>
              </a:rPr>
              <a:t>о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гучим сл</a:t>
            </a:r>
            <a:r>
              <a:rPr lang="ru-RU" sz="2000" dirty="0" smtClean="0">
                <a:solidFill>
                  <a:srgbClr val="FF0000"/>
                </a:solidFill>
              </a:rPr>
              <a:t>о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жением, умел делать отли</a:t>
            </a:r>
            <a:r>
              <a:rPr lang="ru-RU" sz="2000" u="sng" dirty="0" smtClean="0">
                <a:solidFill>
                  <a:srgbClr val="FF0000"/>
                </a:solidFill>
              </a:rPr>
              <a:t>чн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ые руж</a:t>
            </a:r>
            <a:r>
              <a:rPr lang="ru-RU" sz="2000" dirty="0" smtClean="0">
                <a:solidFill>
                  <a:srgbClr val="FF0000"/>
                </a:solidFill>
              </a:rPr>
              <a:t>ь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я. За мастерство царь нагр</a:t>
            </a:r>
            <a:r>
              <a:rPr lang="ru-RU" sz="2000" dirty="0" smtClean="0">
                <a:solidFill>
                  <a:srgbClr val="FF0000"/>
                </a:solidFill>
              </a:rPr>
              <a:t>а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дил туляка 100 рублями и разр</a:t>
            </a:r>
            <a:r>
              <a:rPr lang="ru-RU" sz="2000" dirty="0" smtClean="0">
                <a:solidFill>
                  <a:srgbClr val="FF0000"/>
                </a:solidFill>
              </a:rPr>
              <a:t>е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шил Демидову п</a:t>
            </a:r>
            <a:r>
              <a:rPr lang="ru-RU" sz="2000" dirty="0" smtClean="0">
                <a:solidFill>
                  <a:srgbClr val="FF0000"/>
                </a:solidFill>
              </a:rPr>
              <a:t>о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строить оружейный завод около р</a:t>
            </a:r>
            <a:r>
              <a:rPr lang="ru-RU" sz="2000" dirty="0" smtClean="0">
                <a:solidFill>
                  <a:srgbClr val="FF0000"/>
                </a:solidFill>
              </a:rPr>
              <a:t>е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ки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Тулиц</a:t>
            </a:r>
            <a:r>
              <a:rPr lang="ru-RU" sz="2000" dirty="0" err="1" smtClean="0">
                <a:solidFill>
                  <a:srgbClr val="FF0000"/>
                </a:solidFill>
              </a:rPr>
              <a:t>ы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	Благодаря своему мастерству и таланту оружейника, Никита станови</a:t>
            </a:r>
            <a:r>
              <a:rPr lang="ru-RU" sz="2000" u="sng" dirty="0" smtClean="0">
                <a:solidFill>
                  <a:srgbClr val="FF0000"/>
                </a:solidFill>
              </a:rPr>
              <a:t>тся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помо</a:t>
            </a:r>
            <a:r>
              <a:rPr lang="ru-RU" sz="2000" u="sng" dirty="0" smtClean="0">
                <a:solidFill>
                  <a:srgbClr val="FF0000"/>
                </a:solidFill>
              </a:rPr>
              <a:t>щ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ником    Петра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I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. Демидов строил оружейные заводы и посылал царю деньги</a:t>
            </a:r>
            <a:r>
              <a:rPr lang="ru-RU" sz="2000" dirty="0" smtClean="0">
                <a:solidFill>
                  <a:srgbClr val="FF0000"/>
                </a:solidFill>
              </a:rPr>
              <a:t>,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железо</a:t>
            </a:r>
            <a:r>
              <a:rPr lang="ru-RU" sz="2000" dirty="0" smtClean="0">
                <a:solidFill>
                  <a:srgbClr val="FF0000"/>
                </a:solidFill>
              </a:rPr>
              <a:t>,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оружие.</a:t>
            </a:r>
          </a:p>
          <a:p>
            <a:pPr algn="just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	Умер мастер в 1725 году и погребён в Туле. В музе</a:t>
            </a:r>
            <a:r>
              <a:rPr lang="ru-RU" sz="2000" u="sng" dirty="0" smtClean="0">
                <a:solidFill>
                  <a:srgbClr val="FF0000"/>
                </a:solidFill>
              </a:rPr>
              <a:t>е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«Тульский м</a:t>
            </a:r>
            <a:r>
              <a:rPr lang="ru-RU" sz="2000" u="sng" dirty="0" smtClean="0">
                <a:solidFill>
                  <a:srgbClr val="FF0000"/>
                </a:solidFill>
              </a:rPr>
              <a:t>е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талл» есть обш</a:t>
            </a:r>
            <a:r>
              <a:rPr lang="ru-RU" sz="2000" u="sng" dirty="0" smtClean="0">
                <a:solidFill>
                  <a:srgbClr val="FF0000"/>
                </a:solidFill>
              </a:rPr>
              <a:t>и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рная экспозиц</a:t>
            </a:r>
            <a:r>
              <a:rPr lang="ru-RU" sz="2000" u="sng" dirty="0" smtClean="0">
                <a:solidFill>
                  <a:srgbClr val="FF0000"/>
                </a:solidFill>
              </a:rPr>
              <a:t>и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я, посв</a:t>
            </a:r>
            <a:r>
              <a:rPr lang="ru-RU" sz="2000" u="sng" dirty="0" smtClean="0">
                <a:solidFill>
                  <a:srgbClr val="FF0000"/>
                </a:solidFill>
              </a:rPr>
              <a:t>я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щённая нашему знаменитому з</a:t>
            </a:r>
            <a:r>
              <a:rPr lang="ru-RU" sz="2000" u="sng" dirty="0" smtClean="0">
                <a:solidFill>
                  <a:srgbClr val="FF0000"/>
                </a:solidFill>
              </a:rPr>
              <a:t>е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мляку.</a:t>
            </a:r>
          </a:p>
          <a:p>
            <a:endParaRPr lang="ru-RU" sz="2000" dirty="0"/>
          </a:p>
        </p:txBody>
      </p:sp>
      <p:pic>
        <p:nvPicPr>
          <p:cNvPr id="7" name="Рисунок 6" descr="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52222" y="3366000"/>
            <a:ext cx="2391778" cy="34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351912" y="64886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Пётр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1792" y="292494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Никита Демидов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Алексей Степанович Хомяков</a:t>
            </a:r>
            <a:endParaRPr lang="ru-RU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54461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400" dirty="0" smtClean="0"/>
              <a:t>	</a:t>
            </a:r>
            <a:r>
              <a:rPr lang="ru-RU" sz="1900" dirty="0" smtClean="0"/>
              <a:t>	</a:t>
            </a:r>
          </a:p>
          <a:p>
            <a:pPr algn="just">
              <a:buNone/>
            </a:pPr>
            <a:r>
              <a:rPr lang="ru-RU" sz="1900" dirty="0" smtClean="0">
                <a:solidFill>
                  <a:schemeClr val="accent3">
                    <a:lumMod val="75000"/>
                  </a:schemeClr>
                </a:solidFill>
              </a:rPr>
              <a:t>		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А.С. Хомяков </a:t>
            </a: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</a:rPr>
              <a:t>прож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…л к…</a:t>
            </a: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</a:rPr>
              <a:t>роткую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но яркую ж…</a:t>
            </a: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</a:rPr>
              <a:t>знь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.  Это был человек </a:t>
            </a: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</a:rPr>
              <a:t>энц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…</a:t>
            </a: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</a:rPr>
              <a:t>клопедических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знаний кипучей энергии и высокой культуры. Хомяков известен как поэт драматург философ историк обществе…</a:t>
            </a: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</a:rPr>
              <a:t>ый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деятель врач. Его друз…</a:t>
            </a: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</a:rPr>
              <a:t>ями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были Пушкин, Жуковский, Рылеев. 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		К северу от Тулы находится с…</a:t>
            </a: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</a:rPr>
              <a:t>ло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</a:rPr>
              <a:t>Богучарово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, бывшее имение  А. С. Хомякова. Настоящий русский барин, хороший хозяин, А.С. Хомяков очень любил свою усадьбу и п…</a:t>
            </a: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</a:rPr>
              <a:t>могал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крест…</a:t>
            </a: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</a:rPr>
              <a:t>янам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. Он был пр…красным охотником спец…</a:t>
            </a: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</a:rPr>
              <a:t>алистом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по </a:t>
            </a: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</a:rPr>
              <a:t>охотнич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…им с…бакам. Хомяков см…</a:t>
            </a: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</a:rPr>
              <a:t>стерил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</a:rPr>
              <a:t>руж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…е, которое било дальше обычных. Он изобрел сельскохозяйственную машину - сеялку нашел средство от холеры л…</a:t>
            </a:r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</a:rPr>
              <a:t>чит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крестьян.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		После смерти А.С. Хомякова крестьяне говорили о нём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Дай Бог всем такого барина: малютки не обид…т.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		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610</Words>
  <Application>Microsoft Office PowerPoint</Application>
  <PresentationFormat>Экран (4:3)</PresentationFormat>
  <Paragraphs>142</Paragraphs>
  <Slides>25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Автор-составитель проекта –  Душкина Ирина Николаевна,  заместитель директора по НМР ГОУ «Тульская областная школа-интернат для детей-сирот»    г. Тула, 2010 год</vt:lpstr>
      <vt:lpstr>Работа с текстом</vt:lpstr>
      <vt:lpstr>Л.Н. Толстой</vt:lpstr>
      <vt:lpstr>Л.Н. Толстой (1828 – 1910 )</vt:lpstr>
      <vt:lpstr>Проверь себя!</vt:lpstr>
      <vt:lpstr>Никита Демидов</vt:lpstr>
      <vt:lpstr>Демидов (Антуфьев) Никита (1656 – 1725)</vt:lpstr>
      <vt:lpstr>Алексей Степанович Хомяков</vt:lpstr>
      <vt:lpstr>Алексей Степанович Хомяков (1804 – 1860)</vt:lpstr>
      <vt:lpstr>Александр Степанович Баташёв</vt:lpstr>
      <vt:lpstr>Александр Степанович Баташёв (1848 – 1912)</vt:lpstr>
      <vt:lpstr>Николай Иванович Белобородов</vt:lpstr>
      <vt:lpstr>Николай Иванович Белобородов (1828 – 1912)</vt:lpstr>
      <vt:lpstr>Пётр Петрович Белоусов</vt:lpstr>
      <vt:lpstr>Пётр Петрович Белоусов (1856 – 1896)</vt:lpstr>
      <vt:lpstr>Андрей Тимофеевич Болотов</vt:lpstr>
      <vt:lpstr>Андрей Тимофеевич Болотов (1738 – 1833)</vt:lpstr>
      <vt:lpstr>Дмитрий Яковлевич Ваныкин</vt:lpstr>
      <vt:lpstr>Дмитрий Яковлевич Ваныкин (1816 – 1900)</vt:lpstr>
      <vt:lpstr>Всеволод Фёдорович Руднев</vt:lpstr>
      <vt:lpstr>Всеволод Фёдорович Руднев (1855 – 1913)</vt:lpstr>
      <vt:lpstr>Василий Дмитриевич Поленов</vt:lpstr>
      <vt:lpstr>Василий Дмитриевич Поленов (1844 – 1927)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121</cp:revision>
  <dcterms:created xsi:type="dcterms:W3CDTF">2010-11-19T11:45:11Z</dcterms:created>
  <dcterms:modified xsi:type="dcterms:W3CDTF">2011-04-20T13:45:44Z</dcterms:modified>
</cp:coreProperties>
</file>