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7200" dirty="0" err="1" smtClean="0">
                <a:solidFill>
                  <a:srgbClr val="C00000"/>
                </a:solidFill>
              </a:rPr>
              <a:t>Морфемика</a:t>
            </a:r>
            <a:r>
              <a:rPr lang="ru-RU" sz="7200" dirty="0" smtClean="0">
                <a:solidFill>
                  <a:srgbClr val="C00000"/>
                </a:solidFill>
              </a:rPr>
              <a:t>-</a:t>
            </a:r>
            <a:endParaRPr lang="ru-RU" sz="7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4032448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7030A0"/>
                </a:solidFill>
              </a:rPr>
              <a:t>р</a:t>
            </a:r>
            <a:r>
              <a:rPr lang="ru-RU" sz="6600" dirty="0" smtClean="0">
                <a:solidFill>
                  <a:srgbClr val="7030A0"/>
                </a:solidFill>
              </a:rPr>
              <a:t>аздел науки о языке, изучающий строение слова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Суффиксы  формообразующие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/>
              <a:t>3) Наречие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-</a:t>
            </a:r>
            <a:r>
              <a:rPr lang="ru-RU" sz="4400" dirty="0" smtClean="0">
                <a:solidFill>
                  <a:srgbClr val="C00000"/>
                </a:solidFill>
              </a:rPr>
              <a:t>е, -ей, -ее </a:t>
            </a:r>
            <a:r>
              <a:rPr lang="ru-RU" sz="4400" dirty="0" smtClean="0"/>
              <a:t>– </a:t>
            </a:r>
            <a:r>
              <a:rPr lang="ru-RU" sz="4400" dirty="0" err="1" smtClean="0"/>
              <a:t>сравнит.степень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-</a:t>
            </a:r>
            <a:r>
              <a:rPr lang="ru-RU" sz="4400" dirty="0" err="1" smtClean="0">
                <a:solidFill>
                  <a:srgbClr val="C00000"/>
                </a:solidFill>
              </a:rPr>
              <a:t>ейше</a:t>
            </a:r>
            <a:r>
              <a:rPr lang="ru-RU" sz="4400" dirty="0" smtClean="0">
                <a:solidFill>
                  <a:srgbClr val="C00000"/>
                </a:solidFill>
              </a:rPr>
              <a:t>-</a:t>
            </a:r>
            <a:r>
              <a:rPr lang="ru-RU" sz="4400" dirty="0" smtClean="0">
                <a:solidFill>
                  <a:srgbClr val="C00000"/>
                </a:solidFill>
              </a:rPr>
              <a:t>, -</a:t>
            </a:r>
            <a:r>
              <a:rPr lang="ru-RU" sz="4400" dirty="0" err="1" smtClean="0">
                <a:solidFill>
                  <a:srgbClr val="C00000"/>
                </a:solidFill>
              </a:rPr>
              <a:t>айше</a:t>
            </a:r>
            <a:r>
              <a:rPr lang="ru-RU" sz="4400" dirty="0" smtClean="0">
                <a:solidFill>
                  <a:srgbClr val="C00000"/>
                </a:solidFill>
              </a:rPr>
              <a:t>-  </a:t>
            </a:r>
            <a:r>
              <a:rPr lang="ru-RU" sz="4400" dirty="0" smtClean="0"/>
              <a:t>-превосх</a:t>
            </a:r>
            <a:r>
              <a:rPr lang="ru-RU" sz="4400" dirty="0" smtClean="0"/>
              <a:t>. </a:t>
            </a:r>
            <a:r>
              <a:rPr lang="ru-RU" sz="4400" dirty="0" smtClean="0"/>
              <a:t>степень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7200" dirty="0" smtClean="0">
                <a:solidFill>
                  <a:srgbClr val="00B0F0"/>
                </a:solidFill>
              </a:rPr>
              <a:t>Внимание!</a:t>
            </a:r>
            <a:endParaRPr lang="ru-RU" sz="7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Суффиксы  </a:t>
            </a:r>
            <a:r>
              <a:rPr lang="ru-RU" sz="6600" dirty="0" smtClean="0">
                <a:solidFill>
                  <a:srgbClr val="FF0000"/>
                </a:solidFill>
              </a:rPr>
              <a:t>формообразующие </a:t>
            </a:r>
          </a:p>
          <a:p>
            <a:pPr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в основу слова не входят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Например: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Возьм</a:t>
            </a:r>
            <a:r>
              <a:rPr lang="ru-RU" sz="4000" dirty="0" err="1" smtClean="0"/>
              <a:t>-</a:t>
            </a:r>
            <a:r>
              <a:rPr lang="ru-RU" sz="4000" dirty="0" err="1" smtClean="0">
                <a:solidFill>
                  <a:srgbClr val="C00000"/>
                </a:solidFill>
              </a:rPr>
              <a:t>и</a:t>
            </a:r>
            <a:r>
              <a:rPr lang="ru-RU" sz="4000" dirty="0" err="1" smtClean="0"/>
              <a:t>-те</a:t>
            </a:r>
            <a:endParaRPr lang="ru-RU" sz="4000" dirty="0" smtClean="0"/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Прекрасн</a:t>
            </a:r>
            <a:r>
              <a:rPr lang="ru-RU" sz="4000" dirty="0" err="1" smtClean="0"/>
              <a:t>-</a:t>
            </a:r>
            <a:r>
              <a:rPr lang="ru-RU" sz="4000" dirty="0" err="1" smtClean="0">
                <a:solidFill>
                  <a:srgbClr val="C00000"/>
                </a:solidFill>
              </a:rPr>
              <a:t>ейш</a:t>
            </a:r>
            <a:r>
              <a:rPr lang="ru-RU" sz="4000" dirty="0" err="1" smtClean="0"/>
              <a:t>-ий</a:t>
            </a:r>
            <a:endParaRPr lang="ru-RU" sz="4000" dirty="0" smtClean="0"/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Шир</a:t>
            </a:r>
            <a:r>
              <a:rPr lang="ru-RU" sz="4000" dirty="0" err="1" smtClean="0"/>
              <a:t>-</a:t>
            </a:r>
            <a:r>
              <a:rPr lang="ru-RU" sz="4000" dirty="0" err="1" smtClean="0">
                <a:solidFill>
                  <a:srgbClr val="C00000"/>
                </a:solidFill>
              </a:rPr>
              <a:t>е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Повлия</a:t>
            </a:r>
            <a:r>
              <a:rPr lang="ru-RU" sz="4000" dirty="0" err="1" smtClean="0"/>
              <a:t>-</a:t>
            </a:r>
            <a:r>
              <a:rPr lang="ru-RU" sz="4000" dirty="0" err="1" smtClean="0">
                <a:solidFill>
                  <a:srgbClr val="C00000"/>
                </a:solidFill>
              </a:rPr>
              <a:t>л</a:t>
            </a:r>
            <a:r>
              <a:rPr lang="ru-RU" sz="4000" dirty="0" err="1" smtClean="0"/>
              <a:t>-и</a:t>
            </a:r>
            <a:endParaRPr lang="ru-RU" sz="4000" dirty="0" smtClean="0"/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Подним</a:t>
            </a:r>
            <a:r>
              <a:rPr lang="ru-RU" sz="4000" dirty="0" err="1" smtClean="0"/>
              <a:t>-</a:t>
            </a:r>
            <a:r>
              <a:rPr lang="ru-RU" sz="4000" dirty="0" err="1" smtClean="0">
                <a:solidFill>
                  <a:srgbClr val="C00000"/>
                </a:solidFill>
              </a:rPr>
              <a:t>и</a:t>
            </a:r>
            <a:r>
              <a:rPr lang="ru-RU" sz="4000" dirty="0" err="1" smtClean="0"/>
              <a:t>-те-</a:t>
            </a:r>
            <a:r>
              <a:rPr lang="ru-RU" sz="4000" dirty="0" err="1" smtClean="0">
                <a:solidFill>
                  <a:srgbClr val="002060"/>
                </a:solidFill>
              </a:rPr>
              <a:t>сь</a:t>
            </a:r>
            <a:endParaRPr lang="ru-RU" sz="4000" dirty="0" smtClean="0">
              <a:solidFill>
                <a:srgbClr val="00206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Сильн-</a:t>
            </a:r>
            <a:r>
              <a:rPr lang="ru-RU" sz="4000" dirty="0" err="1" smtClean="0">
                <a:solidFill>
                  <a:srgbClr val="C00000"/>
                </a:solidFill>
              </a:rPr>
              <a:t>ее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Прекрати</a:t>
            </a:r>
            <a:r>
              <a:rPr lang="ru-RU" sz="4000" dirty="0" err="1" smtClean="0">
                <a:solidFill>
                  <a:srgbClr val="C00000"/>
                </a:solidFill>
              </a:rPr>
              <a:t>-ть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002060"/>
                </a:solidFill>
              </a:rPr>
              <a:t>Унес</a:t>
            </a:r>
            <a:r>
              <a:rPr lang="ru-RU" sz="4000" dirty="0" err="1" smtClean="0">
                <a:solidFill>
                  <a:srgbClr val="C00000"/>
                </a:solidFill>
              </a:rPr>
              <a:t>-ти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Постфикс    -   </a:t>
            </a:r>
            <a:r>
              <a:rPr lang="ru-RU" dirty="0" smtClean="0">
                <a:solidFill>
                  <a:srgbClr val="C00000"/>
                </a:solidFill>
              </a:rPr>
              <a:t>-СЯ, -СЬ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Возвратный суффикс – постфикс (после окончания) – входит в основу.</a:t>
            </a:r>
          </a:p>
          <a:p>
            <a:pPr>
              <a:buNone/>
            </a:pPr>
            <a:r>
              <a:rPr lang="ru-RU" dirty="0" smtClean="0"/>
              <a:t>Словообразовательный  суффикс.</a:t>
            </a:r>
          </a:p>
          <a:p>
            <a:pPr>
              <a:buNone/>
            </a:pPr>
            <a:r>
              <a:rPr lang="ru-RU" sz="4800" dirty="0" smtClean="0">
                <a:solidFill>
                  <a:srgbClr val="0070C0"/>
                </a:solidFill>
              </a:rPr>
              <a:t>Катать – кататься:   </a:t>
            </a:r>
            <a:r>
              <a:rPr lang="ru-RU" sz="4800" dirty="0" err="1" smtClean="0">
                <a:solidFill>
                  <a:srgbClr val="C00000"/>
                </a:solidFill>
              </a:rPr>
              <a:t>ката</a:t>
            </a:r>
            <a:r>
              <a:rPr lang="ru-RU" sz="4800" dirty="0" err="1" smtClean="0"/>
              <a:t>-ть-</a:t>
            </a:r>
            <a:r>
              <a:rPr lang="ru-RU" sz="4800" dirty="0" err="1" smtClean="0">
                <a:solidFill>
                  <a:srgbClr val="C00000"/>
                </a:solidFill>
              </a:rPr>
              <a:t>ся</a:t>
            </a:r>
            <a:r>
              <a:rPr lang="ru-RU" sz="4800" dirty="0" smtClean="0">
                <a:solidFill>
                  <a:srgbClr val="C00000"/>
                </a:solidFill>
              </a:rPr>
              <a:t>, 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                                   </a:t>
            </a:r>
            <a:r>
              <a:rPr lang="ru-RU" sz="4800" dirty="0" err="1" smtClean="0">
                <a:solidFill>
                  <a:srgbClr val="C00000"/>
                </a:solidFill>
              </a:rPr>
              <a:t>ката-</a:t>
            </a:r>
            <a:r>
              <a:rPr lang="ru-RU" sz="4800" dirty="0" err="1" smtClean="0"/>
              <a:t>ешь</a:t>
            </a:r>
            <a:r>
              <a:rPr lang="ru-RU" sz="4800" dirty="0" err="1" smtClean="0">
                <a:solidFill>
                  <a:srgbClr val="C00000"/>
                </a:solidFill>
              </a:rPr>
              <a:t>-ся</a:t>
            </a:r>
            <a:endParaRPr lang="ru-RU" sz="4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0070C0"/>
                </a:solidFill>
              </a:rPr>
              <a:t>Нести – нестись: </a:t>
            </a:r>
            <a:r>
              <a:rPr lang="ru-RU" sz="4800" dirty="0" err="1" smtClean="0">
                <a:solidFill>
                  <a:srgbClr val="C00000"/>
                </a:solidFill>
              </a:rPr>
              <a:t>нес</a:t>
            </a:r>
            <a:r>
              <a:rPr lang="ru-RU" sz="4800" dirty="0" err="1" smtClean="0"/>
              <a:t>-ти-</a:t>
            </a:r>
            <a:r>
              <a:rPr lang="ru-RU" sz="4800" dirty="0" err="1" smtClean="0">
                <a:solidFill>
                  <a:srgbClr val="C00000"/>
                </a:solidFill>
              </a:rPr>
              <a:t>сь</a:t>
            </a:r>
            <a:r>
              <a:rPr lang="ru-RU" sz="4800" dirty="0" smtClean="0">
                <a:solidFill>
                  <a:srgbClr val="C00000"/>
                </a:solidFill>
              </a:rPr>
              <a:t>, 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                               </a:t>
            </a:r>
            <a:r>
              <a:rPr lang="ru-RU" sz="4800" dirty="0" err="1" smtClean="0">
                <a:solidFill>
                  <a:srgbClr val="C00000"/>
                </a:solidFill>
              </a:rPr>
              <a:t>нес-</a:t>
            </a:r>
            <a:r>
              <a:rPr lang="ru-RU" sz="4800" dirty="0" err="1" smtClean="0"/>
              <a:t>ут</a:t>
            </a:r>
            <a:r>
              <a:rPr lang="ru-RU" sz="4800" dirty="0" err="1" smtClean="0">
                <a:solidFill>
                  <a:srgbClr val="C00000"/>
                </a:solidFill>
              </a:rPr>
              <a:t>-ся</a:t>
            </a:r>
            <a:endParaRPr lang="ru-RU" sz="4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Зачем?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</a:rPr>
              <a:t>Орфографическая грамотность:</a:t>
            </a:r>
          </a:p>
          <a:p>
            <a:pPr algn="ctr">
              <a:buNone/>
            </a:pPr>
            <a:r>
              <a:rPr lang="ru-RU" sz="5400" dirty="0" smtClean="0">
                <a:solidFill>
                  <a:srgbClr val="00B050"/>
                </a:solidFill>
              </a:rPr>
              <a:t>морфемный принцип русской орфографии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l"/>
            <a:r>
              <a:rPr lang="ru-RU" sz="5400" dirty="0" smtClean="0"/>
              <a:t>Порядок морфемного разбора:</a:t>
            </a:r>
            <a:br>
              <a:rPr lang="ru-RU" sz="5400" dirty="0" smtClean="0"/>
            </a:br>
            <a:r>
              <a:rPr lang="ru-RU" sz="5400" dirty="0" smtClean="0">
                <a:solidFill>
                  <a:srgbClr val="002060"/>
                </a:solidFill>
              </a:rPr>
              <a:t>1. окончание</a:t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2.основа</a:t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3.корень</a:t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4. приставка (префикс) и суффикс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Окончание (флексия)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При изменении слова.</a:t>
            </a:r>
          </a:p>
          <a:p>
            <a:pPr algn="ctr">
              <a:buNone/>
            </a:pPr>
            <a:r>
              <a:rPr lang="ru-RU" dirty="0" smtClean="0"/>
              <a:t>Нулевое.</a:t>
            </a:r>
          </a:p>
          <a:p>
            <a:pPr algn="ctr">
              <a:buNone/>
            </a:pPr>
            <a:r>
              <a:rPr lang="ru-RU" dirty="0" smtClean="0"/>
              <a:t>Нет окончаний</a:t>
            </a:r>
            <a:r>
              <a:rPr lang="ru-RU" i="1" dirty="0" smtClean="0"/>
              <a:t>: </a:t>
            </a:r>
            <a:r>
              <a:rPr lang="ru-RU" i="1" dirty="0" smtClean="0">
                <a:solidFill>
                  <a:srgbClr val="00B050"/>
                </a:solidFill>
              </a:rPr>
              <a:t>ещё, такси, сделав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484784"/>
            <a:ext cx="194421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основа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flipV="1">
            <a:off x="1835696" y="2060848"/>
            <a:ext cx="3240360" cy="50405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оловина рамки 7"/>
          <p:cNvSpPr/>
          <p:nvPr/>
        </p:nvSpPr>
        <p:spPr>
          <a:xfrm flipH="1" flipV="1">
            <a:off x="3059832" y="1988840"/>
            <a:ext cx="3096344" cy="576064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корень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Арка 3"/>
          <p:cNvSpPr/>
          <p:nvPr/>
        </p:nvSpPr>
        <p:spPr>
          <a:xfrm>
            <a:off x="2987824" y="1844824"/>
            <a:ext cx="3528392" cy="1490464"/>
          </a:xfrm>
          <a:prstGeom prst="blockArc">
            <a:avLst>
              <a:gd name="adj1" fmla="val 10685560"/>
              <a:gd name="adj2" fmla="val 25617"/>
              <a:gd name="adj3" fmla="val 12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Приставка (префикс)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 flipH="1">
            <a:off x="3059832" y="1844824"/>
            <a:ext cx="2808312" cy="936104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суффикс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5400" dirty="0" smtClean="0">
                <a:solidFill>
                  <a:srgbClr val="7030A0"/>
                </a:solidFill>
              </a:rPr>
              <a:t>1) словообразующий</a:t>
            </a:r>
          </a:p>
          <a:p>
            <a:r>
              <a:rPr lang="ru-RU" sz="5400" dirty="0" smtClean="0">
                <a:solidFill>
                  <a:srgbClr val="7030A0"/>
                </a:solidFill>
              </a:rPr>
              <a:t>2) формообразующий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4" name="Нашивка 3"/>
          <p:cNvSpPr/>
          <p:nvPr/>
        </p:nvSpPr>
        <p:spPr>
          <a:xfrm rot="16200000" flipV="1">
            <a:off x="4139952" y="1052735"/>
            <a:ext cx="1080121" cy="2808314"/>
          </a:xfrm>
          <a:prstGeom prst="chevron">
            <a:avLst>
              <a:gd name="adj" fmla="val 804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Суффиксы  формообразующие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sz="5400" dirty="0" smtClean="0"/>
              <a:t>глаголы:</a:t>
            </a:r>
          </a:p>
          <a:p>
            <a:pPr marL="514350" indent="-514350"/>
            <a:r>
              <a:rPr lang="ru-RU" sz="5400" dirty="0" smtClean="0"/>
              <a:t> -</a:t>
            </a:r>
            <a:r>
              <a:rPr lang="ru-RU" sz="5400" dirty="0" err="1" smtClean="0">
                <a:solidFill>
                  <a:srgbClr val="C00000"/>
                </a:solidFill>
              </a:rPr>
              <a:t>ть</a:t>
            </a:r>
            <a:r>
              <a:rPr lang="ru-RU" sz="5400" dirty="0" smtClean="0">
                <a:solidFill>
                  <a:srgbClr val="C00000"/>
                </a:solidFill>
              </a:rPr>
              <a:t>, -</a:t>
            </a:r>
            <a:r>
              <a:rPr lang="ru-RU" sz="5400" dirty="0" err="1" smtClean="0">
                <a:solidFill>
                  <a:srgbClr val="C00000"/>
                </a:solidFill>
              </a:rPr>
              <a:t>ти</a:t>
            </a:r>
            <a:r>
              <a:rPr lang="ru-RU" sz="5400" dirty="0" smtClean="0">
                <a:solidFill>
                  <a:srgbClr val="C00000"/>
                </a:solidFill>
              </a:rPr>
              <a:t> </a:t>
            </a:r>
            <a:r>
              <a:rPr lang="ru-RU" sz="5400" dirty="0" smtClean="0"/>
              <a:t>(</a:t>
            </a:r>
            <a:r>
              <a:rPr lang="ru-RU" sz="5400" dirty="0" err="1" smtClean="0"/>
              <a:t>инфин</a:t>
            </a:r>
            <a:r>
              <a:rPr lang="ru-RU" sz="5400" dirty="0" smtClean="0"/>
              <a:t>.)</a:t>
            </a:r>
          </a:p>
          <a:p>
            <a:r>
              <a:rPr lang="ru-RU" sz="5400" dirty="0" smtClean="0">
                <a:solidFill>
                  <a:srgbClr val="C00000"/>
                </a:solidFill>
              </a:rPr>
              <a:t>-л- </a:t>
            </a:r>
            <a:r>
              <a:rPr lang="ru-RU" sz="5400" dirty="0" err="1" smtClean="0"/>
              <a:t>прош.времени</a:t>
            </a:r>
            <a:endParaRPr lang="ru-RU" sz="5400" dirty="0" smtClean="0"/>
          </a:p>
          <a:p>
            <a:r>
              <a:rPr lang="ru-RU" sz="5400" dirty="0" smtClean="0">
                <a:solidFill>
                  <a:srgbClr val="C00000"/>
                </a:solidFill>
              </a:rPr>
              <a:t>-и- </a:t>
            </a:r>
            <a:r>
              <a:rPr lang="ru-RU" sz="5400" dirty="0" err="1" smtClean="0"/>
              <a:t>повелит.наклонения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Суффиксы  формообразующие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sz="4800" dirty="0" smtClean="0"/>
              <a:t>) Имя прилагательное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-е, -ей, -ее </a:t>
            </a:r>
            <a:r>
              <a:rPr lang="ru-RU" sz="4800" dirty="0" smtClean="0"/>
              <a:t>– </a:t>
            </a:r>
            <a:r>
              <a:rPr lang="ru-RU" sz="4600" dirty="0" err="1" smtClean="0"/>
              <a:t>сравнит.степень</a:t>
            </a:r>
            <a:endParaRPr lang="ru-RU" sz="4600" dirty="0" smtClean="0"/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-</a:t>
            </a:r>
            <a:r>
              <a:rPr lang="ru-RU" sz="4800" dirty="0" err="1" smtClean="0">
                <a:solidFill>
                  <a:srgbClr val="C00000"/>
                </a:solidFill>
              </a:rPr>
              <a:t>ейш</a:t>
            </a:r>
            <a:r>
              <a:rPr lang="ru-RU" sz="4800" dirty="0" smtClean="0">
                <a:solidFill>
                  <a:srgbClr val="C00000"/>
                </a:solidFill>
              </a:rPr>
              <a:t>-, -</a:t>
            </a:r>
            <a:r>
              <a:rPr lang="ru-RU" sz="4800" dirty="0" err="1" smtClean="0">
                <a:solidFill>
                  <a:srgbClr val="C00000"/>
                </a:solidFill>
              </a:rPr>
              <a:t>айш</a:t>
            </a:r>
            <a:r>
              <a:rPr lang="ru-RU" sz="4800" dirty="0" smtClean="0">
                <a:solidFill>
                  <a:srgbClr val="C00000"/>
                </a:solidFill>
              </a:rPr>
              <a:t>-  </a:t>
            </a:r>
            <a:r>
              <a:rPr lang="ru-RU" sz="4800" dirty="0" smtClean="0"/>
              <a:t>- </a:t>
            </a:r>
            <a:r>
              <a:rPr lang="ru-RU" sz="4600" dirty="0" smtClean="0"/>
              <a:t>превосх. степень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179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Морфемика-</vt:lpstr>
      <vt:lpstr>Порядок морфемного разбора: 1. окончание 2.основа 3.корень 4. приставка (префикс) и суффикс</vt:lpstr>
      <vt:lpstr>Окончание (флексия)</vt:lpstr>
      <vt:lpstr>основа</vt:lpstr>
      <vt:lpstr>корень</vt:lpstr>
      <vt:lpstr>Приставка (префикс)</vt:lpstr>
      <vt:lpstr>суффикс</vt:lpstr>
      <vt:lpstr>Суффиксы  формообразующие</vt:lpstr>
      <vt:lpstr>Суффиксы  формообразующие</vt:lpstr>
      <vt:lpstr>Суффиксы  формообразующие</vt:lpstr>
      <vt:lpstr>Внимание!</vt:lpstr>
      <vt:lpstr>Например:</vt:lpstr>
      <vt:lpstr>Постфикс    -   -СЯ, -СЬ</vt:lpstr>
      <vt:lpstr>Зачем?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Морфемика-</dc:title>
  <dc:creator>Вуджöр</dc:creator>
  <cp:lastModifiedBy>Козлов</cp:lastModifiedBy>
  <cp:revision>5</cp:revision>
  <dcterms:created xsi:type="dcterms:W3CDTF">2012-09-30T21:24:32Z</dcterms:created>
  <dcterms:modified xsi:type="dcterms:W3CDTF">2012-09-30T22:13:28Z</dcterms:modified>
</cp:coreProperties>
</file>