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764704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ru-RU" sz="7200" dirty="0" err="1" smtClean="0">
                <a:solidFill>
                  <a:srgbClr val="C00000"/>
                </a:solidFill>
              </a:rPr>
              <a:t>Морфемика</a:t>
            </a:r>
            <a:r>
              <a:rPr lang="ru-RU" sz="7200" dirty="0" smtClean="0">
                <a:solidFill>
                  <a:srgbClr val="C00000"/>
                </a:solidFill>
              </a:rPr>
              <a:t>-</a:t>
            </a:r>
            <a:endParaRPr lang="ru-RU" sz="72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132856"/>
            <a:ext cx="6400800" cy="4032448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7030A0"/>
                </a:solidFill>
              </a:rPr>
              <a:t>р</a:t>
            </a:r>
            <a:r>
              <a:rPr lang="ru-RU" sz="6600" dirty="0" smtClean="0">
                <a:solidFill>
                  <a:srgbClr val="7030A0"/>
                </a:solidFill>
              </a:rPr>
              <a:t>аздел науки о языке, изучающий строение слова</a:t>
            </a:r>
            <a:endParaRPr lang="ru-RU" sz="6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Суффиксы  формообразующие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5400" dirty="0" smtClean="0"/>
              <a:t>3) Наречие</a:t>
            </a:r>
          </a:p>
          <a:p>
            <a:pPr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-</a:t>
            </a:r>
            <a:r>
              <a:rPr lang="ru-RU" sz="4400" dirty="0" smtClean="0">
                <a:solidFill>
                  <a:srgbClr val="C00000"/>
                </a:solidFill>
              </a:rPr>
              <a:t>е, -ей, -ее </a:t>
            </a:r>
            <a:r>
              <a:rPr lang="ru-RU" sz="4400" dirty="0" smtClean="0"/>
              <a:t>– </a:t>
            </a:r>
            <a:r>
              <a:rPr lang="ru-RU" sz="4400" dirty="0" err="1" smtClean="0"/>
              <a:t>сравнит.степень</a:t>
            </a:r>
            <a:endParaRPr lang="ru-RU" sz="4400" dirty="0" smtClean="0"/>
          </a:p>
          <a:p>
            <a:pPr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-</a:t>
            </a:r>
            <a:r>
              <a:rPr lang="ru-RU" sz="4400" dirty="0" err="1" smtClean="0">
                <a:solidFill>
                  <a:srgbClr val="C00000"/>
                </a:solidFill>
              </a:rPr>
              <a:t>ейше</a:t>
            </a:r>
            <a:r>
              <a:rPr lang="ru-RU" sz="4400" dirty="0" smtClean="0">
                <a:solidFill>
                  <a:srgbClr val="C00000"/>
                </a:solidFill>
              </a:rPr>
              <a:t>-</a:t>
            </a:r>
            <a:r>
              <a:rPr lang="ru-RU" sz="4400" dirty="0" smtClean="0">
                <a:solidFill>
                  <a:srgbClr val="C00000"/>
                </a:solidFill>
              </a:rPr>
              <a:t>, -</a:t>
            </a:r>
            <a:r>
              <a:rPr lang="ru-RU" sz="4400" dirty="0" err="1" smtClean="0">
                <a:solidFill>
                  <a:srgbClr val="C00000"/>
                </a:solidFill>
              </a:rPr>
              <a:t>айше</a:t>
            </a:r>
            <a:r>
              <a:rPr lang="ru-RU" sz="4400" dirty="0" smtClean="0">
                <a:solidFill>
                  <a:srgbClr val="C00000"/>
                </a:solidFill>
              </a:rPr>
              <a:t>-  </a:t>
            </a:r>
            <a:r>
              <a:rPr lang="ru-RU" sz="4400" dirty="0" smtClean="0"/>
              <a:t>-превосх</a:t>
            </a:r>
            <a:r>
              <a:rPr lang="ru-RU" sz="4400" dirty="0" smtClean="0"/>
              <a:t>. </a:t>
            </a:r>
            <a:r>
              <a:rPr lang="ru-RU" sz="4400" dirty="0" smtClean="0"/>
              <a:t>степень</a:t>
            </a:r>
            <a:endParaRPr lang="ru-RU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7200" dirty="0" smtClean="0">
                <a:solidFill>
                  <a:srgbClr val="00B0F0"/>
                </a:solidFill>
              </a:rPr>
              <a:t>Внимание!</a:t>
            </a:r>
            <a:endParaRPr lang="ru-RU" sz="7200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 smtClean="0">
                <a:solidFill>
                  <a:srgbClr val="FF0000"/>
                </a:solidFill>
              </a:rPr>
              <a:t>Суффиксы  </a:t>
            </a:r>
            <a:r>
              <a:rPr lang="ru-RU" sz="6600" dirty="0" smtClean="0">
                <a:solidFill>
                  <a:srgbClr val="FF0000"/>
                </a:solidFill>
              </a:rPr>
              <a:t>формообразующие </a:t>
            </a:r>
          </a:p>
          <a:p>
            <a:pPr algn="ctr">
              <a:buNone/>
            </a:pPr>
            <a:r>
              <a:rPr lang="ru-RU" sz="6600" dirty="0" smtClean="0">
                <a:solidFill>
                  <a:srgbClr val="FF0000"/>
                </a:solidFill>
              </a:rPr>
              <a:t>в основу слова не входят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Например: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/>
          </a:bodyPr>
          <a:lstStyle/>
          <a:p>
            <a:pPr algn="ctr"/>
            <a:r>
              <a:rPr lang="ru-RU" sz="4000" dirty="0" err="1" smtClean="0">
                <a:solidFill>
                  <a:srgbClr val="002060"/>
                </a:solidFill>
              </a:rPr>
              <a:t>Возьм</a:t>
            </a:r>
            <a:r>
              <a:rPr lang="ru-RU" sz="4000" dirty="0" err="1" smtClean="0"/>
              <a:t>-</a:t>
            </a:r>
            <a:r>
              <a:rPr lang="ru-RU" sz="4000" dirty="0" err="1" smtClean="0">
                <a:solidFill>
                  <a:srgbClr val="C00000"/>
                </a:solidFill>
              </a:rPr>
              <a:t>и</a:t>
            </a:r>
            <a:r>
              <a:rPr lang="ru-RU" sz="4000" dirty="0" err="1" smtClean="0"/>
              <a:t>-те</a:t>
            </a:r>
            <a:endParaRPr lang="ru-RU" sz="4000" dirty="0" smtClean="0"/>
          </a:p>
          <a:p>
            <a:pPr algn="ctr"/>
            <a:r>
              <a:rPr lang="ru-RU" sz="4000" dirty="0" err="1" smtClean="0">
                <a:solidFill>
                  <a:srgbClr val="002060"/>
                </a:solidFill>
              </a:rPr>
              <a:t>Прекрасн</a:t>
            </a:r>
            <a:r>
              <a:rPr lang="ru-RU" sz="4000" dirty="0" err="1" smtClean="0"/>
              <a:t>-</a:t>
            </a:r>
            <a:r>
              <a:rPr lang="ru-RU" sz="4000" dirty="0" err="1" smtClean="0">
                <a:solidFill>
                  <a:srgbClr val="C00000"/>
                </a:solidFill>
              </a:rPr>
              <a:t>ейш</a:t>
            </a:r>
            <a:r>
              <a:rPr lang="ru-RU" sz="4000" dirty="0" err="1" smtClean="0"/>
              <a:t>-ий</a:t>
            </a:r>
            <a:endParaRPr lang="ru-RU" sz="4000" dirty="0" smtClean="0"/>
          </a:p>
          <a:p>
            <a:pPr algn="ctr"/>
            <a:r>
              <a:rPr lang="ru-RU" sz="4000" dirty="0" err="1" smtClean="0">
                <a:solidFill>
                  <a:srgbClr val="002060"/>
                </a:solidFill>
              </a:rPr>
              <a:t>Шир</a:t>
            </a:r>
            <a:r>
              <a:rPr lang="ru-RU" sz="4000" dirty="0" err="1" smtClean="0"/>
              <a:t>-</a:t>
            </a:r>
            <a:r>
              <a:rPr lang="ru-RU" sz="4000" dirty="0" err="1" smtClean="0">
                <a:solidFill>
                  <a:srgbClr val="C00000"/>
                </a:solidFill>
              </a:rPr>
              <a:t>е</a:t>
            </a:r>
            <a:endParaRPr lang="ru-RU" sz="4000" dirty="0" smtClean="0">
              <a:solidFill>
                <a:srgbClr val="C00000"/>
              </a:solidFill>
            </a:endParaRPr>
          </a:p>
          <a:p>
            <a:pPr algn="ctr"/>
            <a:r>
              <a:rPr lang="ru-RU" sz="4000" dirty="0" err="1" smtClean="0">
                <a:solidFill>
                  <a:srgbClr val="002060"/>
                </a:solidFill>
              </a:rPr>
              <a:t>Повлия</a:t>
            </a:r>
            <a:r>
              <a:rPr lang="ru-RU" sz="4000" dirty="0" err="1" smtClean="0"/>
              <a:t>-</a:t>
            </a:r>
            <a:r>
              <a:rPr lang="ru-RU" sz="4000" dirty="0" err="1" smtClean="0">
                <a:solidFill>
                  <a:srgbClr val="C00000"/>
                </a:solidFill>
              </a:rPr>
              <a:t>л</a:t>
            </a:r>
            <a:r>
              <a:rPr lang="ru-RU" sz="4000" dirty="0" err="1" smtClean="0"/>
              <a:t>-и</a:t>
            </a:r>
            <a:endParaRPr lang="ru-RU" sz="4000" dirty="0" smtClean="0"/>
          </a:p>
          <a:p>
            <a:pPr algn="ctr"/>
            <a:r>
              <a:rPr lang="ru-RU" sz="4000" dirty="0" err="1" smtClean="0">
                <a:solidFill>
                  <a:srgbClr val="002060"/>
                </a:solidFill>
              </a:rPr>
              <a:t>Подним</a:t>
            </a:r>
            <a:r>
              <a:rPr lang="ru-RU" sz="4000" dirty="0" err="1" smtClean="0"/>
              <a:t>-</a:t>
            </a:r>
            <a:r>
              <a:rPr lang="ru-RU" sz="4000" dirty="0" err="1" smtClean="0">
                <a:solidFill>
                  <a:srgbClr val="C00000"/>
                </a:solidFill>
              </a:rPr>
              <a:t>и</a:t>
            </a:r>
            <a:r>
              <a:rPr lang="ru-RU" sz="4000" dirty="0" err="1" smtClean="0"/>
              <a:t>-те-</a:t>
            </a:r>
            <a:r>
              <a:rPr lang="ru-RU" sz="4000" dirty="0" err="1" smtClean="0">
                <a:solidFill>
                  <a:srgbClr val="002060"/>
                </a:solidFill>
              </a:rPr>
              <a:t>сь</a:t>
            </a:r>
            <a:endParaRPr lang="ru-RU" sz="4000" dirty="0" smtClean="0">
              <a:solidFill>
                <a:srgbClr val="002060"/>
              </a:solidFill>
            </a:endParaRPr>
          </a:p>
          <a:p>
            <a:pPr algn="ctr"/>
            <a:r>
              <a:rPr lang="ru-RU" sz="4000" dirty="0" err="1" smtClean="0">
                <a:solidFill>
                  <a:srgbClr val="002060"/>
                </a:solidFill>
              </a:rPr>
              <a:t>Сильн-</a:t>
            </a:r>
            <a:r>
              <a:rPr lang="ru-RU" sz="4000" dirty="0" err="1" smtClean="0">
                <a:solidFill>
                  <a:srgbClr val="C00000"/>
                </a:solidFill>
              </a:rPr>
              <a:t>ее</a:t>
            </a:r>
            <a:endParaRPr lang="ru-RU" sz="4000" dirty="0" smtClean="0">
              <a:solidFill>
                <a:srgbClr val="C00000"/>
              </a:solidFill>
            </a:endParaRPr>
          </a:p>
          <a:p>
            <a:pPr algn="ctr"/>
            <a:r>
              <a:rPr lang="ru-RU" sz="4000" dirty="0" err="1" smtClean="0">
                <a:solidFill>
                  <a:srgbClr val="002060"/>
                </a:solidFill>
              </a:rPr>
              <a:t>Прекрати</a:t>
            </a:r>
            <a:r>
              <a:rPr lang="ru-RU" sz="4000" dirty="0" err="1" smtClean="0">
                <a:solidFill>
                  <a:srgbClr val="C00000"/>
                </a:solidFill>
              </a:rPr>
              <a:t>-ть</a:t>
            </a:r>
            <a:endParaRPr lang="ru-RU" sz="4000" dirty="0" smtClean="0">
              <a:solidFill>
                <a:srgbClr val="C00000"/>
              </a:solidFill>
            </a:endParaRPr>
          </a:p>
          <a:p>
            <a:pPr algn="ctr"/>
            <a:r>
              <a:rPr lang="ru-RU" sz="4000" dirty="0" err="1" smtClean="0">
                <a:solidFill>
                  <a:srgbClr val="002060"/>
                </a:solidFill>
              </a:rPr>
              <a:t>Унес</a:t>
            </a:r>
            <a:r>
              <a:rPr lang="ru-RU" sz="4000" dirty="0" err="1" smtClean="0">
                <a:solidFill>
                  <a:srgbClr val="C00000"/>
                </a:solidFill>
              </a:rPr>
              <a:t>-ти</a:t>
            </a:r>
            <a:endParaRPr lang="ru-RU" sz="4000" dirty="0" smtClean="0">
              <a:solidFill>
                <a:srgbClr val="C00000"/>
              </a:solidFill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Постфикс    -   </a:t>
            </a:r>
            <a:r>
              <a:rPr lang="ru-RU" dirty="0" smtClean="0">
                <a:solidFill>
                  <a:srgbClr val="C00000"/>
                </a:solidFill>
              </a:rPr>
              <a:t>-СЯ, -СЬ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Возвратный суффикс – постфикс (после окончания) – входит в основу.</a:t>
            </a:r>
          </a:p>
          <a:p>
            <a:pPr>
              <a:buNone/>
            </a:pPr>
            <a:r>
              <a:rPr lang="ru-RU" dirty="0" smtClean="0"/>
              <a:t>Словообразовательный  суффикс.</a:t>
            </a:r>
          </a:p>
          <a:p>
            <a:pPr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Катать – кататься:   </a:t>
            </a:r>
            <a:r>
              <a:rPr lang="ru-RU" sz="4800" dirty="0" err="1" smtClean="0">
                <a:solidFill>
                  <a:srgbClr val="C00000"/>
                </a:solidFill>
              </a:rPr>
              <a:t>ката</a:t>
            </a:r>
            <a:r>
              <a:rPr lang="ru-RU" sz="4800" dirty="0" err="1" smtClean="0"/>
              <a:t>-ть-</a:t>
            </a:r>
            <a:r>
              <a:rPr lang="ru-RU" sz="4800" dirty="0" err="1" smtClean="0">
                <a:solidFill>
                  <a:srgbClr val="C00000"/>
                </a:solidFill>
              </a:rPr>
              <a:t>ся</a:t>
            </a:r>
            <a:r>
              <a:rPr lang="ru-RU" sz="4800" dirty="0" smtClean="0">
                <a:solidFill>
                  <a:srgbClr val="C00000"/>
                </a:solidFill>
              </a:rPr>
              <a:t>, </a:t>
            </a:r>
          </a:p>
          <a:p>
            <a:pPr>
              <a:buNone/>
            </a:pPr>
            <a:r>
              <a:rPr lang="ru-RU" sz="4800" dirty="0" smtClean="0">
                <a:solidFill>
                  <a:srgbClr val="C00000"/>
                </a:solidFill>
              </a:rPr>
              <a:t> </a:t>
            </a:r>
            <a:r>
              <a:rPr lang="ru-RU" sz="4800" dirty="0" smtClean="0">
                <a:solidFill>
                  <a:srgbClr val="C00000"/>
                </a:solidFill>
              </a:rPr>
              <a:t>                                   </a:t>
            </a:r>
            <a:r>
              <a:rPr lang="ru-RU" sz="4800" dirty="0" err="1" smtClean="0">
                <a:solidFill>
                  <a:srgbClr val="C00000"/>
                </a:solidFill>
              </a:rPr>
              <a:t>ката-</a:t>
            </a:r>
            <a:r>
              <a:rPr lang="ru-RU" sz="4800" dirty="0" err="1" smtClean="0"/>
              <a:t>ешь</a:t>
            </a:r>
            <a:r>
              <a:rPr lang="ru-RU" sz="4800" dirty="0" err="1" smtClean="0">
                <a:solidFill>
                  <a:srgbClr val="C00000"/>
                </a:solidFill>
              </a:rPr>
              <a:t>-ся</a:t>
            </a:r>
            <a:endParaRPr lang="ru-RU" sz="4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Нести – нестись: </a:t>
            </a:r>
            <a:r>
              <a:rPr lang="ru-RU" sz="4800" dirty="0" err="1" smtClean="0">
                <a:solidFill>
                  <a:srgbClr val="C00000"/>
                </a:solidFill>
              </a:rPr>
              <a:t>нес</a:t>
            </a:r>
            <a:r>
              <a:rPr lang="ru-RU" sz="4800" dirty="0" err="1" smtClean="0"/>
              <a:t>-ти-</a:t>
            </a:r>
            <a:r>
              <a:rPr lang="ru-RU" sz="4800" dirty="0" err="1" smtClean="0">
                <a:solidFill>
                  <a:srgbClr val="C00000"/>
                </a:solidFill>
              </a:rPr>
              <a:t>сь</a:t>
            </a:r>
            <a:r>
              <a:rPr lang="ru-RU" sz="4800" dirty="0" smtClean="0">
                <a:solidFill>
                  <a:srgbClr val="C00000"/>
                </a:solidFill>
              </a:rPr>
              <a:t>, </a:t>
            </a:r>
          </a:p>
          <a:p>
            <a:pPr>
              <a:buNone/>
            </a:pPr>
            <a:r>
              <a:rPr lang="ru-RU" sz="4800" dirty="0" smtClean="0">
                <a:solidFill>
                  <a:srgbClr val="C00000"/>
                </a:solidFill>
              </a:rPr>
              <a:t> </a:t>
            </a:r>
            <a:r>
              <a:rPr lang="ru-RU" sz="4800" dirty="0" smtClean="0">
                <a:solidFill>
                  <a:srgbClr val="C00000"/>
                </a:solidFill>
              </a:rPr>
              <a:t>                               </a:t>
            </a:r>
            <a:r>
              <a:rPr lang="ru-RU" sz="4800" dirty="0" err="1" smtClean="0">
                <a:solidFill>
                  <a:srgbClr val="C00000"/>
                </a:solidFill>
              </a:rPr>
              <a:t>нес-</a:t>
            </a:r>
            <a:r>
              <a:rPr lang="ru-RU" sz="4800" dirty="0" err="1" smtClean="0"/>
              <a:t>ут</a:t>
            </a:r>
            <a:r>
              <a:rPr lang="ru-RU" sz="4800" dirty="0" err="1" smtClean="0">
                <a:solidFill>
                  <a:srgbClr val="C00000"/>
                </a:solidFill>
              </a:rPr>
              <a:t>-ся</a:t>
            </a:r>
            <a:endParaRPr lang="ru-RU" sz="48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C00000"/>
                </a:solidFill>
              </a:rPr>
              <a:t>Зачем?</a:t>
            </a:r>
            <a:endParaRPr lang="ru-RU" sz="6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0070C0"/>
                </a:solidFill>
              </a:rPr>
              <a:t>Орфографическая грамотность:</a:t>
            </a:r>
          </a:p>
          <a:p>
            <a:pPr algn="ctr">
              <a:buNone/>
            </a:pPr>
            <a:r>
              <a:rPr lang="ru-RU" sz="5400" dirty="0" smtClean="0">
                <a:solidFill>
                  <a:srgbClr val="00B050"/>
                </a:solidFill>
              </a:rPr>
              <a:t>морфемный принцип русской орфографии</a:t>
            </a:r>
            <a:endParaRPr lang="ru-RU" sz="5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pPr algn="l"/>
            <a:r>
              <a:rPr lang="ru-RU" sz="5400" dirty="0" smtClean="0"/>
              <a:t>Порядок морфемного разбора:</a:t>
            </a:r>
            <a:br>
              <a:rPr lang="ru-RU" sz="5400" dirty="0" smtClean="0"/>
            </a:br>
            <a:r>
              <a:rPr lang="ru-RU" sz="5400" dirty="0" smtClean="0">
                <a:solidFill>
                  <a:srgbClr val="002060"/>
                </a:solidFill>
              </a:rPr>
              <a:t>1. окончание</a:t>
            </a:r>
            <a:br>
              <a:rPr lang="ru-RU" sz="5400" dirty="0" smtClean="0">
                <a:solidFill>
                  <a:srgbClr val="002060"/>
                </a:solidFill>
              </a:rPr>
            </a:br>
            <a:r>
              <a:rPr lang="ru-RU" sz="5400" dirty="0" smtClean="0">
                <a:solidFill>
                  <a:srgbClr val="002060"/>
                </a:solidFill>
              </a:rPr>
              <a:t>2.основа</a:t>
            </a:r>
            <a:br>
              <a:rPr lang="ru-RU" sz="5400" dirty="0" smtClean="0">
                <a:solidFill>
                  <a:srgbClr val="002060"/>
                </a:solidFill>
              </a:rPr>
            </a:br>
            <a:r>
              <a:rPr lang="ru-RU" sz="5400" dirty="0" smtClean="0">
                <a:solidFill>
                  <a:srgbClr val="002060"/>
                </a:solidFill>
              </a:rPr>
              <a:t>3.корень</a:t>
            </a:r>
            <a:br>
              <a:rPr lang="ru-RU" sz="5400" dirty="0" smtClean="0">
                <a:solidFill>
                  <a:srgbClr val="002060"/>
                </a:solidFill>
              </a:rPr>
            </a:br>
            <a:r>
              <a:rPr lang="ru-RU" sz="5400" dirty="0" smtClean="0">
                <a:solidFill>
                  <a:srgbClr val="002060"/>
                </a:solidFill>
              </a:rPr>
              <a:t>4. приставка (префикс) и суффикс</a:t>
            </a:r>
            <a:endParaRPr lang="ru-RU" sz="5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Окончание (флексия)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При изменении слова.</a:t>
            </a:r>
          </a:p>
          <a:p>
            <a:pPr algn="ctr">
              <a:buNone/>
            </a:pPr>
            <a:r>
              <a:rPr lang="ru-RU" dirty="0" smtClean="0"/>
              <a:t>Нулевое.</a:t>
            </a:r>
          </a:p>
          <a:p>
            <a:pPr algn="ctr">
              <a:buNone/>
            </a:pPr>
            <a:r>
              <a:rPr lang="ru-RU" dirty="0" smtClean="0"/>
              <a:t>Нет окончаний</a:t>
            </a:r>
            <a:r>
              <a:rPr lang="ru-RU" i="1" dirty="0" smtClean="0"/>
              <a:t>: </a:t>
            </a:r>
            <a:r>
              <a:rPr lang="ru-RU" i="1" dirty="0" smtClean="0">
                <a:solidFill>
                  <a:srgbClr val="00B050"/>
                </a:solidFill>
              </a:rPr>
              <a:t>ещё, такси, сделав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1484784"/>
            <a:ext cx="194421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0000"/>
                </a:solidFill>
              </a:rPr>
              <a:t>основа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6" name="Половина рамки 5"/>
          <p:cNvSpPr/>
          <p:nvPr/>
        </p:nvSpPr>
        <p:spPr>
          <a:xfrm flipV="1">
            <a:off x="1835696" y="2060848"/>
            <a:ext cx="3240360" cy="50405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оловина рамки 7"/>
          <p:cNvSpPr/>
          <p:nvPr/>
        </p:nvSpPr>
        <p:spPr>
          <a:xfrm flipH="1" flipV="1">
            <a:off x="3059832" y="1988840"/>
            <a:ext cx="3096344" cy="576064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0000"/>
                </a:solidFill>
              </a:rPr>
              <a:t>корень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Арка 3"/>
          <p:cNvSpPr/>
          <p:nvPr/>
        </p:nvSpPr>
        <p:spPr>
          <a:xfrm>
            <a:off x="2987824" y="1844824"/>
            <a:ext cx="3528392" cy="1490464"/>
          </a:xfrm>
          <a:prstGeom prst="blockArc">
            <a:avLst>
              <a:gd name="adj1" fmla="val 10685560"/>
              <a:gd name="adj2" fmla="val 25617"/>
              <a:gd name="adj3" fmla="val 122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Приставка (префикс)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оловина рамки 3"/>
          <p:cNvSpPr/>
          <p:nvPr/>
        </p:nvSpPr>
        <p:spPr>
          <a:xfrm flipH="1">
            <a:off x="3059832" y="1844824"/>
            <a:ext cx="2808312" cy="936104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суффикс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5400" dirty="0" smtClean="0">
                <a:solidFill>
                  <a:srgbClr val="7030A0"/>
                </a:solidFill>
              </a:rPr>
              <a:t>1) словообразующий</a:t>
            </a:r>
          </a:p>
          <a:p>
            <a:r>
              <a:rPr lang="ru-RU" sz="5400" dirty="0" smtClean="0">
                <a:solidFill>
                  <a:srgbClr val="7030A0"/>
                </a:solidFill>
              </a:rPr>
              <a:t>2) формообразующий</a:t>
            </a:r>
            <a:endParaRPr lang="ru-RU" sz="5400" dirty="0">
              <a:solidFill>
                <a:srgbClr val="7030A0"/>
              </a:solidFill>
            </a:endParaRPr>
          </a:p>
        </p:txBody>
      </p:sp>
      <p:sp>
        <p:nvSpPr>
          <p:cNvPr id="4" name="Нашивка 3"/>
          <p:cNvSpPr/>
          <p:nvPr/>
        </p:nvSpPr>
        <p:spPr>
          <a:xfrm rot="16200000" flipV="1">
            <a:off x="4139952" y="1052735"/>
            <a:ext cx="1080121" cy="2808314"/>
          </a:xfrm>
          <a:prstGeom prst="chevron">
            <a:avLst>
              <a:gd name="adj" fmla="val 804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Суффиксы  формообразующие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sz="5400" dirty="0" smtClean="0"/>
              <a:t>глаголы:</a:t>
            </a:r>
          </a:p>
          <a:p>
            <a:pPr marL="514350" indent="-514350"/>
            <a:r>
              <a:rPr lang="ru-RU" sz="5400" dirty="0" smtClean="0"/>
              <a:t> -</a:t>
            </a:r>
            <a:r>
              <a:rPr lang="ru-RU" sz="5400" dirty="0" err="1" smtClean="0">
                <a:solidFill>
                  <a:srgbClr val="C00000"/>
                </a:solidFill>
              </a:rPr>
              <a:t>ть</a:t>
            </a:r>
            <a:r>
              <a:rPr lang="ru-RU" sz="5400" dirty="0" smtClean="0">
                <a:solidFill>
                  <a:srgbClr val="C00000"/>
                </a:solidFill>
              </a:rPr>
              <a:t>, -</a:t>
            </a:r>
            <a:r>
              <a:rPr lang="ru-RU" sz="5400" dirty="0" err="1" smtClean="0">
                <a:solidFill>
                  <a:srgbClr val="C00000"/>
                </a:solidFill>
              </a:rPr>
              <a:t>ти</a:t>
            </a:r>
            <a:r>
              <a:rPr lang="ru-RU" sz="5400" dirty="0" smtClean="0">
                <a:solidFill>
                  <a:srgbClr val="C00000"/>
                </a:solidFill>
              </a:rPr>
              <a:t> </a:t>
            </a:r>
            <a:r>
              <a:rPr lang="ru-RU" sz="5400" dirty="0" smtClean="0"/>
              <a:t>(</a:t>
            </a:r>
            <a:r>
              <a:rPr lang="ru-RU" sz="5400" dirty="0" err="1" smtClean="0"/>
              <a:t>инфин</a:t>
            </a:r>
            <a:r>
              <a:rPr lang="ru-RU" sz="5400" dirty="0" smtClean="0"/>
              <a:t>.)</a:t>
            </a:r>
          </a:p>
          <a:p>
            <a:r>
              <a:rPr lang="ru-RU" sz="5400" dirty="0" smtClean="0">
                <a:solidFill>
                  <a:srgbClr val="C00000"/>
                </a:solidFill>
              </a:rPr>
              <a:t>-л- </a:t>
            </a:r>
            <a:r>
              <a:rPr lang="ru-RU" sz="5400" dirty="0" err="1" smtClean="0"/>
              <a:t>прош.времени</a:t>
            </a:r>
            <a:endParaRPr lang="ru-RU" sz="5400" dirty="0" smtClean="0"/>
          </a:p>
          <a:p>
            <a:r>
              <a:rPr lang="ru-RU" sz="5400" dirty="0" smtClean="0">
                <a:solidFill>
                  <a:srgbClr val="C00000"/>
                </a:solidFill>
              </a:rPr>
              <a:t>-и- </a:t>
            </a:r>
            <a:r>
              <a:rPr lang="ru-RU" sz="5400" dirty="0" err="1" smtClean="0"/>
              <a:t>повелит.наклонения</a:t>
            </a:r>
            <a:endParaRPr lang="ru-RU" sz="5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Суффиксы  формообразующие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2</a:t>
            </a:r>
            <a:r>
              <a:rPr lang="ru-RU" sz="4800" dirty="0" smtClean="0"/>
              <a:t>) Имя прилагательное</a:t>
            </a:r>
          </a:p>
          <a:p>
            <a:pPr>
              <a:buNone/>
            </a:pPr>
            <a:r>
              <a:rPr lang="ru-RU" sz="4800" dirty="0" smtClean="0">
                <a:solidFill>
                  <a:srgbClr val="C00000"/>
                </a:solidFill>
              </a:rPr>
              <a:t>-е, -ей, -ее </a:t>
            </a:r>
            <a:r>
              <a:rPr lang="ru-RU" sz="4800" dirty="0" smtClean="0"/>
              <a:t>– </a:t>
            </a:r>
            <a:r>
              <a:rPr lang="ru-RU" sz="4600" dirty="0" err="1" smtClean="0"/>
              <a:t>сравнит.степень</a:t>
            </a:r>
            <a:endParaRPr lang="ru-RU" sz="4600" dirty="0" smtClean="0"/>
          </a:p>
          <a:p>
            <a:pPr>
              <a:buNone/>
            </a:pPr>
            <a:r>
              <a:rPr lang="ru-RU" sz="4800" dirty="0" smtClean="0">
                <a:solidFill>
                  <a:srgbClr val="C00000"/>
                </a:solidFill>
              </a:rPr>
              <a:t>-</a:t>
            </a:r>
            <a:r>
              <a:rPr lang="ru-RU" sz="4800" dirty="0" err="1" smtClean="0">
                <a:solidFill>
                  <a:srgbClr val="C00000"/>
                </a:solidFill>
              </a:rPr>
              <a:t>ейш</a:t>
            </a:r>
            <a:r>
              <a:rPr lang="ru-RU" sz="4800" dirty="0" smtClean="0">
                <a:solidFill>
                  <a:srgbClr val="C00000"/>
                </a:solidFill>
              </a:rPr>
              <a:t>-, -</a:t>
            </a:r>
            <a:r>
              <a:rPr lang="ru-RU" sz="4800" dirty="0" err="1" smtClean="0">
                <a:solidFill>
                  <a:srgbClr val="C00000"/>
                </a:solidFill>
              </a:rPr>
              <a:t>айш</a:t>
            </a:r>
            <a:r>
              <a:rPr lang="ru-RU" sz="4800" dirty="0" smtClean="0">
                <a:solidFill>
                  <a:srgbClr val="C00000"/>
                </a:solidFill>
              </a:rPr>
              <a:t>-  </a:t>
            </a:r>
            <a:r>
              <a:rPr lang="ru-RU" sz="4800" dirty="0" smtClean="0"/>
              <a:t>- </a:t>
            </a:r>
            <a:r>
              <a:rPr lang="ru-RU" sz="4600" dirty="0" smtClean="0"/>
              <a:t>превосх. степень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179</Words>
  <Application>Microsoft Office PowerPoint</Application>
  <PresentationFormat>Экран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Морфемика-</vt:lpstr>
      <vt:lpstr>Порядок морфемного разбора: 1. окончание 2.основа 3.корень 4. приставка (префикс) и суффикс</vt:lpstr>
      <vt:lpstr>Окончание (флексия)</vt:lpstr>
      <vt:lpstr>основа</vt:lpstr>
      <vt:lpstr>корень</vt:lpstr>
      <vt:lpstr>Приставка (префикс)</vt:lpstr>
      <vt:lpstr>суффикс</vt:lpstr>
      <vt:lpstr>Суффиксы  формообразующие</vt:lpstr>
      <vt:lpstr>Суффиксы  формообразующие</vt:lpstr>
      <vt:lpstr>Суффиксы  формообразующие</vt:lpstr>
      <vt:lpstr>Внимание!</vt:lpstr>
      <vt:lpstr>Например:</vt:lpstr>
      <vt:lpstr>Постфикс    -   -СЯ, -СЬ</vt:lpstr>
      <vt:lpstr>Зачем?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Морфемика-</dc:title>
  <dc:creator>Вуджöр</dc:creator>
  <cp:lastModifiedBy>Козлов</cp:lastModifiedBy>
  <cp:revision>5</cp:revision>
  <dcterms:created xsi:type="dcterms:W3CDTF">2012-09-30T21:24:32Z</dcterms:created>
  <dcterms:modified xsi:type="dcterms:W3CDTF">2012-09-30T22:13:28Z</dcterms:modified>
</cp:coreProperties>
</file>