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1A4E-A61E-4ACA-8378-6657B459D27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ED7C-6197-4EFA-805F-A110F79DA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1A4E-A61E-4ACA-8378-6657B459D27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ED7C-6197-4EFA-805F-A110F79DA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1A4E-A61E-4ACA-8378-6657B459D27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ED7C-6197-4EFA-805F-A110F79DA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1A4E-A61E-4ACA-8378-6657B459D27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ED7C-6197-4EFA-805F-A110F79DA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1A4E-A61E-4ACA-8378-6657B459D27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ED7C-6197-4EFA-805F-A110F79DA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1A4E-A61E-4ACA-8378-6657B459D27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ED7C-6197-4EFA-805F-A110F79DA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1A4E-A61E-4ACA-8378-6657B459D27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ED7C-6197-4EFA-805F-A110F79DA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1A4E-A61E-4ACA-8378-6657B459D27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ED7C-6197-4EFA-805F-A110F79DA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1A4E-A61E-4ACA-8378-6657B459D27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ED7C-6197-4EFA-805F-A110F79DA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1A4E-A61E-4ACA-8378-6657B459D27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ED7C-6197-4EFA-805F-A110F79DA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1A4E-A61E-4ACA-8378-6657B459D27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0ED7C-6197-4EFA-805F-A110F79DA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B1A4E-A61E-4ACA-8378-6657B459D270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0ED7C-6197-4EFA-805F-A110F79DADB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Двадцать четвертое сентября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u="sng" dirty="0" smtClean="0"/>
              <a:t>Тема урока: </a:t>
            </a:r>
            <a:r>
              <a:rPr lang="ru-RU" b="1" u="sng" dirty="0" smtClean="0"/>
              <a:t>Имя существительное</a:t>
            </a:r>
            <a:br>
              <a:rPr lang="ru-RU" b="1" u="sng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 smtClean="0"/>
              <a:t>Цели урока: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ru-RU" dirty="0" smtClean="0"/>
              <a:t>      знать о существительном как  о части речи;</a:t>
            </a:r>
          </a:p>
          <a:p>
            <a:pPr marL="514350" indent="-514350"/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 smtClean="0"/>
              <a:t>уметь находить существительное, использовать в речи.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u="sng" dirty="0" smtClean="0"/>
              <a:t>Наблюдение на стр. 36 (упр.91)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Приведите примеры существительных  </a:t>
            </a:r>
            <a:r>
              <a:rPr lang="en-US" dirty="0" smtClean="0"/>
              <a:t>III </a:t>
            </a:r>
            <a:r>
              <a:rPr lang="ru-RU" dirty="0" smtClean="0"/>
              <a:t>склонения с основой на шипящую.</a:t>
            </a:r>
          </a:p>
          <a:p>
            <a:r>
              <a:rPr lang="ru-RU" dirty="0" smtClean="0"/>
              <a:t>Знакомство с орфограммой № 8 (стр. 36).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		</a:t>
            </a:r>
            <a:r>
              <a:rPr lang="ru-RU" u="sng" dirty="0" smtClean="0"/>
              <a:t>Запись под диктовку:</a:t>
            </a:r>
            <a:endParaRPr lang="ru-RU" u="sng" dirty="0"/>
          </a:p>
          <a:p>
            <a:r>
              <a:rPr lang="ru-RU" dirty="0" smtClean="0"/>
              <a:t>Графически объясните орфограммы в </a:t>
            </a:r>
            <a:r>
              <a:rPr lang="ru-RU" u="sng" dirty="0" smtClean="0"/>
              <a:t>глаголах</a:t>
            </a:r>
            <a:r>
              <a:rPr lang="ru-RU" dirty="0" smtClean="0"/>
              <a:t>, обозначьте </a:t>
            </a:r>
            <a:r>
              <a:rPr lang="ru-RU" u="sng" dirty="0" smtClean="0"/>
              <a:t>склонение существительных:</a:t>
            </a:r>
            <a:endParaRPr lang="ru-RU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Проверяем: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r>
              <a:rPr lang="ru-RU" dirty="0" smtClean="0"/>
              <a:t> Оказать помощ</a:t>
            </a:r>
            <a:r>
              <a:rPr lang="ru-RU" u="sng" dirty="0" smtClean="0"/>
              <a:t>ь</a:t>
            </a:r>
            <a:r>
              <a:rPr lang="ru-RU" dirty="0" smtClean="0"/>
              <a:t>, носить ветош</a:t>
            </a:r>
            <a:r>
              <a:rPr lang="ru-RU" u="sng" dirty="0" smtClean="0"/>
              <a:t>ь</a:t>
            </a:r>
            <a:r>
              <a:rPr lang="ru-RU" dirty="0" smtClean="0"/>
              <a:t>, появляется дрож</a:t>
            </a:r>
            <a:r>
              <a:rPr lang="ru-RU" u="sng" dirty="0" smtClean="0"/>
              <a:t>ь</a:t>
            </a:r>
            <a:r>
              <a:rPr lang="ru-RU" dirty="0" smtClean="0"/>
              <a:t>, схватить мыш</a:t>
            </a:r>
            <a:r>
              <a:rPr lang="ru-RU" u="sng" dirty="0" smtClean="0"/>
              <a:t>ь</a:t>
            </a:r>
            <a:r>
              <a:rPr lang="ru-RU" dirty="0" smtClean="0"/>
              <a:t>, освещает луч, заделываеш</a:t>
            </a:r>
            <a:r>
              <a:rPr lang="ru-RU" u="sng" dirty="0" smtClean="0"/>
              <a:t>ь</a:t>
            </a:r>
            <a:r>
              <a:rPr lang="ru-RU" dirty="0" smtClean="0"/>
              <a:t> бреш</a:t>
            </a:r>
            <a:r>
              <a:rPr lang="ru-RU" u="sng" dirty="0" smtClean="0"/>
              <a:t>ь</a:t>
            </a:r>
            <a:r>
              <a:rPr lang="ru-RU" dirty="0" smtClean="0"/>
              <a:t>, охраняеш</a:t>
            </a:r>
            <a:r>
              <a:rPr lang="ru-RU" u="sng" dirty="0" smtClean="0"/>
              <a:t>ь</a:t>
            </a:r>
            <a:r>
              <a:rPr lang="ru-RU" dirty="0" smtClean="0"/>
              <a:t> рож</a:t>
            </a:r>
            <a:r>
              <a:rPr lang="ru-RU" u="sng" dirty="0" smtClean="0"/>
              <a:t>ь</a:t>
            </a:r>
            <a:r>
              <a:rPr lang="ru-RU" dirty="0" smtClean="0"/>
              <a:t>, спасает доч</a:t>
            </a:r>
            <a:r>
              <a:rPr lang="ru-RU" u="sng" dirty="0" smtClean="0"/>
              <a:t>ь</a:t>
            </a:r>
            <a:r>
              <a:rPr lang="ru-RU" dirty="0" smtClean="0"/>
              <a:t>, точиш</a:t>
            </a:r>
            <a:r>
              <a:rPr lang="ru-RU" u="sng" dirty="0" smtClean="0"/>
              <a:t>ь </a:t>
            </a:r>
            <a:r>
              <a:rPr lang="ru-RU" dirty="0" smtClean="0"/>
              <a:t>карандаш, развеват</a:t>
            </a:r>
            <a:r>
              <a:rPr lang="ru-RU" u="sng" dirty="0" smtClean="0"/>
              <a:t>ь</a:t>
            </a:r>
            <a:r>
              <a:rPr lang="ru-RU" dirty="0" smtClean="0"/>
              <a:t>ся на ветру.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54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-И или – Е в окончаниях существительных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857364"/>
          <a:ext cx="82296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296"/>
                <a:gridCol w="2000264"/>
                <a:gridCol w="26860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</a:t>
                      </a:r>
                      <a:r>
                        <a:rPr lang="en-US" dirty="0" smtClean="0"/>
                        <a:t>I </a:t>
                      </a:r>
                      <a:r>
                        <a:rPr lang="ru-RU" dirty="0" smtClean="0"/>
                        <a:t>склонение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</a:t>
                      </a:r>
                      <a:r>
                        <a:rPr lang="en-US" dirty="0" smtClean="0"/>
                        <a:t>II</a:t>
                      </a:r>
                      <a:r>
                        <a:rPr lang="ru-RU" dirty="0" smtClean="0"/>
                        <a:t> склонение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</a:t>
                      </a:r>
                      <a:r>
                        <a:rPr lang="en-US" dirty="0" smtClean="0"/>
                        <a:t>III</a:t>
                      </a:r>
                      <a:r>
                        <a:rPr lang="ru-RU" dirty="0" smtClean="0"/>
                        <a:t> склонение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Род. </a:t>
                      </a:r>
                      <a:r>
                        <a:rPr lang="ru-RU" dirty="0" err="1" smtClean="0"/>
                        <a:t>пад</a:t>
                      </a:r>
                      <a:r>
                        <a:rPr lang="ru-RU" dirty="0" smtClean="0"/>
                        <a:t>. </a:t>
                      </a:r>
                      <a:r>
                        <a:rPr lang="ru-RU" i="1" dirty="0" smtClean="0"/>
                        <a:t>у</a:t>
                      </a:r>
                      <a:r>
                        <a:rPr lang="ru-RU" i="1" baseline="0" dirty="0" smtClean="0"/>
                        <a:t> </a:t>
                      </a:r>
                      <a:r>
                        <a:rPr lang="ru-RU" i="1" dirty="0" smtClean="0"/>
                        <a:t>дорог…, (у земли)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Только - 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Только - ?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Дат. </a:t>
                      </a:r>
                      <a:r>
                        <a:rPr lang="ru-RU" dirty="0" err="1" smtClean="0"/>
                        <a:t>пад</a:t>
                      </a:r>
                      <a:r>
                        <a:rPr lang="ru-RU" dirty="0" smtClean="0"/>
                        <a:t>. </a:t>
                      </a:r>
                      <a:r>
                        <a:rPr lang="ru-RU" i="1" dirty="0" smtClean="0"/>
                        <a:t>по дорог…,</a:t>
                      </a:r>
                      <a:r>
                        <a:rPr lang="ru-RU" i="1" baseline="0" dirty="0" smtClean="0"/>
                        <a:t> (по земле)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77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Предл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пад</a:t>
                      </a:r>
                      <a:r>
                        <a:rPr lang="ru-RU" dirty="0" smtClean="0"/>
                        <a:t>. 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дорог…, (о земле)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Проверяем: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безударном положении звучат неясно в окончаниях существительных только –Е или –И.</a:t>
            </a:r>
          </a:p>
          <a:p>
            <a:r>
              <a:rPr lang="ru-RU" dirty="0" smtClean="0"/>
              <a:t>Подставляем проверочные слова </a:t>
            </a:r>
            <a:r>
              <a:rPr lang="en-US" dirty="0" smtClean="0"/>
              <a:t>I </a:t>
            </a:r>
            <a:r>
              <a:rPr lang="ru-RU" dirty="0" smtClean="0"/>
              <a:t>склонения (земля, вода, страна), т.к. эти слова имеют ударное окончание, которое совпадает с безударным.</a:t>
            </a:r>
          </a:p>
          <a:p>
            <a:r>
              <a:rPr lang="ru-RU" dirty="0" smtClean="0"/>
              <a:t>К словам </a:t>
            </a:r>
            <a:r>
              <a:rPr lang="en-US" dirty="0" smtClean="0"/>
              <a:t>II </a:t>
            </a:r>
            <a:r>
              <a:rPr lang="ru-RU" dirty="0"/>
              <a:t>и</a:t>
            </a:r>
            <a:r>
              <a:rPr lang="en-US" dirty="0" smtClean="0"/>
              <a:t> III</a:t>
            </a:r>
            <a:r>
              <a:rPr lang="ru-RU" dirty="0" smtClean="0"/>
              <a:t> склонения не нужно подставлять проверочные слова, потому что там 1 вариант написания: для слов </a:t>
            </a:r>
            <a:r>
              <a:rPr lang="en-US" dirty="0" smtClean="0"/>
              <a:t>II</a:t>
            </a:r>
            <a:r>
              <a:rPr lang="ru-RU" dirty="0" smtClean="0"/>
              <a:t> склонения – только –Е,</a:t>
            </a:r>
            <a:r>
              <a:rPr lang="ru-RU" dirty="0"/>
              <a:t> </a:t>
            </a:r>
            <a:r>
              <a:rPr lang="en-US" dirty="0" smtClean="0"/>
              <a:t>III</a:t>
            </a:r>
            <a:r>
              <a:rPr lang="ru-RU" dirty="0" smtClean="0"/>
              <a:t> – только - -И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Объяснительный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Образец рассуждения: </a:t>
            </a:r>
            <a:r>
              <a:rPr lang="ru-RU" i="1" dirty="0" smtClean="0"/>
              <a:t>идут по дорог… - дорога, сущ. 1 </a:t>
            </a:r>
            <a:r>
              <a:rPr lang="ru-RU" i="1" dirty="0" err="1" smtClean="0"/>
              <a:t>скл</a:t>
            </a:r>
            <a:r>
              <a:rPr lang="ru-RU" i="1" dirty="0" smtClean="0"/>
              <a:t>., подставляю слово земля – идут по земле – идут по дороге</a:t>
            </a:r>
          </a:p>
          <a:p>
            <a:r>
              <a:rPr lang="ru-RU" dirty="0" smtClean="0"/>
              <a:t>Образец записи: </a:t>
            </a:r>
            <a:r>
              <a:rPr lang="ru-RU" i="1" dirty="0" smtClean="0"/>
              <a:t>идут по дорог</a:t>
            </a:r>
            <a:r>
              <a:rPr lang="ru-RU" b="1" i="1" dirty="0" smtClean="0"/>
              <a:t>е </a:t>
            </a:r>
            <a:r>
              <a:rPr lang="ru-RU" i="1" dirty="0" smtClean="0"/>
              <a:t> (1 </a:t>
            </a:r>
            <a:r>
              <a:rPr lang="ru-RU" i="1" dirty="0" err="1" smtClean="0"/>
              <a:t>скл</a:t>
            </a:r>
            <a:r>
              <a:rPr lang="ru-RU" i="1" dirty="0" smtClean="0"/>
              <a:t>. дат. </a:t>
            </a:r>
            <a:r>
              <a:rPr lang="ru-RU" i="1" dirty="0" err="1"/>
              <a:t>п</a:t>
            </a:r>
            <a:r>
              <a:rPr lang="ru-RU" i="1" dirty="0" err="1" smtClean="0"/>
              <a:t>ад</a:t>
            </a:r>
            <a:r>
              <a:rPr lang="ru-RU" i="1" dirty="0" smtClean="0"/>
              <a:t>.) (по земле).</a:t>
            </a:r>
            <a:endParaRPr lang="ru-RU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Проверяем: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Висит на ветке, на ветви; посидеть у проруби; уехать от дяди, к дяде; написал в тетради, в тетрадке; подойти к юноше, говорить о юноше, услышать от юноши; идти по дороге к избушке; на высокой ели, ёлке; падают с ветки; сиять от радости.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Домашнее задание: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u="sng" dirty="0" smtClean="0"/>
              <a:t>Параграф 19, упр. 96.</a:t>
            </a:r>
          </a:p>
          <a:p>
            <a:endParaRPr lang="ru-RU" sz="4000" dirty="0"/>
          </a:p>
          <a:p>
            <a:r>
              <a:rPr lang="ru-RU" sz="4000" dirty="0" smtClean="0"/>
              <a:t>Молодцы!  Мы хорошо поработали!</a:t>
            </a:r>
          </a:p>
          <a:p>
            <a:pPr lvl="6">
              <a:buNone/>
            </a:pPr>
            <a:endParaRPr lang="ru-R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341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Двадцать четвертое сентября   Тема урока: Имя существительное  </vt:lpstr>
      <vt:lpstr>Цели урока: </vt:lpstr>
      <vt:lpstr>Наблюдение на стр. 36 (упр.91)</vt:lpstr>
      <vt:lpstr>Проверяем:</vt:lpstr>
      <vt:lpstr>-И или – Е в окончаниях существительных</vt:lpstr>
      <vt:lpstr>Проверяем:</vt:lpstr>
      <vt:lpstr>Объяснительный диктант</vt:lpstr>
      <vt:lpstr>Проверяем:</vt:lpstr>
      <vt:lpstr>Домашнее задание: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Двадцать четвертое сентября   Тема урока: Имя существительное  </dc:title>
  <dc:creator>Admin</dc:creator>
  <cp:lastModifiedBy>Admin</cp:lastModifiedBy>
  <cp:revision>15</cp:revision>
  <dcterms:created xsi:type="dcterms:W3CDTF">2012-09-23T07:41:08Z</dcterms:created>
  <dcterms:modified xsi:type="dcterms:W3CDTF">2012-09-23T09:04:10Z</dcterms:modified>
</cp:coreProperties>
</file>