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93A7D1-2DC4-4D49-AE8E-4B5D0F708EA2}" type="datetimeFigureOut">
              <a:rPr lang="ru-RU" smtClean="0"/>
              <a:t>16.09.2012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150D27-EAB7-4468-8F9B-5B20E0C905D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132856"/>
            <a:ext cx="9237712" cy="2160240"/>
          </a:xfr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sunset" dir="t"/>
            </a:scene3d>
            <a:sp3d contourW="12700" prstMaterial="softEdge">
              <a:bevelT w="38100" h="38100"/>
              <a:bevelB w="38100" h="38100" prst="relaxedInset"/>
              <a:contourClr>
                <a:schemeClr val="accent2">
                  <a:lumMod val="75000"/>
                </a:schemeClr>
              </a:contourClr>
            </a:sp3d>
          </a:bodyPr>
          <a:lstStyle/>
          <a:p>
            <a: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</a:rPr>
              <a:t/>
            </a:r>
            <a:b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</a:rPr>
            </a:br>
            <a: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  <a:latin typeface="Batang" pitchFamily="18" charset="-127"/>
                <a:ea typeface="Batang" pitchFamily="18" charset="-127"/>
              </a:rPr>
              <a:t>Орфоэпическая работа </a:t>
            </a:r>
            <a:b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ru-RU" sz="28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FFFF00"/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  <a:latin typeface="Batang" pitchFamily="18" charset="-127"/>
                <a:ea typeface="Batang" pitchFamily="18" charset="-127"/>
              </a:rPr>
              <a:t>(проверка домашней работы)</a:t>
            </a:r>
            <a: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FFFF00"/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  <a:latin typeface="Batang" pitchFamily="18" charset="-127"/>
                <a:ea typeface="Batang" pitchFamily="18" charset="-127"/>
              </a:rPr>
              <a:t/>
            </a:r>
            <a:b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FFFF00"/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  <a:latin typeface="Batang" pitchFamily="18" charset="-127"/>
                <a:ea typeface="Batang" pitchFamily="18" charset="-127"/>
              </a:rPr>
            </a:br>
            <a:endParaRPr lang="ru-RU" sz="7200" b="0" i="1" spc="300" dirty="0">
              <a:ln w="50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FFFF00"/>
              </a:solidFill>
              <a:effectLst>
                <a:outerShdw blurRad="114300" dist="241300" dir="1440000" algn="tl" rotWithShape="0">
                  <a:schemeClr val="accent2">
                    <a:lumMod val="60000"/>
                    <a:lumOff val="40000"/>
                    <a:alpha val="71000"/>
                  </a:scheme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1 вариант.</a:t>
            </a:r>
            <a:br>
              <a:rPr lang="ru-RU" sz="3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</a:br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Autofit/>
          </a:bodyPr>
          <a:lstStyle/>
          <a:p>
            <a:pPr marL="651510" lvl="0" indent="-51435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1. 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СОГЛАСОВАНИЕ.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Зашёл в дом.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Будка собаки.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Радость гостей.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Весёлая компания.</a:t>
            </a:r>
          </a:p>
          <a:p>
            <a:pPr marL="651510" lvl="0" indent="-51435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2.В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ПРИМЫКАНИЕ.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По хрупкому льду.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По-весеннему одет.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Отправился в поход.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Окунулся с головой.</a:t>
            </a:r>
          </a:p>
          <a:p>
            <a:pPr lvl="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3.В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УПРАВЛЕНИЕ.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Их дом.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Душистый ландыш.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Увидел в журнале.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Увидел чётко.</a:t>
            </a:r>
          </a:p>
          <a:p>
            <a:pPr lvl="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4. 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УПРАВЛЕНИЕ.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Несколько тетрадей.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Несколькими тетрадями.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Второй канал.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В быстрой реке.</a:t>
            </a:r>
          </a:p>
          <a:p>
            <a:pPr lvl="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5. 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СОГЛАСОВАНИЕ.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Говорить по-русски.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Её шарф.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Красный от стыда.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Вкусное какао.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85584" cy="720080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2 вариант</a:t>
            </a:r>
            <a:r>
              <a:rPr lang="ru-RU" sz="31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63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1. 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ПРИМЫКАНИЕ.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Купил в магазине.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Очень внимательный.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Увлечение бабушки.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Горячий кофе.</a:t>
            </a:r>
          </a:p>
          <a:p>
            <a:pPr lvl="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2. 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СОГЛАСОВАНИЕ.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Вкусная салями.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По-зимнему одет.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Его одежда.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Зелёный от злости.</a:t>
            </a:r>
          </a:p>
          <a:p>
            <a:pPr lvl="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3. 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УПРАВЛЕНИЕ.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Её радость.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Вера в победу.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Давно </a:t>
            </a:r>
            <a:r>
              <a:rPr lang="ru-RU" sz="1200" b="1" dirty="0" smtClean="0">
                <a:solidFill>
                  <a:srgbClr val="FFFF00"/>
                </a:solidFill>
              </a:rPr>
              <a:t>прочитал.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Знать наизусть.</a:t>
            </a:r>
          </a:p>
          <a:p>
            <a:pPr lvl="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4. 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СОГЛАСОВАНИЕ.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Несколько книг.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Несколькими книгами.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Второй по счёту.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Быстрый в воде.</a:t>
            </a:r>
          </a:p>
          <a:p>
            <a:pPr lvl="0">
              <a:buNone/>
            </a:pPr>
            <a:r>
              <a:rPr lang="ru-RU" sz="1200" b="1" dirty="0" smtClean="0">
                <a:solidFill>
                  <a:srgbClr val="FFFF00"/>
                </a:solidFill>
              </a:rPr>
              <a:t>5. В </a:t>
            </a:r>
            <a:r>
              <a:rPr lang="ru-RU" sz="1200" b="1" dirty="0" smtClean="0">
                <a:solidFill>
                  <a:srgbClr val="FFFF00"/>
                </a:solidFill>
              </a:rPr>
              <a:t>каком словосочетании тип связи слов УПРАВЛЕНИЕ.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Говорить по-китайски.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Её шарф.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Кофта в клетку.</a:t>
            </a:r>
          </a:p>
          <a:p>
            <a:pPr marL="651510" lvl="0" indent="-514350">
              <a:buFont typeface="+mj-lt"/>
              <a:buAutoNum type="arabicParenR"/>
            </a:pPr>
            <a:r>
              <a:rPr lang="ru-RU" sz="1200" b="1" dirty="0" smtClean="0">
                <a:solidFill>
                  <a:srgbClr val="FFFF00"/>
                </a:solidFill>
              </a:rPr>
              <a:t>Клетчатая кофта.</a:t>
            </a:r>
          </a:p>
          <a:p>
            <a:endParaRPr lang="ru-RU" sz="1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Ответы 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 вариант</a:t>
            </a:r>
            <a:r>
              <a:rPr lang="ru-RU" dirty="0" smtClean="0"/>
              <a:t>      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2 вариант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1.   4)</a:t>
            </a:r>
            <a:r>
              <a:rPr lang="ru-RU" dirty="0" smtClean="0"/>
              <a:t>			   </a:t>
            </a:r>
            <a:r>
              <a:rPr lang="ru-RU" dirty="0" smtClean="0">
                <a:solidFill>
                  <a:srgbClr val="FF0000"/>
                </a:solidFill>
              </a:rPr>
              <a:t>1.   2)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2.   2)</a:t>
            </a:r>
            <a:r>
              <a:rPr lang="ru-RU" dirty="0" smtClean="0"/>
              <a:t>			   </a:t>
            </a:r>
            <a:r>
              <a:rPr lang="ru-RU" dirty="0" smtClean="0">
                <a:solidFill>
                  <a:srgbClr val="FF0000"/>
                </a:solidFill>
              </a:rPr>
              <a:t>2.   1)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3.   3)</a:t>
            </a:r>
            <a:r>
              <a:rPr lang="ru-RU" dirty="0" smtClean="0"/>
              <a:t>			   </a:t>
            </a:r>
            <a:r>
              <a:rPr lang="ru-RU" dirty="0" smtClean="0">
                <a:solidFill>
                  <a:srgbClr val="FF0000"/>
                </a:solidFill>
              </a:rPr>
              <a:t>3.   2)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4.   1)</a:t>
            </a:r>
            <a:r>
              <a:rPr lang="ru-RU" dirty="0" smtClean="0"/>
              <a:t>			   </a:t>
            </a:r>
            <a:r>
              <a:rPr lang="ru-RU" dirty="0" smtClean="0">
                <a:solidFill>
                  <a:srgbClr val="FF0000"/>
                </a:solidFill>
              </a:rPr>
              <a:t>4.   2)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5.   4)</a:t>
            </a:r>
            <a:r>
              <a:rPr lang="ru-RU" dirty="0" smtClean="0"/>
              <a:t>			   </a:t>
            </a:r>
            <a:r>
              <a:rPr lang="ru-RU" dirty="0" smtClean="0">
                <a:solidFill>
                  <a:srgbClr val="FF0000"/>
                </a:solidFill>
              </a:rPr>
              <a:t>5.   3)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372" y="656692"/>
            <a:ext cx="8219256" cy="5544616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Догово́р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продала′,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щаве́ль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цепо́чка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хода́тайствовать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поняла́,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зубча́тый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сирота́,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фено́мен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безу́держный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алфави́т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сантиме́тр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наме́рение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подняла́,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столя́р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то́рты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надо́лго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сосредото́чение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газопрово́д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газиро́ванная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факси́миле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жалюзи́,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кварта́л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экспе́рт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звони́т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премирова́ть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диспансе́р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тамо́жня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усугуби́ть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ru-RU" sz="3100" i="1" dirty="0" err="1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ржа́ве́ть</a:t>
            </a:r>
            <a:r>
              <a:rPr lang="ru-RU" sz="31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ru-RU" sz="20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2000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</a:br>
            <a:endParaRPr lang="ru-RU" sz="2000" i="1" dirty="0">
              <a:solidFill>
                <a:srgbClr val="FFFF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sunset" dir="t"/>
            </a:scene3d>
            <a:sp3d contourW="12700" prstMaterial="softEdge">
              <a:bevelT w="38100" h="38100"/>
              <a:bevelB w="38100" h="38100" prst="relaxedInset"/>
              <a:contourClr>
                <a:schemeClr val="accent2">
                  <a:lumMod val="75000"/>
                </a:schemeClr>
              </a:contourClr>
            </a:sp3d>
          </a:bodyPr>
          <a:lstStyle/>
          <a:p>
            <a: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</a:rPr>
              <a:t/>
            </a:r>
            <a:b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</a:rPr>
            </a:br>
            <a: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</a:rPr>
              <a:t/>
            </a:r>
            <a:b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</a:rPr>
            </a:br>
            <a:r>
              <a:rPr lang="ru-RU" sz="7200" b="0" i="1" spc="300" dirty="0" smtClean="0">
                <a:ln w="500"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114300" dist="241300" dir="1440000" algn="tl" rotWithShape="0">
                    <a:schemeClr val="accent2">
                      <a:lumMod val="60000"/>
                      <a:lumOff val="40000"/>
                      <a:alpha val="71000"/>
                    </a:schemeClr>
                  </a:outerShdw>
                </a:effectLst>
              </a:rPr>
              <a:t>Словосочетание</a:t>
            </a:r>
            <a:endParaRPr lang="ru-RU" sz="7200" b="0" i="1" spc="300" dirty="0">
              <a:ln w="50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chemeClr val="accent6">
                  <a:lumMod val="75000"/>
                </a:schemeClr>
              </a:solidFill>
              <a:effectLst>
                <a:outerShdw blurRad="114300" dist="241300" dir="1440000" algn="tl" rotWithShape="0">
                  <a:schemeClr val="accent2">
                    <a:lumMod val="60000"/>
                    <a:lumOff val="40000"/>
                    <a:alpha val="71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0" i="1" dirty="0" smtClean="0">
                <a:solidFill>
                  <a:schemeClr val="accent6">
                    <a:lumMod val="75000"/>
                  </a:schemeClr>
                </a:solidFill>
                <a:latin typeface="Batang" pitchFamily="18" charset="-127"/>
                <a:ea typeface="Batang" pitchFamily="18" charset="-127"/>
                <a:cs typeface="Arabic Typesetting" pitchFamily="66" charset="-78"/>
              </a:rPr>
              <a:t>Словосочетание</a:t>
            </a:r>
            <a:endParaRPr lang="ru-RU" sz="6000" b="0" i="1" dirty="0">
              <a:solidFill>
                <a:schemeClr val="accent6">
                  <a:lumMod val="75000"/>
                </a:schemeClr>
              </a:solidFill>
              <a:latin typeface="Batang" pitchFamily="18" charset="-127"/>
              <a:ea typeface="Batang" pitchFamily="18" charset="-127"/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—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это синтаксическая единица, состоящая из двух и более самостоятельных слов, связанных подчинительной грамматической связью, и выражающая единое, но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расчленѐнное 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понятие, например: </a:t>
            </a: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любимая </a:t>
            </a:r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профессия, </a:t>
            </a:r>
            <a:endParaRPr lang="ru-RU" sz="3200" i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/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лекция </a:t>
            </a:r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по </a:t>
            </a:r>
            <a:r>
              <a:rPr lang="ru-RU" sz="3200" i="1" dirty="0" smtClean="0">
                <a:solidFill>
                  <a:srgbClr val="FFFF00"/>
                </a:solidFill>
                <a:effectLst>
                  <a:outerShdw blurRad="177800" dist="393700" dir="6600000" sx="87000" sy="87000" algn="ctr" rotWithShape="0">
                    <a:srgbClr val="000000">
                      <a:alpha val="26000"/>
                    </a:srgbClr>
                  </a:outerShdw>
                </a:effectLst>
                <a:latin typeface="Monotype Corsiva" pitchFamily="66" charset="0"/>
              </a:rPr>
              <a:t>информатике</a:t>
            </a:r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, </a:t>
            </a:r>
            <a:endParaRPr lang="ru-RU" sz="3200" i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/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прочитать </a:t>
            </a:r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книгу, </a:t>
            </a:r>
            <a:endParaRPr lang="ru-RU" sz="3200" i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/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читать </a:t>
            </a:r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вслух, </a:t>
            </a:r>
            <a:endParaRPr lang="ru-RU" sz="3200" i="1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just"/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всегда </a:t>
            </a:r>
            <a:r>
              <a:rPr lang="ru-RU" sz="3200" i="1" dirty="0" smtClean="0">
                <a:solidFill>
                  <a:srgbClr val="FFFF00"/>
                </a:solidFill>
                <a:latin typeface="Monotype Corsiva" pitchFamily="66" charset="0"/>
              </a:rPr>
              <a:t>спокойный.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568" y="332656"/>
            <a:ext cx="8229600" cy="1143000"/>
          </a:xfrm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Типы связи слов в словосочетании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708525"/>
          </a:xfrm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Согласование</a:t>
            </a:r>
          </a:p>
          <a:p>
            <a:r>
              <a:rPr lang="ru-RU" sz="4800" b="1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Управление</a:t>
            </a:r>
          </a:p>
          <a:p>
            <a:r>
              <a:rPr lang="ru-RU" sz="4800" b="1" i="1" dirty="0" smtClean="0">
                <a:solidFill>
                  <a:srgbClr val="FFFF00"/>
                </a:solidFill>
                <a:latin typeface="Batang" pitchFamily="18" charset="-127"/>
                <a:ea typeface="Batang" pitchFamily="18" charset="-127"/>
              </a:rPr>
              <a:t>Примыкание </a:t>
            </a:r>
            <a:endParaRPr lang="ru-RU" sz="4800" b="1" i="1" dirty="0">
              <a:solidFill>
                <a:srgbClr val="FFFF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С о г л а с о в 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и е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 такая связь, при которой зависимое слово ставится в том же числе, роде и падеже, что и главное слово, например: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Прекрасный край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Моя гордость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Первые казаки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Ведущее место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У </a:t>
            </a:r>
            <a:r>
              <a:rPr lang="ru-RU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п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ru-RU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р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 а в л е </a:t>
            </a:r>
            <a:r>
              <a:rPr lang="ru-RU" dirty="0" err="1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н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 и е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 такая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связь, при которой зависимое слово ставится в том косвенном падеже, какого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требует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главное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слово, например: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Любить Кубань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Житель станицы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Поехать в горы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Встретиться с ним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Помощь потерпевшим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П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р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и м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ы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к а 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и е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-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это такая связь, при которой неизменяе­мые слова (например, наречия) или неизменяемые формы слова (например, неопределённая форма глагола или деепричастие) зависят по смыслу от слов той или иной части </a:t>
            </a: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речи, например: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Очень увлечённо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Рассказывать радостно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Читать улыбаясь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Желание учиться</a:t>
            </a:r>
          </a:p>
          <a:p>
            <a:r>
              <a:rPr lang="ru-RU" i="1" dirty="0" smtClean="0">
                <a:solidFill>
                  <a:srgbClr val="FFFF00"/>
                </a:solidFill>
              </a:rPr>
              <a:t>Отправиться лечиться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Выборочный диктант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</a:br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tang" pitchFamily="18" charset="-127"/>
                <a:ea typeface="Batang" pitchFamily="18" charset="-127"/>
              </a:rPr>
              <a:t>(</a:t>
            </a:r>
            <a:r>
              <a:rPr lang="ru-RU" sz="2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Batang" pitchFamily="18" charset="-127"/>
                <a:ea typeface="Batang" pitchFamily="18" charset="-127"/>
              </a:rPr>
              <a:t>выписать по 2 словосочетания на каждый тип связи)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i="1" dirty="0" smtClean="0">
                <a:solidFill>
                  <a:srgbClr val="FFFF00"/>
                </a:solidFill>
              </a:rPr>
              <a:t>Примечательна Кубань курортными местами, где можно не только всласть погреться под лучами южного солнца и вдоволь наплескаться в ласковых морских волнах, но и познакомиться с памятниками культуры и археологии. Основное достоинство </a:t>
            </a:r>
            <a:r>
              <a:rPr lang="ru-RU" b="1" i="1" dirty="0" smtClean="0">
                <a:solidFill>
                  <a:srgbClr val="FFFF00"/>
                </a:solidFill>
              </a:rPr>
              <a:t>Краснодарского края</a:t>
            </a:r>
            <a:r>
              <a:rPr lang="ru-RU" i="1" dirty="0" smtClean="0">
                <a:solidFill>
                  <a:srgbClr val="FFFF00"/>
                </a:solidFill>
              </a:rPr>
              <a:t> – огромный туристический потенциал, сосредоточенный в основном в курортах федерального значения Ейске, Анапе, Сочи, Геленджике, Туапсе и других городах и районах. К услугам гостей Краснодарского края – сотни километров пляжей на любой вкус; любители активного отдыха могут совершить интересные походы, заняться водными видами спорта, </a:t>
            </a:r>
            <a:r>
              <a:rPr lang="ru-RU" i="1" dirty="0" err="1" smtClean="0">
                <a:solidFill>
                  <a:srgbClr val="FFFF00"/>
                </a:solidFill>
              </a:rPr>
              <a:t>дайвингом</a:t>
            </a:r>
            <a:r>
              <a:rPr lang="ru-RU" i="1" dirty="0" smtClean="0">
                <a:solidFill>
                  <a:srgbClr val="FFFF00"/>
                </a:solidFill>
              </a:rPr>
              <a:t> или покататься на горных лыжах; туристов порадуют увлекательные маршруты и красота первозданной природы. </a:t>
            </a:r>
            <a:endParaRPr lang="ru-RU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379</TotalTime>
  <Words>599</Words>
  <Application>Microsoft Office PowerPoint</Application>
  <PresentationFormat>Экран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 Орфоэпическая работа  (проверка домашней работы) </vt:lpstr>
      <vt:lpstr>Догово́р, продала′, щаве́ль, цепо́чка, хода́тайствовать, поняла́, зубча́тый, сирота́, фено́мен, безу́держный, алфави́т, сантиме́тр, наме́рение, подняла́, столя́р, то́рты, надо́лго, сосредото́чение, газопрово́д, газиро́ванная, факси́миле, жалюзи́, кварта́л, экспе́рт, звони́т, премирова́ть, диспансе́р, тамо́жня, усугуби́ть, ржа́ве́ть. </vt:lpstr>
      <vt:lpstr>  Словосочетание</vt:lpstr>
      <vt:lpstr>Словосочетание</vt:lpstr>
      <vt:lpstr>Типы связи слов в словосочетании</vt:lpstr>
      <vt:lpstr>С о г л а с о в а н и е </vt:lpstr>
      <vt:lpstr>У п р а в л е н и е  </vt:lpstr>
      <vt:lpstr>П р и м ы к а н и е </vt:lpstr>
      <vt:lpstr>Выборочный диктант (выписать по 2 словосочетания на каждый тип связи)</vt:lpstr>
      <vt:lpstr>1 вариант. </vt:lpstr>
      <vt:lpstr>2 вариант.   </vt:lpstr>
      <vt:lpstr>Ответы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Словосочетание</dc:title>
  <dc:creator>злата</dc:creator>
  <cp:lastModifiedBy>злата</cp:lastModifiedBy>
  <cp:revision>38</cp:revision>
  <dcterms:created xsi:type="dcterms:W3CDTF">2012-09-16T09:37:18Z</dcterms:created>
  <dcterms:modified xsi:type="dcterms:W3CDTF">2012-09-16T15:57:11Z</dcterms:modified>
</cp:coreProperties>
</file>