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2" r:id="rId3"/>
    <p:sldId id="263" r:id="rId4"/>
    <p:sldId id="257" r:id="rId5"/>
    <p:sldId id="258" r:id="rId6"/>
    <p:sldId id="259" r:id="rId7"/>
    <p:sldId id="260" r:id="rId8"/>
    <p:sldId id="261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14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3A7D1-2DC4-4D49-AE8E-4B5D0F708EA2}" type="datetimeFigureOut">
              <a:rPr lang="ru-RU" smtClean="0"/>
              <a:t>16.09.2012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50D27-EAB7-4468-8F9B-5B20E0C905D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3A7D1-2DC4-4D49-AE8E-4B5D0F708EA2}" type="datetimeFigureOut">
              <a:rPr lang="ru-RU" smtClean="0"/>
              <a:t>16.09.2012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50D27-EAB7-4468-8F9B-5B20E0C905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3A7D1-2DC4-4D49-AE8E-4B5D0F708EA2}" type="datetimeFigureOut">
              <a:rPr lang="ru-RU" smtClean="0"/>
              <a:t>16.09.2012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50D27-EAB7-4468-8F9B-5B20E0C905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3A7D1-2DC4-4D49-AE8E-4B5D0F708EA2}" type="datetimeFigureOut">
              <a:rPr lang="ru-RU" smtClean="0"/>
              <a:t>16.09.2012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50D27-EAB7-4468-8F9B-5B20E0C905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3A7D1-2DC4-4D49-AE8E-4B5D0F708EA2}" type="datetimeFigureOut">
              <a:rPr lang="ru-RU" smtClean="0"/>
              <a:t>16.09.2012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DB150D27-EAB7-4468-8F9B-5B20E0C905D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3A7D1-2DC4-4D49-AE8E-4B5D0F708EA2}" type="datetimeFigureOut">
              <a:rPr lang="ru-RU" smtClean="0"/>
              <a:t>16.09.2012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50D27-EAB7-4468-8F9B-5B20E0C905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3A7D1-2DC4-4D49-AE8E-4B5D0F708EA2}" type="datetimeFigureOut">
              <a:rPr lang="ru-RU" smtClean="0"/>
              <a:t>16.09.2012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50D27-EAB7-4468-8F9B-5B20E0C905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3A7D1-2DC4-4D49-AE8E-4B5D0F708EA2}" type="datetimeFigureOut">
              <a:rPr lang="ru-RU" smtClean="0"/>
              <a:t>16.09.2012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50D27-EAB7-4468-8F9B-5B20E0C905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3A7D1-2DC4-4D49-AE8E-4B5D0F708EA2}" type="datetimeFigureOut">
              <a:rPr lang="ru-RU" smtClean="0"/>
              <a:t>16.09.2012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50D27-EAB7-4468-8F9B-5B20E0C905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3A7D1-2DC4-4D49-AE8E-4B5D0F708EA2}" type="datetimeFigureOut">
              <a:rPr lang="ru-RU" smtClean="0"/>
              <a:t>16.09.2012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50D27-EAB7-4468-8F9B-5B20E0C905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3A7D1-2DC4-4D49-AE8E-4B5D0F708EA2}" type="datetimeFigureOut">
              <a:rPr lang="ru-RU" smtClean="0"/>
              <a:t>16.09.2012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50D27-EAB7-4468-8F9B-5B20E0C905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E93A7D1-2DC4-4D49-AE8E-4B5D0F708EA2}" type="datetimeFigureOut">
              <a:rPr lang="ru-RU" smtClean="0"/>
              <a:t>16.09.2012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B150D27-EAB7-4468-8F9B-5B20E0C905D6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132856"/>
            <a:ext cx="9237712" cy="2160240"/>
          </a:xfrm>
          <a:effectLst>
            <a:glow rad="139700">
              <a:schemeClr val="accent1">
                <a:satMod val="175000"/>
                <a:alpha val="40000"/>
              </a:schemeClr>
            </a:glow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>
            <a:noAutofit/>
            <a:scene3d>
              <a:camera prst="orthographicFront"/>
              <a:lightRig rig="sunset" dir="t"/>
            </a:scene3d>
            <a:sp3d contourW="12700" prstMaterial="softEdge">
              <a:bevelT w="38100" h="38100"/>
              <a:bevelB w="38100" h="38100" prst="relaxedInset"/>
              <a:contourClr>
                <a:schemeClr val="accent2">
                  <a:lumMod val="75000"/>
                </a:schemeClr>
              </a:contourClr>
            </a:sp3d>
          </a:bodyPr>
          <a:lstStyle/>
          <a:p>
            <a:r>
              <a:rPr lang="ru-RU" sz="7200" b="0" i="1" spc="300" dirty="0" smtClean="0">
                <a:ln w="500">
                  <a:gradFill>
                    <a:gsLst>
                      <a:gs pos="0">
                        <a:schemeClr val="accent1">
                          <a:tint val="66000"/>
                          <a:satMod val="160000"/>
                        </a:schemeClr>
                      </a:gs>
                      <a:gs pos="50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114300" dist="241300" dir="1440000" algn="tl" rotWithShape="0">
                    <a:schemeClr val="accent2">
                      <a:lumMod val="60000"/>
                      <a:lumOff val="40000"/>
                      <a:alpha val="71000"/>
                    </a:schemeClr>
                  </a:outerShdw>
                </a:effectLst>
              </a:rPr>
              <a:t/>
            </a:r>
            <a:br>
              <a:rPr lang="ru-RU" sz="7200" b="0" i="1" spc="300" dirty="0" smtClean="0">
                <a:ln w="500">
                  <a:gradFill>
                    <a:gsLst>
                      <a:gs pos="0">
                        <a:schemeClr val="accent1">
                          <a:tint val="66000"/>
                          <a:satMod val="160000"/>
                        </a:schemeClr>
                      </a:gs>
                      <a:gs pos="50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114300" dist="241300" dir="1440000" algn="tl" rotWithShape="0">
                    <a:schemeClr val="accent2">
                      <a:lumMod val="60000"/>
                      <a:lumOff val="40000"/>
                      <a:alpha val="71000"/>
                    </a:schemeClr>
                  </a:outerShdw>
                </a:effectLst>
              </a:rPr>
            </a:br>
            <a:r>
              <a:rPr lang="ru-RU" sz="7200" b="0" i="1" spc="300" dirty="0" smtClean="0">
                <a:ln w="500">
                  <a:gradFill>
                    <a:gsLst>
                      <a:gs pos="0">
                        <a:schemeClr val="accent1">
                          <a:tint val="66000"/>
                          <a:satMod val="160000"/>
                        </a:schemeClr>
                      </a:gs>
                      <a:gs pos="50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114300" dist="241300" dir="1440000" algn="tl" rotWithShape="0">
                    <a:schemeClr val="accent2">
                      <a:lumMod val="60000"/>
                      <a:lumOff val="40000"/>
                      <a:alpha val="71000"/>
                    </a:schemeClr>
                  </a:outerShdw>
                </a:effectLst>
                <a:latin typeface="Batang" pitchFamily="18" charset="-127"/>
                <a:ea typeface="Batang" pitchFamily="18" charset="-127"/>
              </a:rPr>
              <a:t>Орфоэпическая работа </a:t>
            </a:r>
            <a:br>
              <a:rPr lang="ru-RU" sz="7200" b="0" i="1" spc="300" dirty="0" smtClean="0">
                <a:ln w="500">
                  <a:gradFill>
                    <a:gsLst>
                      <a:gs pos="0">
                        <a:schemeClr val="accent1">
                          <a:tint val="66000"/>
                          <a:satMod val="160000"/>
                        </a:schemeClr>
                      </a:gs>
                      <a:gs pos="50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114300" dist="241300" dir="1440000" algn="tl" rotWithShape="0">
                    <a:schemeClr val="accent2">
                      <a:lumMod val="60000"/>
                      <a:lumOff val="40000"/>
                      <a:alpha val="71000"/>
                    </a:schemeClr>
                  </a:outerShdw>
                </a:effectLst>
                <a:latin typeface="Batang" pitchFamily="18" charset="-127"/>
                <a:ea typeface="Batang" pitchFamily="18" charset="-127"/>
              </a:rPr>
            </a:br>
            <a:r>
              <a:rPr lang="ru-RU" sz="2800" b="0" i="1" spc="300" dirty="0" smtClean="0">
                <a:ln w="500">
                  <a:gradFill>
                    <a:gsLst>
                      <a:gs pos="0">
                        <a:schemeClr val="accent1">
                          <a:tint val="66000"/>
                          <a:satMod val="160000"/>
                        </a:schemeClr>
                      </a:gs>
                      <a:gs pos="50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</a:ln>
                <a:solidFill>
                  <a:srgbClr val="FFFF00"/>
                </a:solidFill>
                <a:effectLst>
                  <a:outerShdw blurRad="114300" dist="241300" dir="1440000" algn="tl" rotWithShape="0">
                    <a:schemeClr val="accent2">
                      <a:lumMod val="60000"/>
                      <a:lumOff val="40000"/>
                      <a:alpha val="71000"/>
                    </a:schemeClr>
                  </a:outerShdw>
                </a:effectLst>
                <a:latin typeface="Batang" pitchFamily="18" charset="-127"/>
                <a:ea typeface="Batang" pitchFamily="18" charset="-127"/>
              </a:rPr>
              <a:t>(проверка домашней работы)</a:t>
            </a:r>
            <a:r>
              <a:rPr lang="ru-RU" sz="7200" b="0" i="1" spc="300" dirty="0" smtClean="0">
                <a:ln w="500">
                  <a:gradFill>
                    <a:gsLst>
                      <a:gs pos="0">
                        <a:schemeClr val="accent1">
                          <a:tint val="66000"/>
                          <a:satMod val="160000"/>
                        </a:schemeClr>
                      </a:gs>
                      <a:gs pos="50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</a:ln>
                <a:solidFill>
                  <a:srgbClr val="FFFF00"/>
                </a:solidFill>
                <a:effectLst>
                  <a:outerShdw blurRad="114300" dist="241300" dir="1440000" algn="tl" rotWithShape="0">
                    <a:schemeClr val="accent2">
                      <a:lumMod val="60000"/>
                      <a:lumOff val="40000"/>
                      <a:alpha val="71000"/>
                    </a:schemeClr>
                  </a:outerShdw>
                </a:effectLst>
                <a:latin typeface="Batang" pitchFamily="18" charset="-127"/>
                <a:ea typeface="Batang" pitchFamily="18" charset="-127"/>
              </a:rPr>
              <a:t/>
            </a:r>
            <a:br>
              <a:rPr lang="ru-RU" sz="7200" b="0" i="1" spc="300" dirty="0" smtClean="0">
                <a:ln w="500">
                  <a:gradFill>
                    <a:gsLst>
                      <a:gs pos="0">
                        <a:schemeClr val="accent1">
                          <a:tint val="66000"/>
                          <a:satMod val="160000"/>
                        </a:schemeClr>
                      </a:gs>
                      <a:gs pos="50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</a:ln>
                <a:solidFill>
                  <a:srgbClr val="FFFF00"/>
                </a:solidFill>
                <a:effectLst>
                  <a:outerShdw blurRad="114300" dist="241300" dir="1440000" algn="tl" rotWithShape="0">
                    <a:schemeClr val="accent2">
                      <a:lumMod val="60000"/>
                      <a:lumOff val="40000"/>
                      <a:alpha val="71000"/>
                    </a:schemeClr>
                  </a:outerShdw>
                </a:effectLst>
                <a:latin typeface="Batang" pitchFamily="18" charset="-127"/>
                <a:ea typeface="Batang" pitchFamily="18" charset="-127"/>
              </a:rPr>
            </a:br>
            <a:endParaRPr lang="ru-RU" sz="7200" b="0" i="1" spc="300" dirty="0">
              <a:ln w="500">
                <a:gradFill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ln>
              <a:solidFill>
                <a:srgbClr val="FFFF00"/>
              </a:solidFill>
              <a:effectLst>
                <a:outerShdw blurRad="114300" dist="241300" dir="1440000" algn="tl" rotWithShape="0">
                  <a:schemeClr val="accent2">
                    <a:lumMod val="60000"/>
                    <a:lumOff val="40000"/>
                    <a:alpha val="71000"/>
                  </a:schemeClr>
                </a:outerShdw>
              </a:effectLst>
              <a:latin typeface="Batang" pitchFamily="18" charset="-127"/>
              <a:ea typeface="Batang" pitchFamily="18" charset="-127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ru-RU" sz="32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atang" pitchFamily="18" charset="-127"/>
                <a:ea typeface="Batang" pitchFamily="18" charset="-127"/>
              </a:rPr>
              <a:t>1 вариант.</a:t>
            </a:r>
            <a:br>
              <a:rPr lang="ru-RU" sz="32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atang" pitchFamily="18" charset="-127"/>
                <a:ea typeface="Batang" pitchFamily="18" charset="-127"/>
              </a:rPr>
            </a:br>
            <a:endParaRPr lang="ru-RU" sz="3200" dirty="0">
              <a:solidFill>
                <a:schemeClr val="accent2">
                  <a:lumMod val="40000"/>
                  <a:lumOff val="60000"/>
                </a:schemeClr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600"/>
          </a:xfrm>
        </p:spPr>
        <p:txBody>
          <a:bodyPr>
            <a:noAutofit/>
          </a:bodyPr>
          <a:lstStyle/>
          <a:p>
            <a:pPr marL="651510" lvl="0" indent="-514350">
              <a:buNone/>
            </a:pPr>
            <a:r>
              <a:rPr lang="ru-RU" sz="1200" b="1" dirty="0" smtClean="0">
                <a:solidFill>
                  <a:srgbClr val="FFFF00"/>
                </a:solidFill>
              </a:rPr>
              <a:t>1. В </a:t>
            </a:r>
            <a:r>
              <a:rPr lang="ru-RU" sz="1200" b="1" dirty="0" smtClean="0">
                <a:solidFill>
                  <a:srgbClr val="FFFF00"/>
                </a:solidFill>
              </a:rPr>
              <a:t>каком словосочетании тип связи слов СОГЛАСОВАНИЕ.</a:t>
            </a:r>
          </a:p>
          <a:p>
            <a:pPr marL="651510" lvl="0" indent="-514350">
              <a:buFont typeface="+mj-lt"/>
              <a:buAutoNum type="arabicParenR"/>
            </a:pPr>
            <a:r>
              <a:rPr lang="ru-RU" sz="1200" b="1" dirty="0" smtClean="0">
                <a:solidFill>
                  <a:srgbClr val="FFFF00"/>
                </a:solidFill>
              </a:rPr>
              <a:t>Зашёл в дом.</a:t>
            </a:r>
          </a:p>
          <a:p>
            <a:pPr marL="651510" lvl="0" indent="-514350">
              <a:buFont typeface="+mj-lt"/>
              <a:buAutoNum type="arabicParenR"/>
            </a:pPr>
            <a:r>
              <a:rPr lang="ru-RU" sz="1200" b="1" dirty="0" smtClean="0">
                <a:solidFill>
                  <a:srgbClr val="FFFF00"/>
                </a:solidFill>
              </a:rPr>
              <a:t>Будка собаки.</a:t>
            </a:r>
          </a:p>
          <a:p>
            <a:pPr marL="651510" lvl="0" indent="-514350">
              <a:buFont typeface="+mj-lt"/>
              <a:buAutoNum type="arabicParenR"/>
            </a:pPr>
            <a:r>
              <a:rPr lang="ru-RU" sz="1200" b="1" dirty="0" smtClean="0">
                <a:solidFill>
                  <a:srgbClr val="FFFF00"/>
                </a:solidFill>
              </a:rPr>
              <a:t>Радость гостей.</a:t>
            </a:r>
          </a:p>
          <a:p>
            <a:pPr marL="651510" lvl="0" indent="-514350">
              <a:buFont typeface="+mj-lt"/>
              <a:buAutoNum type="arabicParenR"/>
            </a:pPr>
            <a:r>
              <a:rPr lang="ru-RU" sz="1200" b="1" dirty="0" smtClean="0">
                <a:solidFill>
                  <a:srgbClr val="FFFF00"/>
                </a:solidFill>
              </a:rPr>
              <a:t>Весёлая компания.</a:t>
            </a:r>
          </a:p>
          <a:p>
            <a:pPr marL="651510" lvl="0" indent="-514350">
              <a:buNone/>
            </a:pPr>
            <a:r>
              <a:rPr lang="ru-RU" sz="1200" b="1" dirty="0" smtClean="0">
                <a:solidFill>
                  <a:srgbClr val="FFFF00"/>
                </a:solidFill>
              </a:rPr>
              <a:t>2.В </a:t>
            </a:r>
            <a:r>
              <a:rPr lang="ru-RU" sz="1200" b="1" dirty="0" smtClean="0">
                <a:solidFill>
                  <a:srgbClr val="FFFF00"/>
                </a:solidFill>
              </a:rPr>
              <a:t>каком словосочетании тип связи слов ПРИМЫКАНИЕ.</a:t>
            </a:r>
          </a:p>
          <a:p>
            <a:pPr marL="651510" lvl="0" indent="-514350">
              <a:buFont typeface="+mj-lt"/>
              <a:buAutoNum type="arabicParenR"/>
            </a:pPr>
            <a:r>
              <a:rPr lang="ru-RU" sz="1200" b="1" dirty="0" smtClean="0">
                <a:solidFill>
                  <a:srgbClr val="FFFF00"/>
                </a:solidFill>
              </a:rPr>
              <a:t>По хрупкому льду.</a:t>
            </a:r>
          </a:p>
          <a:p>
            <a:pPr marL="651510" lvl="0" indent="-514350">
              <a:buFont typeface="+mj-lt"/>
              <a:buAutoNum type="arabicParenR"/>
            </a:pPr>
            <a:r>
              <a:rPr lang="ru-RU" sz="1200" b="1" dirty="0" smtClean="0">
                <a:solidFill>
                  <a:srgbClr val="FFFF00"/>
                </a:solidFill>
              </a:rPr>
              <a:t>По-весеннему одет.</a:t>
            </a:r>
          </a:p>
          <a:p>
            <a:pPr marL="651510" lvl="0" indent="-514350">
              <a:buFont typeface="+mj-lt"/>
              <a:buAutoNum type="arabicParenR"/>
            </a:pPr>
            <a:r>
              <a:rPr lang="ru-RU" sz="1200" b="1" dirty="0" smtClean="0">
                <a:solidFill>
                  <a:srgbClr val="FFFF00"/>
                </a:solidFill>
              </a:rPr>
              <a:t>Отправился в поход.</a:t>
            </a:r>
          </a:p>
          <a:p>
            <a:pPr marL="651510" lvl="0" indent="-514350">
              <a:buFont typeface="+mj-lt"/>
              <a:buAutoNum type="arabicParenR"/>
            </a:pPr>
            <a:r>
              <a:rPr lang="ru-RU" sz="1200" b="1" dirty="0" smtClean="0">
                <a:solidFill>
                  <a:srgbClr val="FFFF00"/>
                </a:solidFill>
              </a:rPr>
              <a:t>Окунулся с головой.</a:t>
            </a:r>
          </a:p>
          <a:p>
            <a:pPr lvl="0">
              <a:buNone/>
            </a:pPr>
            <a:r>
              <a:rPr lang="ru-RU" sz="1200" b="1" dirty="0" smtClean="0">
                <a:solidFill>
                  <a:srgbClr val="FFFF00"/>
                </a:solidFill>
              </a:rPr>
              <a:t>3.В </a:t>
            </a:r>
            <a:r>
              <a:rPr lang="ru-RU" sz="1200" b="1" dirty="0" smtClean="0">
                <a:solidFill>
                  <a:srgbClr val="FFFF00"/>
                </a:solidFill>
              </a:rPr>
              <a:t>каком словосочетании тип связи слов УПРАВЛЕНИЕ.</a:t>
            </a:r>
          </a:p>
          <a:p>
            <a:pPr marL="651510" lvl="0" indent="-514350">
              <a:buFont typeface="+mj-lt"/>
              <a:buAutoNum type="arabicParenR"/>
            </a:pPr>
            <a:r>
              <a:rPr lang="ru-RU" sz="1200" b="1" dirty="0" smtClean="0">
                <a:solidFill>
                  <a:srgbClr val="FFFF00"/>
                </a:solidFill>
              </a:rPr>
              <a:t>Их дом.</a:t>
            </a:r>
          </a:p>
          <a:p>
            <a:pPr marL="651510" lvl="0" indent="-514350">
              <a:buFont typeface="+mj-lt"/>
              <a:buAutoNum type="arabicParenR"/>
            </a:pPr>
            <a:r>
              <a:rPr lang="ru-RU" sz="1200" b="1" dirty="0" smtClean="0">
                <a:solidFill>
                  <a:srgbClr val="FFFF00"/>
                </a:solidFill>
              </a:rPr>
              <a:t>Душистый ландыш.</a:t>
            </a:r>
          </a:p>
          <a:p>
            <a:pPr marL="651510" lvl="0" indent="-514350">
              <a:buFont typeface="+mj-lt"/>
              <a:buAutoNum type="arabicParenR"/>
            </a:pPr>
            <a:r>
              <a:rPr lang="ru-RU" sz="1200" b="1" dirty="0" smtClean="0">
                <a:solidFill>
                  <a:srgbClr val="FFFF00"/>
                </a:solidFill>
              </a:rPr>
              <a:t>Увидел в журнале.</a:t>
            </a:r>
          </a:p>
          <a:p>
            <a:pPr marL="651510" lvl="0" indent="-514350">
              <a:buFont typeface="+mj-lt"/>
              <a:buAutoNum type="arabicParenR"/>
            </a:pPr>
            <a:r>
              <a:rPr lang="ru-RU" sz="1200" b="1" dirty="0" smtClean="0">
                <a:solidFill>
                  <a:srgbClr val="FFFF00"/>
                </a:solidFill>
              </a:rPr>
              <a:t>Увидел чётко.</a:t>
            </a:r>
          </a:p>
          <a:p>
            <a:pPr lvl="0">
              <a:buNone/>
            </a:pPr>
            <a:r>
              <a:rPr lang="ru-RU" sz="1200" b="1" dirty="0" smtClean="0">
                <a:solidFill>
                  <a:srgbClr val="FFFF00"/>
                </a:solidFill>
              </a:rPr>
              <a:t>4. В </a:t>
            </a:r>
            <a:r>
              <a:rPr lang="ru-RU" sz="1200" b="1" dirty="0" smtClean="0">
                <a:solidFill>
                  <a:srgbClr val="FFFF00"/>
                </a:solidFill>
              </a:rPr>
              <a:t>каком словосочетании тип связи слов УПРАВЛЕНИЕ.</a:t>
            </a:r>
          </a:p>
          <a:p>
            <a:pPr marL="651510" lvl="0" indent="-514350">
              <a:buFont typeface="+mj-lt"/>
              <a:buAutoNum type="arabicParenR"/>
            </a:pPr>
            <a:r>
              <a:rPr lang="ru-RU" sz="1200" b="1" dirty="0" smtClean="0">
                <a:solidFill>
                  <a:srgbClr val="FFFF00"/>
                </a:solidFill>
              </a:rPr>
              <a:t>Несколько тетрадей.</a:t>
            </a:r>
          </a:p>
          <a:p>
            <a:pPr marL="651510" lvl="0" indent="-514350">
              <a:buFont typeface="+mj-lt"/>
              <a:buAutoNum type="arabicParenR"/>
            </a:pPr>
            <a:r>
              <a:rPr lang="ru-RU" sz="1200" b="1" dirty="0" smtClean="0">
                <a:solidFill>
                  <a:srgbClr val="FFFF00"/>
                </a:solidFill>
              </a:rPr>
              <a:t>Несколькими тетрадями.</a:t>
            </a:r>
          </a:p>
          <a:p>
            <a:pPr marL="651510" lvl="0" indent="-514350">
              <a:buFont typeface="+mj-lt"/>
              <a:buAutoNum type="arabicParenR"/>
            </a:pPr>
            <a:r>
              <a:rPr lang="ru-RU" sz="1200" b="1" dirty="0" smtClean="0">
                <a:solidFill>
                  <a:srgbClr val="FFFF00"/>
                </a:solidFill>
              </a:rPr>
              <a:t>Второй канал.</a:t>
            </a:r>
          </a:p>
          <a:p>
            <a:pPr marL="651510" lvl="0" indent="-514350">
              <a:buFont typeface="+mj-lt"/>
              <a:buAutoNum type="arabicParenR"/>
            </a:pPr>
            <a:r>
              <a:rPr lang="ru-RU" sz="1200" b="1" dirty="0" smtClean="0">
                <a:solidFill>
                  <a:srgbClr val="FFFF00"/>
                </a:solidFill>
              </a:rPr>
              <a:t>В быстрой реке.</a:t>
            </a:r>
          </a:p>
          <a:p>
            <a:pPr lvl="0">
              <a:buNone/>
            </a:pPr>
            <a:r>
              <a:rPr lang="ru-RU" sz="1200" b="1" dirty="0" smtClean="0">
                <a:solidFill>
                  <a:srgbClr val="FFFF00"/>
                </a:solidFill>
              </a:rPr>
              <a:t>5. В </a:t>
            </a:r>
            <a:r>
              <a:rPr lang="ru-RU" sz="1200" b="1" dirty="0" smtClean="0">
                <a:solidFill>
                  <a:srgbClr val="FFFF00"/>
                </a:solidFill>
              </a:rPr>
              <a:t>каком словосочетании тип связи слов СОГЛАСОВАНИЕ.</a:t>
            </a:r>
          </a:p>
          <a:p>
            <a:pPr marL="651510" lvl="0" indent="-514350">
              <a:buFont typeface="+mj-lt"/>
              <a:buAutoNum type="arabicParenR"/>
            </a:pPr>
            <a:r>
              <a:rPr lang="ru-RU" sz="1200" b="1" dirty="0" smtClean="0">
                <a:solidFill>
                  <a:srgbClr val="FFFF00"/>
                </a:solidFill>
              </a:rPr>
              <a:t>Говорить по-русски.</a:t>
            </a:r>
          </a:p>
          <a:p>
            <a:pPr marL="651510" lvl="0" indent="-514350">
              <a:buFont typeface="+mj-lt"/>
              <a:buAutoNum type="arabicParenR"/>
            </a:pPr>
            <a:r>
              <a:rPr lang="ru-RU" sz="1200" b="1" dirty="0" smtClean="0">
                <a:solidFill>
                  <a:srgbClr val="FFFF00"/>
                </a:solidFill>
              </a:rPr>
              <a:t>Её шарф.</a:t>
            </a:r>
          </a:p>
          <a:p>
            <a:pPr marL="651510" lvl="0" indent="-514350">
              <a:buFont typeface="+mj-lt"/>
              <a:buAutoNum type="arabicParenR"/>
            </a:pPr>
            <a:r>
              <a:rPr lang="ru-RU" sz="1200" b="1" dirty="0" smtClean="0">
                <a:solidFill>
                  <a:srgbClr val="FFFF00"/>
                </a:solidFill>
              </a:rPr>
              <a:t>Красный от стыда.</a:t>
            </a:r>
          </a:p>
          <a:p>
            <a:pPr marL="651510" lvl="0" indent="-514350">
              <a:buFont typeface="+mj-lt"/>
              <a:buAutoNum type="arabicParenR"/>
            </a:pPr>
            <a:r>
              <a:rPr lang="ru-RU" sz="1200" b="1" dirty="0" smtClean="0">
                <a:solidFill>
                  <a:srgbClr val="FFFF00"/>
                </a:solidFill>
              </a:rPr>
              <a:t>Вкусное какао.</a:t>
            </a:r>
          </a:p>
          <a:p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085584" cy="720080"/>
          </a:xfrm>
        </p:spPr>
        <p:txBody>
          <a:bodyPr>
            <a:normAutofit fontScale="90000"/>
          </a:bodyPr>
          <a:lstStyle/>
          <a:p>
            <a:pPr lvl="0"/>
            <a:r>
              <a:rPr lang="ru-RU" sz="31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atang" pitchFamily="18" charset="-127"/>
                <a:ea typeface="Batang" pitchFamily="18" charset="-127"/>
              </a:rPr>
              <a:t>2 вариант</a:t>
            </a:r>
            <a:r>
              <a:rPr lang="ru-RU" sz="31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atang" pitchFamily="18" charset="-127"/>
                <a:ea typeface="Batang" pitchFamily="18" charset="-127"/>
              </a:rPr>
              <a:t>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28632"/>
          </a:xfrm>
        </p:spPr>
        <p:txBody>
          <a:bodyPr>
            <a:noAutofit/>
          </a:bodyPr>
          <a:lstStyle/>
          <a:p>
            <a:pPr lvl="0">
              <a:buNone/>
            </a:pPr>
            <a:r>
              <a:rPr lang="ru-RU" sz="1200" b="1" dirty="0" smtClean="0">
                <a:solidFill>
                  <a:srgbClr val="FFFF00"/>
                </a:solidFill>
              </a:rPr>
              <a:t>1. В </a:t>
            </a:r>
            <a:r>
              <a:rPr lang="ru-RU" sz="1200" b="1" dirty="0" smtClean="0">
                <a:solidFill>
                  <a:srgbClr val="FFFF00"/>
                </a:solidFill>
              </a:rPr>
              <a:t>каком словосочетании тип связи слов ПРИМЫКАНИЕ.</a:t>
            </a:r>
          </a:p>
          <a:p>
            <a:pPr marL="651510" lvl="0" indent="-514350">
              <a:buFont typeface="+mj-lt"/>
              <a:buAutoNum type="arabicParenR"/>
            </a:pPr>
            <a:r>
              <a:rPr lang="ru-RU" sz="1200" b="1" dirty="0" smtClean="0">
                <a:solidFill>
                  <a:srgbClr val="FFFF00"/>
                </a:solidFill>
              </a:rPr>
              <a:t>Купил в магазине.</a:t>
            </a:r>
          </a:p>
          <a:p>
            <a:pPr marL="651510" lvl="0" indent="-514350">
              <a:buFont typeface="+mj-lt"/>
              <a:buAutoNum type="arabicParenR"/>
            </a:pPr>
            <a:r>
              <a:rPr lang="ru-RU" sz="1200" b="1" dirty="0" smtClean="0">
                <a:solidFill>
                  <a:srgbClr val="FFFF00"/>
                </a:solidFill>
              </a:rPr>
              <a:t>Очень внимательный.</a:t>
            </a:r>
          </a:p>
          <a:p>
            <a:pPr marL="651510" lvl="0" indent="-514350">
              <a:buFont typeface="+mj-lt"/>
              <a:buAutoNum type="arabicParenR"/>
            </a:pPr>
            <a:r>
              <a:rPr lang="ru-RU" sz="1200" b="1" dirty="0" smtClean="0">
                <a:solidFill>
                  <a:srgbClr val="FFFF00"/>
                </a:solidFill>
              </a:rPr>
              <a:t>Увлечение бабушки.</a:t>
            </a:r>
          </a:p>
          <a:p>
            <a:pPr marL="651510" lvl="0" indent="-514350">
              <a:buFont typeface="+mj-lt"/>
              <a:buAutoNum type="arabicParenR"/>
            </a:pPr>
            <a:r>
              <a:rPr lang="ru-RU" sz="1200" b="1" dirty="0" smtClean="0">
                <a:solidFill>
                  <a:srgbClr val="FFFF00"/>
                </a:solidFill>
              </a:rPr>
              <a:t>Горячий кофе.</a:t>
            </a:r>
          </a:p>
          <a:p>
            <a:pPr lvl="0">
              <a:buNone/>
            </a:pPr>
            <a:r>
              <a:rPr lang="ru-RU" sz="1200" b="1" dirty="0" smtClean="0">
                <a:solidFill>
                  <a:srgbClr val="FFFF00"/>
                </a:solidFill>
              </a:rPr>
              <a:t>2. В </a:t>
            </a:r>
            <a:r>
              <a:rPr lang="ru-RU" sz="1200" b="1" dirty="0" smtClean="0">
                <a:solidFill>
                  <a:srgbClr val="FFFF00"/>
                </a:solidFill>
              </a:rPr>
              <a:t>каком словосочетании тип связи слов СОГЛАСОВАНИЕ.</a:t>
            </a:r>
          </a:p>
          <a:p>
            <a:pPr marL="651510" lvl="0" indent="-514350">
              <a:buFont typeface="+mj-lt"/>
              <a:buAutoNum type="arabicParenR"/>
            </a:pPr>
            <a:r>
              <a:rPr lang="ru-RU" sz="1200" b="1" dirty="0" smtClean="0">
                <a:solidFill>
                  <a:srgbClr val="FFFF00"/>
                </a:solidFill>
              </a:rPr>
              <a:t>Вкусная салями.</a:t>
            </a:r>
          </a:p>
          <a:p>
            <a:pPr marL="651510" lvl="0" indent="-514350">
              <a:buFont typeface="+mj-lt"/>
              <a:buAutoNum type="arabicParenR"/>
            </a:pPr>
            <a:r>
              <a:rPr lang="ru-RU" sz="1200" b="1" dirty="0" smtClean="0">
                <a:solidFill>
                  <a:srgbClr val="FFFF00"/>
                </a:solidFill>
              </a:rPr>
              <a:t>По-зимнему одет.</a:t>
            </a:r>
          </a:p>
          <a:p>
            <a:pPr marL="651510" lvl="0" indent="-514350">
              <a:buFont typeface="+mj-lt"/>
              <a:buAutoNum type="arabicParenR"/>
            </a:pPr>
            <a:r>
              <a:rPr lang="ru-RU" sz="1200" b="1" dirty="0" smtClean="0">
                <a:solidFill>
                  <a:srgbClr val="FFFF00"/>
                </a:solidFill>
              </a:rPr>
              <a:t>Его одежда.</a:t>
            </a:r>
          </a:p>
          <a:p>
            <a:pPr marL="651510" lvl="0" indent="-514350">
              <a:buFont typeface="+mj-lt"/>
              <a:buAutoNum type="arabicParenR"/>
            </a:pPr>
            <a:r>
              <a:rPr lang="ru-RU" sz="1200" b="1" dirty="0" smtClean="0">
                <a:solidFill>
                  <a:srgbClr val="FFFF00"/>
                </a:solidFill>
              </a:rPr>
              <a:t>Зелёный от злости.</a:t>
            </a:r>
          </a:p>
          <a:p>
            <a:pPr lvl="0">
              <a:buNone/>
            </a:pPr>
            <a:r>
              <a:rPr lang="ru-RU" sz="1200" b="1" dirty="0" smtClean="0">
                <a:solidFill>
                  <a:srgbClr val="FFFF00"/>
                </a:solidFill>
              </a:rPr>
              <a:t>3. В </a:t>
            </a:r>
            <a:r>
              <a:rPr lang="ru-RU" sz="1200" b="1" dirty="0" smtClean="0">
                <a:solidFill>
                  <a:srgbClr val="FFFF00"/>
                </a:solidFill>
              </a:rPr>
              <a:t>каком словосочетании тип связи слов УПРАВЛЕНИЕ.</a:t>
            </a:r>
          </a:p>
          <a:p>
            <a:pPr marL="651510" lvl="0" indent="-514350">
              <a:buFont typeface="+mj-lt"/>
              <a:buAutoNum type="arabicParenR"/>
            </a:pPr>
            <a:r>
              <a:rPr lang="ru-RU" sz="1200" b="1" dirty="0" smtClean="0">
                <a:solidFill>
                  <a:srgbClr val="FFFF00"/>
                </a:solidFill>
              </a:rPr>
              <a:t>Её радость.</a:t>
            </a:r>
          </a:p>
          <a:p>
            <a:pPr marL="651510" lvl="0" indent="-514350">
              <a:buFont typeface="+mj-lt"/>
              <a:buAutoNum type="arabicParenR"/>
            </a:pPr>
            <a:r>
              <a:rPr lang="ru-RU" sz="1200" b="1" dirty="0" smtClean="0">
                <a:solidFill>
                  <a:srgbClr val="FFFF00"/>
                </a:solidFill>
              </a:rPr>
              <a:t>Вера в победу.</a:t>
            </a:r>
          </a:p>
          <a:p>
            <a:pPr marL="651510" lvl="0" indent="-514350">
              <a:buFont typeface="+mj-lt"/>
              <a:buAutoNum type="arabicParenR"/>
            </a:pPr>
            <a:r>
              <a:rPr lang="ru-RU" sz="1200" b="1" dirty="0" smtClean="0">
                <a:solidFill>
                  <a:srgbClr val="FFFF00"/>
                </a:solidFill>
              </a:rPr>
              <a:t>Давно </a:t>
            </a:r>
            <a:r>
              <a:rPr lang="ru-RU" sz="1200" b="1" dirty="0" smtClean="0">
                <a:solidFill>
                  <a:srgbClr val="FFFF00"/>
                </a:solidFill>
              </a:rPr>
              <a:t>прочитал.</a:t>
            </a:r>
          </a:p>
          <a:p>
            <a:pPr marL="651510" lvl="0" indent="-514350">
              <a:buFont typeface="+mj-lt"/>
              <a:buAutoNum type="arabicParenR"/>
            </a:pPr>
            <a:r>
              <a:rPr lang="ru-RU" sz="1200" b="1" dirty="0" smtClean="0">
                <a:solidFill>
                  <a:srgbClr val="FFFF00"/>
                </a:solidFill>
              </a:rPr>
              <a:t>Знать наизусть.</a:t>
            </a:r>
          </a:p>
          <a:p>
            <a:pPr lvl="0">
              <a:buNone/>
            </a:pPr>
            <a:r>
              <a:rPr lang="ru-RU" sz="1200" b="1" dirty="0" smtClean="0">
                <a:solidFill>
                  <a:srgbClr val="FFFF00"/>
                </a:solidFill>
              </a:rPr>
              <a:t>4. В </a:t>
            </a:r>
            <a:r>
              <a:rPr lang="ru-RU" sz="1200" b="1" dirty="0" smtClean="0">
                <a:solidFill>
                  <a:srgbClr val="FFFF00"/>
                </a:solidFill>
              </a:rPr>
              <a:t>каком словосочетании тип связи слов СОГЛАСОВАНИЕ.</a:t>
            </a:r>
          </a:p>
          <a:p>
            <a:pPr marL="651510" lvl="0" indent="-514350">
              <a:buFont typeface="+mj-lt"/>
              <a:buAutoNum type="arabicParenR"/>
            </a:pPr>
            <a:r>
              <a:rPr lang="ru-RU" sz="1200" b="1" dirty="0" smtClean="0">
                <a:solidFill>
                  <a:srgbClr val="FFFF00"/>
                </a:solidFill>
              </a:rPr>
              <a:t>Несколько книг.</a:t>
            </a:r>
          </a:p>
          <a:p>
            <a:pPr marL="651510" lvl="0" indent="-514350">
              <a:buFont typeface="+mj-lt"/>
              <a:buAutoNum type="arabicParenR"/>
            </a:pPr>
            <a:r>
              <a:rPr lang="ru-RU" sz="1200" b="1" dirty="0" smtClean="0">
                <a:solidFill>
                  <a:srgbClr val="FFFF00"/>
                </a:solidFill>
              </a:rPr>
              <a:t>Несколькими книгами.</a:t>
            </a:r>
          </a:p>
          <a:p>
            <a:pPr marL="651510" lvl="0" indent="-514350">
              <a:buFont typeface="+mj-lt"/>
              <a:buAutoNum type="arabicParenR"/>
            </a:pPr>
            <a:r>
              <a:rPr lang="ru-RU" sz="1200" b="1" dirty="0" smtClean="0">
                <a:solidFill>
                  <a:srgbClr val="FFFF00"/>
                </a:solidFill>
              </a:rPr>
              <a:t>Второй по счёту.</a:t>
            </a:r>
          </a:p>
          <a:p>
            <a:pPr marL="651510" lvl="0" indent="-514350">
              <a:buFont typeface="+mj-lt"/>
              <a:buAutoNum type="arabicParenR"/>
            </a:pPr>
            <a:r>
              <a:rPr lang="ru-RU" sz="1200" b="1" dirty="0" smtClean="0">
                <a:solidFill>
                  <a:srgbClr val="FFFF00"/>
                </a:solidFill>
              </a:rPr>
              <a:t>Быстрый в воде.</a:t>
            </a:r>
          </a:p>
          <a:p>
            <a:pPr lvl="0">
              <a:buNone/>
            </a:pPr>
            <a:r>
              <a:rPr lang="ru-RU" sz="1200" b="1" dirty="0" smtClean="0">
                <a:solidFill>
                  <a:srgbClr val="FFFF00"/>
                </a:solidFill>
              </a:rPr>
              <a:t>5. В </a:t>
            </a:r>
            <a:r>
              <a:rPr lang="ru-RU" sz="1200" b="1" dirty="0" smtClean="0">
                <a:solidFill>
                  <a:srgbClr val="FFFF00"/>
                </a:solidFill>
              </a:rPr>
              <a:t>каком словосочетании тип связи слов УПРАВЛЕНИЕ.</a:t>
            </a:r>
          </a:p>
          <a:p>
            <a:pPr marL="651510" lvl="0" indent="-514350">
              <a:buFont typeface="+mj-lt"/>
              <a:buAutoNum type="arabicParenR"/>
            </a:pPr>
            <a:r>
              <a:rPr lang="ru-RU" sz="1200" b="1" dirty="0" smtClean="0">
                <a:solidFill>
                  <a:srgbClr val="FFFF00"/>
                </a:solidFill>
              </a:rPr>
              <a:t>Говорить по-китайски.</a:t>
            </a:r>
          </a:p>
          <a:p>
            <a:pPr marL="651510" lvl="0" indent="-514350">
              <a:buFont typeface="+mj-lt"/>
              <a:buAutoNum type="arabicParenR"/>
            </a:pPr>
            <a:r>
              <a:rPr lang="ru-RU" sz="1200" b="1" dirty="0" smtClean="0">
                <a:solidFill>
                  <a:srgbClr val="FFFF00"/>
                </a:solidFill>
              </a:rPr>
              <a:t>Её шарф.</a:t>
            </a:r>
          </a:p>
          <a:p>
            <a:pPr marL="651510" lvl="0" indent="-514350">
              <a:buFont typeface="+mj-lt"/>
              <a:buAutoNum type="arabicParenR"/>
            </a:pPr>
            <a:r>
              <a:rPr lang="ru-RU" sz="1200" b="1" dirty="0" smtClean="0">
                <a:solidFill>
                  <a:srgbClr val="FFFF00"/>
                </a:solidFill>
              </a:rPr>
              <a:t>Кофта в клетку.</a:t>
            </a:r>
          </a:p>
          <a:p>
            <a:pPr marL="651510" lvl="0" indent="-514350">
              <a:buFont typeface="+mj-lt"/>
              <a:buAutoNum type="arabicParenR"/>
            </a:pPr>
            <a:r>
              <a:rPr lang="ru-RU" sz="1200" b="1" dirty="0" smtClean="0">
                <a:solidFill>
                  <a:srgbClr val="FFFF00"/>
                </a:solidFill>
              </a:rPr>
              <a:t>Клетчатая кофта.</a:t>
            </a:r>
          </a:p>
          <a:p>
            <a:endParaRPr lang="ru-RU" sz="12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Batang" pitchFamily="18" charset="-127"/>
                <a:ea typeface="Batang" pitchFamily="18" charset="-127"/>
              </a:rPr>
              <a:t>Ответы </a:t>
            </a:r>
            <a:endParaRPr lang="ru-RU" dirty="0">
              <a:solidFill>
                <a:schemeClr val="accent2">
                  <a:lumMod val="75000"/>
                </a:schemeClr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709160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1 вариант</a:t>
            </a:r>
            <a:r>
              <a:rPr lang="ru-RU" dirty="0" smtClean="0"/>
              <a:t>                     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2 вариант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1.   4)</a:t>
            </a:r>
            <a:r>
              <a:rPr lang="ru-RU" dirty="0" smtClean="0"/>
              <a:t>			   </a:t>
            </a:r>
            <a:r>
              <a:rPr lang="ru-RU" dirty="0" smtClean="0">
                <a:solidFill>
                  <a:srgbClr val="FF0000"/>
                </a:solidFill>
              </a:rPr>
              <a:t>1.   2)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2.   2)</a:t>
            </a:r>
            <a:r>
              <a:rPr lang="ru-RU" dirty="0" smtClean="0"/>
              <a:t>			   </a:t>
            </a:r>
            <a:r>
              <a:rPr lang="ru-RU" dirty="0" smtClean="0">
                <a:solidFill>
                  <a:srgbClr val="FF0000"/>
                </a:solidFill>
              </a:rPr>
              <a:t>2.   1)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3.   3)</a:t>
            </a:r>
            <a:r>
              <a:rPr lang="ru-RU" dirty="0" smtClean="0"/>
              <a:t>			   </a:t>
            </a:r>
            <a:r>
              <a:rPr lang="ru-RU" dirty="0" smtClean="0">
                <a:solidFill>
                  <a:srgbClr val="FF0000"/>
                </a:solidFill>
              </a:rPr>
              <a:t>3.   2)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4.   1)</a:t>
            </a:r>
            <a:r>
              <a:rPr lang="ru-RU" dirty="0" smtClean="0"/>
              <a:t>			   </a:t>
            </a:r>
            <a:r>
              <a:rPr lang="ru-RU" dirty="0" smtClean="0">
                <a:solidFill>
                  <a:srgbClr val="FF0000"/>
                </a:solidFill>
              </a:rPr>
              <a:t>4.   2)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5.   4)</a:t>
            </a:r>
            <a:r>
              <a:rPr lang="ru-RU" dirty="0" smtClean="0"/>
              <a:t>			   </a:t>
            </a:r>
            <a:r>
              <a:rPr lang="ru-RU" dirty="0" smtClean="0">
                <a:solidFill>
                  <a:srgbClr val="FF0000"/>
                </a:solidFill>
              </a:rPr>
              <a:t>5.   3)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2372" y="656692"/>
            <a:ext cx="8219256" cy="5544616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ru-RU" sz="3100" i="1" dirty="0" err="1" smtClean="0">
                <a:solidFill>
                  <a:srgbClr val="FFFF00"/>
                </a:solidFill>
                <a:latin typeface="Batang" pitchFamily="18" charset="-127"/>
                <a:ea typeface="Batang" pitchFamily="18" charset="-127"/>
              </a:rPr>
              <a:t>Догово́р</a:t>
            </a:r>
            <a:r>
              <a:rPr lang="ru-RU" sz="3100" i="1" dirty="0" smtClean="0">
                <a:solidFill>
                  <a:srgbClr val="FFFF00"/>
                </a:solidFill>
                <a:latin typeface="Batang" pitchFamily="18" charset="-127"/>
                <a:ea typeface="Batang" pitchFamily="18" charset="-127"/>
              </a:rPr>
              <a:t>, </a:t>
            </a:r>
            <a:r>
              <a:rPr lang="ru-RU" sz="3100" i="1" dirty="0" smtClean="0">
                <a:solidFill>
                  <a:srgbClr val="FFFF00"/>
                </a:solidFill>
                <a:latin typeface="Batang" pitchFamily="18" charset="-127"/>
                <a:ea typeface="Batang" pitchFamily="18" charset="-127"/>
              </a:rPr>
              <a:t>продала′, </a:t>
            </a:r>
            <a:r>
              <a:rPr lang="ru-RU" sz="3100" i="1" dirty="0" err="1" smtClean="0">
                <a:solidFill>
                  <a:srgbClr val="FFFF00"/>
                </a:solidFill>
                <a:latin typeface="Batang" pitchFamily="18" charset="-127"/>
                <a:ea typeface="Batang" pitchFamily="18" charset="-127"/>
              </a:rPr>
              <a:t>щаве́ль</a:t>
            </a:r>
            <a:r>
              <a:rPr lang="ru-RU" sz="3100" i="1" dirty="0" smtClean="0">
                <a:solidFill>
                  <a:srgbClr val="FFFF00"/>
                </a:solidFill>
                <a:latin typeface="Batang" pitchFamily="18" charset="-127"/>
                <a:ea typeface="Batang" pitchFamily="18" charset="-127"/>
              </a:rPr>
              <a:t>, </a:t>
            </a:r>
            <a:r>
              <a:rPr lang="ru-RU" sz="3100" i="1" dirty="0" err="1" smtClean="0">
                <a:solidFill>
                  <a:srgbClr val="FFFF00"/>
                </a:solidFill>
                <a:latin typeface="Batang" pitchFamily="18" charset="-127"/>
                <a:ea typeface="Batang" pitchFamily="18" charset="-127"/>
              </a:rPr>
              <a:t>цепо́чка</a:t>
            </a:r>
            <a:r>
              <a:rPr lang="ru-RU" sz="3100" i="1" dirty="0" smtClean="0">
                <a:solidFill>
                  <a:srgbClr val="FFFF00"/>
                </a:solidFill>
                <a:latin typeface="Batang" pitchFamily="18" charset="-127"/>
                <a:ea typeface="Batang" pitchFamily="18" charset="-127"/>
              </a:rPr>
              <a:t>, </a:t>
            </a:r>
            <a:r>
              <a:rPr lang="ru-RU" sz="3100" i="1" dirty="0" err="1" smtClean="0">
                <a:solidFill>
                  <a:srgbClr val="FFFF00"/>
                </a:solidFill>
                <a:latin typeface="Batang" pitchFamily="18" charset="-127"/>
                <a:ea typeface="Batang" pitchFamily="18" charset="-127"/>
              </a:rPr>
              <a:t>хода́тайствовать</a:t>
            </a:r>
            <a:r>
              <a:rPr lang="ru-RU" sz="3100" i="1" dirty="0" smtClean="0">
                <a:solidFill>
                  <a:srgbClr val="FFFF00"/>
                </a:solidFill>
                <a:latin typeface="Batang" pitchFamily="18" charset="-127"/>
                <a:ea typeface="Batang" pitchFamily="18" charset="-127"/>
              </a:rPr>
              <a:t>, </a:t>
            </a:r>
            <a:r>
              <a:rPr lang="ru-RU" sz="3100" i="1" dirty="0" smtClean="0">
                <a:solidFill>
                  <a:srgbClr val="FFFF00"/>
                </a:solidFill>
                <a:latin typeface="Batang" pitchFamily="18" charset="-127"/>
                <a:ea typeface="Batang" pitchFamily="18" charset="-127"/>
              </a:rPr>
              <a:t>поняла́, </a:t>
            </a:r>
            <a:r>
              <a:rPr lang="ru-RU" sz="3100" i="1" dirty="0" err="1" smtClean="0">
                <a:solidFill>
                  <a:srgbClr val="FFFF00"/>
                </a:solidFill>
                <a:latin typeface="Batang" pitchFamily="18" charset="-127"/>
                <a:ea typeface="Batang" pitchFamily="18" charset="-127"/>
              </a:rPr>
              <a:t>зубча́тый</a:t>
            </a:r>
            <a:r>
              <a:rPr lang="ru-RU" sz="3100" i="1" dirty="0" smtClean="0">
                <a:solidFill>
                  <a:srgbClr val="FFFF00"/>
                </a:solidFill>
                <a:latin typeface="Batang" pitchFamily="18" charset="-127"/>
                <a:ea typeface="Batang" pitchFamily="18" charset="-127"/>
              </a:rPr>
              <a:t>, </a:t>
            </a:r>
            <a:r>
              <a:rPr lang="ru-RU" sz="3100" i="1" dirty="0" smtClean="0">
                <a:solidFill>
                  <a:srgbClr val="FFFF00"/>
                </a:solidFill>
                <a:latin typeface="Batang" pitchFamily="18" charset="-127"/>
                <a:ea typeface="Batang" pitchFamily="18" charset="-127"/>
              </a:rPr>
              <a:t>сирота́, </a:t>
            </a:r>
            <a:r>
              <a:rPr lang="ru-RU" sz="3100" i="1" dirty="0" err="1" smtClean="0">
                <a:solidFill>
                  <a:srgbClr val="FFFF00"/>
                </a:solidFill>
                <a:latin typeface="Batang" pitchFamily="18" charset="-127"/>
                <a:ea typeface="Batang" pitchFamily="18" charset="-127"/>
              </a:rPr>
              <a:t>фено́мен</a:t>
            </a:r>
            <a:r>
              <a:rPr lang="ru-RU" sz="3100" i="1" dirty="0" smtClean="0">
                <a:solidFill>
                  <a:srgbClr val="FFFF00"/>
                </a:solidFill>
                <a:latin typeface="Batang" pitchFamily="18" charset="-127"/>
                <a:ea typeface="Batang" pitchFamily="18" charset="-127"/>
              </a:rPr>
              <a:t>, </a:t>
            </a:r>
            <a:r>
              <a:rPr lang="ru-RU" sz="3100" i="1" dirty="0" err="1" smtClean="0">
                <a:solidFill>
                  <a:srgbClr val="FFFF00"/>
                </a:solidFill>
                <a:latin typeface="Batang" pitchFamily="18" charset="-127"/>
                <a:ea typeface="Batang" pitchFamily="18" charset="-127"/>
              </a:rPr>
              <a:t>безу́держный</a:t>
            </a:r>
            <a:r>
              <a:rPr lang="ru-RU" sz="3100" i="1" dirty="0" smtClean="0">
                <a:solidFill>
                  <a:srgbClr val="FFFF00"/>
                </a:solidFill>
                <a:latin typeface="Batang" pitchFamily="18" charset="-127"/>
                <a:ea typeface="Batang" pitchFamily="18" charset="-127"/>
              </a:rPr>
              <a:t>, </a:t>
            </a:r>
            <a:r>
              <a:rPr lang="ru-RU" sz="3100" i="1" dirty="0" err="1" smtClean="0">
                <a:solidFill>
                  <a:srgbClr val="FFFF00"/>
                </a:solidFill>
                <a:latin typeface="Batang" pitchFamily="18" charset="-127"/>
                <a:ea typeface="Batang" pitchFamily="18" charset="-127"/>
              </a:rPr>
              <a:t>алфави́т</a:t>
            </a:r>
            <a:r>
              <a:rPr lang="ru-RU" sz="3100" i="1" dirty="0" smtClean="0">
                <a:solidFill>
                  <a:srgbClr val="FFFF00"/>
                </a:solidFill>
                <a:latin typeface="Batang" pitchFamily="18" charset="-127"/>
                <a:ea typeface="Batang" pitchFamily="18" charset="-127"/>
              </a:rPr>
              <a:t>, </a:t>
            </a:r>
            <a:r>
              <a:rPr lang="ru-RU" sz="3100" i="1" dirty="0" err="1" smtClean="0">
                <a:solidFill>
                  <a:srgbClr val="FFFF00"/>
                </a:solidFill>
                <a:latin typeface="Batang" pitchFamily="18" charset="-127"/>
                <a:ea typeface="Batang" pitchFamily="18" charset="-127"/>
              </a:rPr>
              <a:t>сантиме́тр</a:t>
            </a:r>
            <a:r>
              <a:rPr lang="ru-RU" sz="3100" i="1" dirty="0" smtClean="0">
                <a:solidFill>
                  <a:srgbClr val="FFFF00"/>
                </a:solidFill>
                <a:latin typeface="Batang" pitchFamily="18" charset="-127"/>
                <a:ea typeface="Batang" pitchFamily="18" charset="-127"/>
              </a:rPr>
              <a:t>, </a:t>
            </a:r>
            <a:r>
              <a:rPr lang="ru-RU" sz="3100" i="1" dirty="0" err="1" smtClean="0">
                <a:solidFill>
                  <a:srgbClr val="FFFF00"/>
                </a:solidFill>
                <a:latin typeface="Batang" pitchFamily="18" charset="-127"/>
                <a:ea typeface="Batang" pitchFamily="18" charset="-127"/>
              </a:rPr>
              <a:t>наме́рение</a:t>
            </a:r>
            <a:r>
              <a:rPr lang="ru-RU" sz="3100" i="1" dirty="0" smtClean="0">
                <a:solidFill>
                  <a:srgbClr val="FFFF00"/>
                </a:solidFill>
                <a:latin typeface="Batang" pitchFamily="18" charset="-127"/>
                <a:ea typeface="Batang" pitchFamily="18" charset="-127"/>
              </a:rPr>
              <a:t>, </a:t>
            </a:r>
            <a:r>
              <a:rPr lang="ru-RU" sz="3100" i="1" dirty="0" smtClean="0">
                <a:solidFill>
                  <a:srgbClr val="FFFF00"/>
                </a:solidFill>
                <a:latin typeface="Batang" pitchFamily="18" charset="-127"/>
                <a:ea typeface="Batang" pitchFamily="18" charset="-127"/>
              </a:rPr>
              <a:t>подняла́, </a:t>
            </a:r>
            <a:r>
              <a:rPr lang="ru-RU" sz="3100" i="1" dirty="0" err="1" smtClean="0">
                <a:solidFill>
                  <a:srgbClr val="FFFF00"/>
                </a:solidFill>
                <a:latin typeface="Batang" pitchFamily="18" charset="-127"/>
                <a:ea typeface="Batang" pitchFamily="18" charset="-127"/>
              </a:rPr>
              <a:t>столя́р</a:t>
            </a:r>
            <a:r>
              <a:rPr lang="ru-RU" sz="3100" i="1" dirty="0" smtClean="0">
                <a:solidFill>
                  <a:srgbClr val="FFFF00"/>
                </a:solidFill>
                <a:latin typeface="Batang" pitchFamily="18" charset="-127"/>
                <a:ea typeface="Batang" pitchFamily="18" charset="-127"/>
              </a:rPr>
              <a:t>, </a:t>
            </a:r>
            <a:r>
              <a:rPr lang="ru-RU" sz="3100" i="1" dirty="0" err="1" smtClean="0">
                <a:solidFill>
                  <a:srgbClr val="FFFF00"/>
                </a:solidFill>
                <a:latin typeface="Batang" pitchFamily="18" charset="-127"/>
                <a:ea typeface="Batang" pitchFamily="18" charset="-127"/>
              </a:rPr>
              <a:t>то́рты</a:t>
            </a:r>
            <a:r>
              <a:rPr lang="ru-RU" sz="3100" i="1" dirty="0" smtClean="0">
                <a:solidFill>
                  <a:srgbClr val="FFFF00"/>
                </a:solidFill>
                <a:latin typeface="Batang" pitchFamily="18" charset="-127"/>
                <a:ea typeface="Batang" pitchFamily="18" charset="-127"/>
              </a:rPr>
              <a:t>, </a:t>
            </a:r>
            <a:r>
              <a:rPr lang="ru-RU" sz="3100" i="1" dirty="0" err="1" smtClean="0">
                <a:solidFill>
                  <a:srgbClr val="FFFF00"/>
                </a:solidFill>
                <a:latin typeface="Batang" pitchFamily="18" charset="-127"/>
                <a:ea typeface="Batang" pitchFamily="18" charset="-127"/>
              </a:rPr>
              <a:t>надо́лго</a:t>
            </a:r>
            <a:r>
              <a:rPr lang="ru-RU" sz="3100" i="1" dirty="0" smtClean="0">
                <a:solidFill>
                  <a:srgbClr val="FFFF00"/>
                </a:solidFill>
                <a:latin typeface="Batang" pitchFamily="18" charset="-127"/>
                <a:ea typeface="Batang" pitchFamily="18" charset="-127"/>
              </a:rPr>
              <a:t>, </a:t>
            </a:r>
            <a:r>
              <a:rPr lang="ru-RU" sz="3100" i="1" dirty="0" err="1" smtClean="0">
                <a:solidFill>
                  <a:srgbClr val="FFFF00"/>
                </a:solidFill>
                <a:latin typeface="Batang" pitchFamily="18" charset="-127"/>
                <a:ea typeface="Batang" pitchFamily="18" charset="-127"/>
              </a:rPr>
              <a:t>сосредото́чение</a:t>
            </a:r>
            <a:r>
              <a:rPr lang="ru-RU" sz="3100" i="1" dirty="0" smtClean="0">
                <a:solidFill>
                  <a:srgbClr val="FFFF00"/>
                </a:solidFill>
                <a:latin typeface="Batang" pitchFamily="18" charset="-127"/>
                <a:ea typeface="Batang" pitchFamily="18" charset="-127"/>
              </a:rPr>
              <a:t>, </a:t>
            </a:r>
            <a:r>
              <a:rPr lang="ru-RU" sz="3100" i="1" dirty="0" err="1" smtClean="0">
                <a:solidFill>
                  <a:srgbClr val="FFFF00"/>
                </a:solidFill>
                <a:latin typeface="Batang" pitchFamily="18" charset="-127"/>
                <a:ea typeface="Batang" pitchFamily="18" charset="-127"/>
              </a:rPr>
              <a:t>газопрово́д</a:t>
            </a:r>
            <a:r>
              <a:rPr lang="ru-RU" sz="3100" i="1" dirty="0" smtClean="0">
                <a:solidFill>
                  <a:srgbClr val="FFFF00"/>
                </a:solidFill>
                <a:latin typeface="Batang" pitchFamily="18" charset="-127"/>
                <a:ea typeface="Batang" pitchFamily="18" charset="-127"/>
              </a:rPr>
              <a:t>, </a:t>
            </a:r>
            <a:r>
              <a:rPr lang="ru-RU" sz="3100" i="1" dirty="0" err="1" smtClean="0">
                <a:solidFill>
                  <a:srgbClr val="FFFF00"/>
                </a:solidFill>
                <a:latin typeface="Batang" pitchFamily="18" charset="-127"/>
                <a:ea typeface="Batang" pitchFamily="18" charset="-127"/>
              </a:rPr>
              <a:t>газиро́ванная</a:t>
            </a:r>
            <a:r>
              <a:rPr lang="ru-RU" sz="3100" i="1" dirty="0" smtClean="0">
                <a:solidFill>
                  <a:srgbClr val="FFFF00"/>
                </a:solidFill>
                <a:latin typeface="Batang" pitchFamily="18" charset="-127"/>
                <a:ea typeface="Batang" pitchFamily="18" charset="-127"/>
              </a:rPr>
              <a:t>, </a:t>
            </a:r>
            <a:r>
              <a:rPr lang="ru-RU" sz="3100" i="1" dirty="0" err="1" smtClean="0">
                <a:solidFill>
                  <a:srgbClr val="FFFF00"/>
                </a:solidFill>
                <a:latin typeface="Batang" pitchFamily="18" charset="-127"/>
                <a:ea typeface="Batang" pitchFamily="18" charset="-127"/>
              </a:rPr>
              <a:t>факси́миле</a:t>
            </a:r>
            <a:r>
              <a:rPr lang="ru-RU" sz="3100" i="1" dirty="0" smtClean="0">
                <a:solidFill>
                  <a:srgbClr val="FFFF00"/>
                </a:solidFill>
                <a:latin typeface="Batang" pitchFamily="18" charset="-127"/>
                <a:ea typeface="Batang" pitchFamily="18" charset="-127"/>
              </a:rPr>
              <a:t>, </a:t>
            </a:r>
            <a:r>
              <a:rPr lang="ru-RU" sz="3100" i="1" dirty="0" smtClean="0">
                <a:solidFill>
                  <a:srgbClr val="FFFF00"/>
                </a:solidFill>
                <a:latin typeface="Batang" pitchFamily="18" charset="-127"/>
                <a:ea typeface="Batang" pitchFamily="18" charset="-127"/>
              </a:rPr>
              <a:t>жалюзи́, </a:t>
            </a:r>
            <a:r>
              <a:rPr lang="ru-RU" sz="3100" i="1" dirty="0" err="1" smtClean="0">
                <a:solidFill>
                  <a:srgbClr val="FFFF00"/>
                </a:solidFill>
                <a:latin typeface="Batang" pitchFamily="18" charset="-127"/>
                <a:ea typeface="Batang" pitchFamily="18" charset="-127"/>
              </a:rPr>
              <a:t>кварта́л</a:t>
            </a:r>
            <a:r>
              <a:rPr lang="ru-RU" sz="3100" i="1" dirty="0" smtClean="0">
                <a:solidFill>
                  <a:srgbClr val="FFFF00"/>
                </a:solidFill>
                <a:latin typeface="Batang" pitchFamily="18" charset="-127"/>
                <a:ea typeface="Batang" pitchFamily="18" charset="-127"/>
              </a:rPr>
              <a:t>, </a:t>
            </a:r>
            <a:r>
              <a:rPr lang="ru-RU" sz="3100" i="1" dirty="0" err="1" smtClean="0">
                <a:solidFill>
                  <a:srgbClr val="FFFF00"/>
                </a:solidFill>
                <a:latin typeface="Batang" pitchFamily="18" charset="-127"/>
                <a:ea typeface="Batang" pitchFamily="18" charset="-127"/>
              </a:rPr>
              <a:t>экспе́рт</a:t>
            </a:r>
            <a:r>
              <a:rPr lang="ru-RU" sz="3100" i="1" dirty="0" smtClean="0">
                <a:solidFill>
                  <a:srgbClr val="FFFF00"/>
                </a:solidFill>
                <a:latin typeface="Batang" pitchFamily="18" charset="-127"/>
                <a:ea typeface="Batang" pitchFamily="18" charset="-127"/>
              </a:rPr>
              <a:t>, </a:t>
            </a:r>
            <a:r>
              <a:rPr lang="ru-RU" sz="3100" i="1" dirty="0" err="1" smtClean="0">
                <a:solidFill>
                  <a:srgbClr val="FFFF00"/>
                </a:solidFill>
                <a:latin typeface="Batang" pitchFamily="18" charset="-127"/>
                <a:ea typeface="Batang" pitchFamily="18" charset="-127"/>
              </a:rPr>
              <a:t>звони́т</a:t>
            </a:r>
            <a:r>
              <a:rPr lang="ru-RU" sz="3100" i="1" dirty="0" smtClean="0">
                <a:solidFill>
                  <a:srgbClr val="FFFF00"/>
                </a:solidFill>
                <a:latin typeface="Batang" pitchFamily="18" charset="-127"/>
                <a:ea typeface="Batang" pitchFamily="18" charset="-127"/>
              </a:rPr>
              <a:t>, </a:t>
            </a:r>
            <a:r>
              <a:rPr lang="ru-RU" sz="3100" i="1" dirty="0" err="1" smtClean="0">
                <a:solidFill>
                  <a:srgbClr val="FFFF00"/>
                </a:solidFill>
                <a:latin typeface="Batang" pitchFamily="18" charset="-127"/>
                <a:ea typeface="Batang" pitchFamily="18" charset="-127"/>
              </a:rPr>
              <a:t>премирова́ть</a:t>
            </a:r>
            <a:r>
              <a:rPr lang="ru-RU" sz="3100" i="1" dirty="0" smtClean="0">
                <a:solidFill>
                  <a:srgbClr val="FFFF00"/>
                </a:solidFill>
                <a:latin typeface="Batang" pitchFamily="18" charset="-127"/>
                <a:ea typeface="Batang" pitchFamily="18" charset="-127"/>
              </a:rPr>
              <a:t>, </a:t>
            </a:r>
            <a:r>
              <a:rPr lang="ru-RU" sz="3100" i="1" dirty="0" err="1" smtClean="0">
                <a:solidFill>
                  <a:srgbClr val="FFFF00"/>
                </a:solidFill>
                <a:latin typeface="Batang" pitchFamily="18" charset="-127"/>
                <a:ea typeface="Batang" pitchFamily="18" charset="-127"/>
              </a:rPr>
              <a:t>диспансе́р</a:t>
            </a:r>
            <a:r>
              <a:rPr lang="ru-RU" sz="3100" i="1" dirty="0" smtClean="0">
                <a:solidFill>
                  <a:srgbClr val="FFFF00"/>
                </a:solidFill>
                <a:latin typeface="Batang" pitchFamily="18" charset="-127"/>
                <a:ea typeface="Batang" pitchFamily="18" charset="-127"/>
              </a:rPr>
              <a:t>, </a:t>
            </a:r>
            <a:r>
              <a:rPr lang="ru-RU" sz="3100" i="1" dirty="0" err="1" smtClean="0">
                <a:solidFill>
                  <a:srgbClr val="FFFF00"/>
                </a:solidFill>
                <a:latin typeface="Batang" pitchFamily="18" charset="-127"/>
                <a:ea typeface="Batang" pitchFamily="18" charset="-127"/>
              </a:rPr>
              <a:t>тамо́жня</a:t>
            </a:r>
            <a:r>
              <a:rPr lang="ru-RU" sz="3100" i="1" dirty="0" smtClean="0">
                <a:solidFill>
                  <a:srgbClr val="FFFF00"/>
                </a:solidFill>
                <a:latin typeface="Batang" pitchFamily="18" charset="-127"/>
                <a:ea typeface="Batang" pitchFamily="18" charset="-127"/>
              </a:rPr>
              <a:t>, </a:t>
            </a:r>
            <a:r>
              <a:rPr lang="ru-RU" sz="3100" i="1" dirty="0" err="1" smtClean="0">
                <a:solidFill>
                  <a:srgbClr val="FFFF00"/>
                </a:solidFill>
                <a:latin typeface="Batang" pitchFamily="18" charset="-127"/>
                <a:ea typeface="Batang" pitchFamily="18" charset="-127"/>
              </a:rPr>
              <a:t>усугуби́ть</a:t>
            </a:r>
            <a:r>
              <a:rPr lang="ru-RU" sz="3100" i="1" dirty="0" smtClean="0">
                <a:solidFill>
                  <a:srgbClr val="FFFF00"/>
                </a:solidFill>
                <a:latin typeface="Batang" pitchFamily="18" charset="-127"/>
                <a:ea typeface="Batang" pitchFamily="18" charset="-127"/>
              </a:rPr>
              <a:t>, </a:t>
            </a:r>
            <a:r>
              <a:rPr lang="ru-RU" sz="3100" i="1" dirty="0" err="1" smtClean="0">
                <a:solidFill>
                  <a:srgbClr val="FFFF00"/>
                </a:solidFill>
                <a:latin typeface="Batang" pitchFamily="18" charset="-127"/>
                <a:ea typeface="Batang" pitchFamily="18" charset="-127"/>
              </a:rPr>
              <a:t>ржа́ве́ть</a:t>
            </a:r>
            <a:r>
              <a:rPr lang="ru-RU" sz="3100" i="1" dirty="0" smtClean="0">
                <a:solidFill>
                  <a:srgbClr val="FFFF00"/>
                </a:solidFill>
                <a:latin typeface="Batang" pitchFamily="18" charset="-127"/>
                <a:ea typeface="Batang" pitchFamily="18" charset="-127"/>
              </a:rPr>
              <a:t>.</a:t>
            </a:r>
            <a:r>
              <a:rPr lang="ru-RU" sz="2000" i="1" dirty="0" smtClean="0">
                <a:solidFill>
                  <a:srgbClr val="FFFF00"/>
                </a:solidFill>
                <a:latin typeface="Batang" pitchFamily="18" charset="-127"/>
                <a:ea typeface="Batang" pitchFamily="18" charset="-127"/>
              </a:rPr>
              <a:t/>
            </a:r>
            <a:br>
              <a:rPr lang="ru-RU" sz="2000" i="1" dirty="0" smtClean="0">
                <a:solidFill>
                  <a:srgbClr val="FFFF00"/>
                </a:solidFill>
                <a:latin typeface="Batang" pitchFamily="18" charset="-127"/>
                <a:ea typeface="Batang" pitchFamily="18" charset="-127"/>
              </a:rPr>
            </a:br>
            <a:endParaRPr lang="ru-RU" sz="2000" i="1" dirty="0">
              <a:solidFill>
                <a:srgbClr val="FFFF00"/>
              </a:solidFill>
              <a:latin typeface="Batang" pitchFamily="18" charset="-127"/>
              <a:ea typeface="Batang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>
            <a:noAutofit/>
            <a:scene3d>
              <a:camera prst="orthographicFront"/>
              <a:lightRig rig="sunset" dir="t"/>
            </a:scene3d>
            <a:sp3d contourW="12700" prstMaterial="softEdge">
              <a:bevelT w="38100" h="38100"/>
              <a:bevelB w="38100" h="38100" prst="relaxedInset"/>
              <a:contourClr>
                <a:schemeClr val="accent2">
                  <a:lumMod val="75000"/>
                </a:schemeClr>
              </a:contourClr>
            </a:sp3d>
          </a:bodyPr>
          <a:lstStyle/>
          <a:p>
            <a:r>
              <a:rPr lang="ru-RU" sz="7200" b="0" i="1" spc="300" dirty="0" smtClean="0">
                <a:ln w="500">
                  <a:gradFill>
                    <a:gsLst>
                      <a:gs pos="0">
                        <a:schemeClr val="accent1">
                          <a:tint val="66000"/>
                          <a:satMod val="160000"/>
                        </a:schemeClr>
                      </a:gs>
                      <a:gs pos="50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114300" dist="241300" dir="1440000" algn="tl" rotWithShape="0">
                    <a:schemeClr val="accent2">
                      <a:lumMod val="60000"/>
                      <a:lumOff val="40000"/>
                      <a:alpha val="71000"/>
                    </a:schemeClr>
                  </a:outerShdw>
                </a:effectLst>
              </a:rPr>
              <a:t/>
            </a:r>
            <a:br>
              <a:rPr lang="ru-RU" sz="7200" b="0" i="1" spc="300" dirty="0" smtClean="0">
                <a:ln w="500">
                  <a:gradFill>
                    <a:gsLst>
                      <a:gs pos="0">
                        <a:schemeClr val="accent1">
                          <a:tint val="66000"/>
                          <a:satMod val="160000"/>
                        </a:schemeClr>
                      </a:gs>
                      <a:gs pos="50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114300" dist="241300" dir="1440000" algn="tl" rotWithShape="0">
                    <a:schemeClr val="accent2">
                      <a:lumMod val="60000"/>
                      <a:lumOff val="40000"/>
                      <a:alpha val="71000"/>
                    </a:schemeClr>
                  </a:outerShdw>
                </a:effectLst>
              </a:rPr>
            </a:br>
            <a:r>
              <a:rPr lang="ru-RU" sz="7200" b="0" i="1" spc="300" dirty="0" smtClean="0">
                <a:ln w="500">
                  <a:gradFill>
                    <a:gsLst>
                      <a:gs pos="0">
                        <a:schemeClr val="accent1">
                          <a:tint val="66000"/>
                          <a:satMod val="160000"/>
                        </a:schemeClr>
                      </a:gs>
                      <a:gs pos="50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114300" dist="241300" dir="1440000" algn="tl" rotWithShape="0">
                    <a:schemeClr val="accent2">
                      <a:lumMod val="60000"/>
                      <a:lumOff val="40000"/>
                      <a:alpha val="71000"/>
                    </a:schemeClr>
                  </a:outerShdw>
                </a:effectLst>
              </a:rPr>
              <a:t/>
            </a:r>
            <a:br>
              <a:rPr lang="ru-RU" sz="7200" b="0" i="1" spc="300" dirty="0" smtClean="0">
                <a:ln w="500">
                  <a:gradFill>
                    <a:gsLst>
                      <a:gs pos="0">
                        <a:schemeClr val="accent1">
                          <a:tint val="66000"/>
                          <a:satMod val="160000"/>
                        </a:schemeClr>
                      </a:gs>
                      <a:gs pos="50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114300" dist="241300" dir="1440000" algn="tl" rotWithShape="0">
                    <a:schemeClr val="accent2">
                      <a:lumMod val="60000"/>
                      <a:lumOff val="40000"/>
                      <a:alpha val="71000"/>
                    </a:schemeClr>
                  </a:outerShdw>
                </a:effectLst>
              </a:rPr>
            </a:br>
            <a:r>
              <a:rPr lang="ru-RU" sz="7200" b="0" i="1" spc="300" dirty="0" smtClean="0">
                <a:ln w="500">
                  <a:gradFill>
                    <a:gsLst>
                      <a:gs pos="0">
                        <a:schemeClr val="accent1">
                          <a:tint val="66000"/>
                          <a:satMod val="160000"/>
                        </a:schemeClr>
                      </a:gs>
                      <a:gs pos="50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114300" dist="241300" dir="1440000" algn="tl" rotWithShape="0">
                    <a:schemeClr val="accent2">
                      <a:lumMod val="60000"/>
                      <a:lumOff val="40000"/>
                      <a:alpha val="71000"/>
                    </a:schemeClr>
                  </a:outerShdw>
                </a:effectLst>
              </a:rPr>
              <a:t>Словосочетание</a:t>
            </a:r>
            <a:endParaRPr lang="ru-RU" sz="7200" b="0" i="1" spc="300" dirty="0">
              <a:ln w="500">
                <a:gradFill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ln>
              <a:solidFill>
                <a:schemeClr val="accent6">
                  <a:lumMod val="75000"/>
                </a:schemeClr>
              </a:solidFill>
              <a:effectLst>
                <a:outerShdw blurRad="114300" dist="241300" dir="1440000" algn="tl" rotWithShape="0">
                  <a:schemeClr val="accent2">
                    <a:lumMod val="60000"/>
                    <a:lumOff val="40000"/>
                    <a:alpha val="71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0" i="1" dirty="0" smtClean="0">
                <a:solidFill>
                  <a:schemeClr val="accent6">
                    <a:lumMod val="75000"/>
                  </a:schemeClr>
                </a:solidFill>
                <a:latin typeface="Batang" pitchFamily="18" charset="-127"/>
                <a:ea typeface="Batang" pitchFamily="18" charset="-127"/>
                <a:cs typeface="Arabic Typesetting" pitchFamily="66" charset="-78"/>
              </a:rPr>
              <a:t>Словосочетание</a:t>
            </a:r>
            <a:endParaRPr lang="ru-RU" sz="6000" b="0" i="1" dirty="0">
              <a:solidFill>
                <a:schemeClr val="accent6">
                  <a:lumMod val="75000"/>
                </a:schemeClr>
              </a:solidFill>
              <a:latin typeface="Batang" pitchFamily="18" charset="-127"/>
              <a:ea typeface="Batang" pitchFamily="18" charset="-127"/>
              <a:cs typeface="Arabic Typesetting" pitchFamily="66" charset="-78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>
            <a:normAutofit lnSpcReduction="10000"/>
          </a:bodyPr>
          <a:lstStyle/>
          <a:p>
            <a:pPr algn="just"/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— </a:t>
            </a:r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это синтаксическая единица, состоящая из двух и более самостоятельных слов, связанных подчинительной грамматической связью, и выражающая единое, но </a:t>
            </a:r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расчленѐнное </a:t>
            </a:r>
            <a:r>
              <a:rPr lang="ru-RU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понятие, например: </a:t>
            </a:r>
            <a:endParaRPr lang="ru-RU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algn="just"/>
            <a:r>
              <a:rPr lang="ru-RU" sz="3200" i="1" dirty="0" smtClean="0">
                <a:solidFill>
                  <a:srgbClr val="FFFF00"/>
                </a:solidFill>
                <a:latin typeface="Monotype Corsiva" pitchFamily="66" charset="0"/>
              </a:rPr>
              <a:t>любимая </a:t>
            </a:r>
            <a:r>
              <a:rPr lang="ru-RU" sz="3200" i="1" dirty="0" smtClean="0">
                <a:solidFill>
                  <a:srgbClr val="FFFF00"/>
                </a:solidFill>
                <a:latin typeface="Monotype Corsiva" pitchFamily="66" charset="0"/>
              </a:rPr>
              <a:t>профессия, </a:t>
            </a:r>
            <a:endParaRPr lang="ru-RU" sz="3200" i="1" dirty="0" smtClean="0">
              <a:solidFill>
                <a:srgbClr val="FFFF00"/>
              </a:solidFill>
              <a:latin typeface="Monotype Corsiva" pitchFamily="66" charset="0"/>
            </a:endParaRPr>
          </a:p>
          <a:p>
            <a:pPr algn="just"/>
            <a:r>
              <a:rPr lang="ru-RU" sz="3200" i="1" dirty="0" smtClean="0">
                <a:solidFill>
                  <a:srgbClr val="FFFF00"/>
                </a:solidFill>
                <a:latin typeface="Monotype Corsiva" pitchFamily="66" charset="0"/>
              </a:rPr>
              <a:t>лекция </a:t>
            </a:r>
            <a:r>
              <a:rPr lang="ru-RU" sz="3200" i="1" dirty="0" smtClean="0">
                <a:solidFill>
                  <a:srgbClr val="FFFF00"/>
                </a:solidFill>
                <a:latin typeface="Monotype Corsiva" pitchFamily="66" charset="0"/>
              </a:rPr>
              <a:t>по </a:t>
            </a:r>
            <a:r>
              <a:rPr lang="ru-RU" sz="3200" i="1" dirty="0" smtClean="0">
                <a:solidFill>
                  <a:srgbClr val="FFFF00"/>
                </a:solidFill>
                <a:effectLst>
                  <a:outerShdw blurRad="177800" dist="393700" dir="6600000" sx="87000" sy="87000" algn="ctr" rotWithShape="0">
                    <a:srgbClr val="000000">
                      <a:alpha val="26000"/>
                    </a:srgbClr>
                  </a:outerShdw>
                </a:effectLst>
                <a:latin typeface="Monotype Corsiva" pitchFamily="66" charset="0"/>
              </a:rPr>
              <a:t>информатике</a:t>
            </a:r>
            <a:r>
              <a:rPr lang="ru-RU" sz="3200" i="1" dirty="0" smtClean="0">
                <a:solidFill>
                  <a:srgbClr val="FFFF00"/>
                </a:solidFill>
                <a:latin typeface="Monotype Corsiva" pitchFamily="66" charset="0"/>
              </a:rPr>
              <a:t>, </a:t>
            </a:r>
            <a:endParaRPr lang="ru-RU" sz="3200" i="1" dirty="0" smtClean="0">
              <a:solidFill>
                <a:srgbClr val="FFFF00"/>
              </a:solidFill>
              <a:latin typeface="Monotype Corsiva" pitchFamily="66" charset="0"/>
            </a:endParaRPr>
          </a:p>
          <a:p>
            <a:pPr algn="just"/>
            <a:r>
              <a:rPr lang="ru-RU" sz="3200" i="1" dirty="0" smtClean="0">
                <a:solidFill>
                  <a:srgbClr val="FFFF00"/>
                </a:solidFill>
                <a:latin typeface="Monotype Corsiva" pitchFamily="66" charset="0"/>
              </a:rPr>
              <a:t>прочитать </a:t>
            </a:r>
            <a:r>
              <a:rPr lang="ru-RU" sz="3200" i="1" dirty="0" smtClean="0">
                <a:solidFill>
                  <a:srgbClr val="FFFF00"/>
                </a:solidFill>
                <a:latin typeface="Monotype Corsiva" pitchFamily="66" charset="0"/>
              </a:rPr>
              <a:t>книгу, </a:t>
            </a:r>
            <a:endParaRPr lang="ru-RU" sz="3200" i="1" dirty="0" smtClean="0">
              <a:solidFill>
                <a:srgbClr val="FFFF00"/>
              </a:solidFill>
              <a:latin typeface="Monotype Corsiva" pitchFamily="66" charset="0"/>
            </a:endParaRPr>
          </a:p>
          <a:p>
            <a:pPr algn="just"/>
            <a:r>
              <a:rPr lang="ru-RU" sz="3200" i="1" dirty="0" smtClean="0">
                <a:solidFill>
                  <a:srgbClr val="FFFF00"/>
                </a:solidFill>
                <a:latin typeface="Monotype Corsiva" pitchFamily="66" charset="0"/>
              </a:rPr>
              <a:t>читать </a:t>
            </a:r>
            <a:r>
              <a:rPr lang="ru-RU" sz="3200" i="1" dirty="0" smtClean="0">
                <a:solidFill>
                  <a:srgbClr val="FFFF00"/>
                </a:solidFill>
                <a:latin typeface="Monotype Corsiva" pitchFamily="66" charset="0"/>
              </a:rPr>
              <a:t>вслух, </a:t>
            </a:r>
            <a:endParaRPr lang="ru-RU" sz="3200" i="1" dirty="0" smtClean="0">
              <a:solidFill>
                <a:srgbClr val="FFFF00"/>
              </a:solidFill>
              <a:latin typeface="Monotype Corsiva" pitchFamily="66" charset="0"/>
            </a:endParaRPr>
          </a:p>
          <a:p>
            <a:pPr algn="just"/>
            <a:r>
              <a:rPr lang="ru-RU" sz="3200" i="1" dirty="0" smtClean="0">
                <a:solidFill>
                  <a:srgbClr val="FFFF00"/>
                </a:solidFill>
                <a:latin typeface="Monotype Corsiva" pitchFamily="66" charset="0"/>
              </a:rPr>
              <a:t>всегда </a:t>
            </a:r>
            <a:r>
              <a:rPr lang="ru-RU" sz="3200" i="1" dirty="0" smtClean="0">
                <a:solidFill>
                  <a:srgbClr val="FFFF00"/>
                </a:solidFill>
                <a:latin typeface="Monotype Corsiva" pitchFamily="66" charset="0"/>
              </a:rPr>
              <a:t>спокойный.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83568" y="332656"/>
            <a:ext cx="8229600" cy="1143000"/>
          </a:xfrm>
          <a:effectLst>
            <a:glow rad="139700">
              <a:schemeClr val="accent2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atang" pitchFamily="18" charset="-127"/>
                <a:ea typeface="Batang" pitchFamily="18" charset="-127"/>
              </a:rPr>
              <a:t>Типы связи слов в словосочетании</a:t>
            </a:r>
            <a:endParaRPr lang="ru-RU" dirty="0">
              <a:solidFill>
                <a:schemeClr val="accent2">
                  <a:lumMod val="40000"/>
                  <a:lumOff val="60000"/>
                </a:schemeClr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708525"/>
          </a:xfrm>
          <a:scene3d>
            <a:camera prst="orthographicFront"/>
            <a:lightRig rig="threePt" dir="t"/>
          </a:scene3d>
          <a:sp3d>
            <a:bevelT prst="angle"/>
          </a:sp3d>
        </p:spPr>
        <p:txBody>
          <a:bodyPr>
            <a:normAutofit/>
          </a:bodyPr>
          <a:lstStyle/>
          <a:p>
            <a:r>
              <a:rPr lang="ru-RU" sz="4800" b="1" i="1" dirty="0" smtClean="0">
                <a:solidFill>
                  <a:srgbClr val="FFFF00"/>
                </a:solidFill>
                <a:latin typeface="Batang" pitchFamily="18" charset="-127"/>
                <a:ea typeface="Batang" pitchFamily="18" charset="-127"/>
              </a:rPr>
              <a:t>Согласование</a:t>
            </a:r>
          </a:p>
          <a:p>
            <a:r>
              <a:rPr lang="ru-RU" sz="4800" b="1" i="1" dirty="0" smtClean="0">
                <a:solidFill>
                  <a:srgbClr val="FFFF00"/>
                </a:solidFill>
                <a:latin typeface="Batang" pitchFamily="18" charset="-127"/>
                <a:ea typeface="Batang" pitchFamily="18" charset="-127"/>
              </a:rPr>
              <a:t>Управление</a:t>
            </a:r>
          </a:p>
          <a:p>
            <a:r>
              <a:rPr lang="ru-RU" sz="4800" b="1" i="1" dirty="0" smtClean="0">
                <a:solidFill>
                  <a:srgbClr val="FFFF00"/>
                </a:solidFill>
                <a:latin typeface="Batang" pitchFamily="18" charset="-127"/>
                <a:ea typeface="Batang" pitchFamily="18" charset="-127"/>
              </a:rPr>
              <a:t>Примыкание </a:t>
            </a:r>
            <a:endParaRPr lang="ru-RU" sz="4800" b="1" i="1" dirty="0">
              <a:solidFill>
                <a:srgbClr val="FFFF00"/>
              </a:solidFill>
              <a:latin typeface="Batang" pitchFamily="18" charset="-127"/>
              <a:ea typeface="Batang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atang" pitchFamily="18" charset="-127"/>
                <a:ea typeface="Batang" pitchFamily="18" charset="-127"/>
              </a:rPr>
              <a:t>С о г л а с о в а </a:t>
            </a:r>
            <a:r>
              <a:rPr lang="ru-RU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atang" pitchFamily="18" charset="-127"/>
                <a:ea typeface="Batang" pitchFamily="18" charset="-127"/>
              </a:rPr>
              <a:t>н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atang" pitchFamily="18" charset="-127"/>
                <a:ea typeface="Batang" pitchFamily="18" charset="-127"/>
              </a:rPr>
              <a:t> 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atang" pitchFamily="18" charset="-127"/>
                <a:ea typeface="Batang" pitchFamily="18" charset="-127"/>
              </a:rPr>
              <a:t>и е </a:t>
            </a:r>
            <a:endParaRPr lang="ru-RU" dirty="0">
              <a:solidFill>
                <a:schemeClr val="accent2">
                  <a:lumMod val="60000"/>
                  <a:lumOff val="40000"/>
                </a:schemeClr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- такая связь, при которой зависимое слово ставится в том же числе, роде и падеже, что и главное слово, например:</a:t>
            </a:r>
          </a:p>
          <a:p>
            <a:r>
              <a:rPr lang="ru-RU" i="1" dirty="0" smtClean="0">
                <a:solidFill>
                  <a:srgbClr val="FFFF00"/>
                </a:solidFill>
              </a:rPr>
              <a:t>Прекрасный край</a:t>
            </a:r>
          </a:p>
          <a:p>
            <a:r>
              <a:rPr lang="ru-RU" i="1" dirty="0" smtClean="0">
                <a:solidFill>
                  <a:srgbClr val="FFFF00"/>
                </a:solidFill>
              </a:rPr>
              <a:t>Моя гордость</a:t>
            </a:r>
          </a:p>
          <a:p>
            <a:r>
              <a:rPr lang="ru-RU" i="1" dirty="0" smtClean="0">
                <a:solidFill>
                  <a:srgbClr val="FFFF00"/>
                </a:solidFill>
              </a:rPr>
              <a:t>Первые казаки</a:t>
            </a:r>
          </a:p>
          <a:p>
            <a:r>
              <a:rPr lang="ru-RU" i="1" dirty="0" smtClean="0">
                <a:solidFill>
                  <a:srgbClr val="FFFF00"/>
                </a:solidFill>
              </a:rPr>
              <a:t>Ведущее место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ru-RU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atang" pitchFamily="18" charset="-127"/>
                <a:ea typeface="Batang" pitchFamily="18" charset="-127"/>
              </a:rPr>
              <a:t>У </a:t>
            </a:r>
            <a:r>
              <a:rPr lang="ru-RU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atang" pitchFamily="18" charset="-127"/>
                <a:ea typeface="Batang" pitchFamily="18" charset="-127"/>
              </a:rPr>
              <a:t>п</a:t>
            </a:r>
            <a:r>
              <a:rPr lang="ru-RU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atang" pitchFamily="18" charset="-127"/>
                <a:ea typeface="Batang" pitchFamily="18" charset="-127"/>
              </a:rPr>
              <a:t> </a:t>
            </a:r>
            <a:r>
              <a:rPr lang="ru-RU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atang" pitchFamily="18" charset="-127"/>
                <a:ea typeface="Batang" pitchFamily="18" charset="-127"/>
              </a:rPr>
              <a:t>р</a:t>
            </a:r>
            <a:r>
              <a:rPr lang="ru-RU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atang" pitchFamily="18" charset="-127"/>
                <a:ea typeface="Batang" pitchFamily="18" charset="-127"/>
              </a:rPr>
              <a:t> а в л е </a:t>
            </a:r>
            <a:r>
              <a:rPr lang="ru-RU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atang" pitchFamily="18" charset="-127"/>
                <a:ea typeface="Batang" pitchFamily="18" charset="-127"/>
              </a:rPr>
              <a:t>н</a:t>
            </a:r>
            <a:r>
              <a:rPr lang="ru-RU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atang" pitchFamily="18" charset="-127"/>
                <a:ea typeface="Batang" pitchFamily="18" charset="-127"/>
              </a:rPr>
              <a:t> и е</a:t>
            </a:r>
            <a:r>
              <a:rPr lang="ru-RU" dirty="0" smtClean="0"/>
              <a:t> 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- такая </a:t>
            </a:r>
            <a:r>
              <a:rPr lang="ru-RU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связь, при которой зависимое слово ставится в том косвенном падеже, какого </a:t>
            </a:r>
            <a:r>
              <a:rPr lang="ru-RU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требует </a:t>
            </a:r>
            <a:r>
              <a:rPr lang="ru-RU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главное </a:t>
            </a:r>
            <a:r>
              <a:rPr lang="ru-RU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слово, например:</a:t>
            </a:r>
          </a:p>
          <a:p>
            <a:r>
              <a:rPr lang="ru-RU" i="1" dirty="0" smtClean="0">
                <a:solidFill>
                  <a:srgbClr val="FFFF00"/>
                </a:solidFill>
              </a:rPr>
              <a:t>Любить Кубань</a:t>
            </a:r>
          </a:p>
          <a:p>
            <a:r>
              <a:rPr lang="ru-RU" i="1" dirty="0" smtClean="0">
                <a:solidFill>
                  <a:srgbClr val="FFFF00"/>
                </a:solidFill>
              </a:rPr>
              <a:t>Житель станицы</a:t>
            </a:r>
          </a:p>
          <a:p>
            <a:r>
              <a:rPr lang="ru-RU" i="1" dirty="0" smtClean="0">
                <a:solidFill>
                  <a:srgbClr val="FFFF00"/>
                </a:solidFill>
              </a:rPr>
              <a:t>Поехать в горы</a:t>
            </a:r>
          </a:p>
          <a:p>
            <a:r>
              <a:rPr lang="ru-RU" i="1" dirty="0" smtClean="0">
                <a:solidFill>
                  <a:srgbClr val="FFFF00"/>
                </a:solidFill>
              </a:rPr>
              <a:t>Встретиться с ним</a:t>
            </a:r>
          </a:p>
          <a:p>
            <a:r>
              <a:rPr lang="ru-RU" i="1" dirty="0" smtClean="0">
                <a:solidFill>
                  <a:srgbClr val="FFFF00"/>
                </a:solidFill>
              </a:rPr>
              <a:t>Помощь потерпевшим</a:t>
            </a:r>
            <a:endParaRPr lang="ru-RU" i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atang" pitchFamily="18" charset="-127"/>
                <a:ea typeface="Batang" pitchFamily="18" charset="-127"/>
              </a:rPr>
              <a:t>П </a:t>
            </a:r>
            <a:r>
              <a:rPr lang="ru-RU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atang" pitchFamily="18" charset="-127"/>
                <a:ea typeface="Batang" pitchFamily="18" charset="-127"/>
              </a:rPr>
              <a:t>р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atang" pitchFamily="18" charset="-127"/>
                <a:ea typeface="Batang" pitchFamily="18" charset="-127"/>
              </a:rPr>
              <a:t> и м </a:t>
            </a:r>
            <a:r>
              <a:rPr lang="ru-RU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atang" pitchFamily="18" charset="-127"/>
                <a:ea typeface="Batang" pitchFamily="18" charset="-127"/>
              </a:rPr>
              <a:t>ы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atang" pitchFamily="18" charset="-127"/>
                <a:ea typeface="Batang" pitchFamily="18" charset="-127"/>
              </a:rPr>
              <a:t> к а </a:t>
            </a:r>
            <a:r>
              <a:rPr lang="ru-RU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atang" pitchFamily="18" charset="-127"/>
                <a:ea typeface="Batang" pitchFamily="18" charset="-127"/>
              </a:rPr>
              <a:t>н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atang" pitchFamily="18" charset="-127"/>
                <a:ea typeface="Batang" pitchFamily="18" charset="-127"/>
              </a:rPr>
              <a:t> и е </a:t>
            </a:r>
            <a:endParaRPr lang="ru-RU" dirty="0">
              <a:solidFill>
                <a:schemeClr val="accent2">
                  <a:lumMod val="60000"/>
                  <a:lumOff val="40000"/>
                </a:schemeClr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- </a:t>
            </a:r>
            <a:r>
              <a:rPr lang="ru-RU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это такая связь, при которой неизменяе­мые слова (например, наречия) или неизменяемые формы слова (например, неопределённая форма глагола или деепричастие) зависят по смыслу от слов той или иной части </a:t>
            </a:r>
            <a:r>
              <a:rPr lang="ru-RU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речи, например:</a:t>
            </a:r>
          </a:p>
          <a:p>
            <a:r>
              <a:rPr lang="ru-RU" i="1" dirty="0" smtClean="0">
                <a:solidFill>
                  <a:srgbClr val="FFFF00"/>
                </a:solidFill>
              </a:rPr>
              <a:t>Очень увлечённо</a:t>
            </a:r>
          </a:p>
          <a:p>
            <a:r>
              <a:rPr lang="ru-RU" i="1" dirty="0" smtClean="0">
                <a:solidFill>
                  <a:srgbClr val="FFFF00"/>
                </a:solidFill>
              </a:rPr>
              <a:t>Рассказывать радостно</a:t>
            </a:r>
          </a:p>
          <a:p>
            <a:r>
              <a:rPr lang="ru-RU" i="1" dirty="0" smtClean="0">
                <a:solidFill>
                  <a:srgbClr val="FFFF00"/>
                </a:solidFill>
              </a:rPr>
              <a:t>Читать улыбаясь</a:t>
            </a:r>
          </a:p>
          <a:p>
            <a:r>
              <a:rPr lang="ru-RU" i="1" dirty="0" smtClean="0">
                <a:solidFill>
                  <a:srgbClr val="FFFF00"/>
                </a:solidFill>
              </a:rPr>
              <a:t>Желание учиться</a:t>
            </a:r>
          </a:p>
          <a:p>
            <a:r>
              <a:rPr lang="ru-RU" i="1" dirty="0" smtClean="0">
                <a:solidFill>
                  <a:srgbClr val="FFFF00"/>
                </a:solidFill>
              </a:rPr>
              <a:t>Отправиться лечиться</a:t>
            </a:r>
            <a:endParaRPr lang="ru-RU" i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atang" pitchFamily="18" charset="-127"/>
                <a:ea typeface="Batang" pitchFamily="18" charset="-127"/>
              </a:rPr>
              <a:t>Выборочный диктант</a:t>
            </a:r>
            <a:b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atang" pitchFamily="18" charset="-127"/>
                <a:ea typeface="Batang" pitchFamily="18" charset="-127"/>
              </a:rPr>
            </a:br>
            <a:r>
              <a:rPr lang="ru-RU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Batang" pitchFamily="18" charset="-127"/>
                <a:ea typeface="Batang" pitchFamily="18" charset="-127"/>
              </a:rPr>
              <a:t>(</a:t>
            </a:r>
            <a:r>
              <a:rPr lang="ru-RU" sz="20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Batang" pitchFamily="18" charset="-127"/>
                <a:ea typeface="Batang" pitchFamily="18" charset="-127"/>
              </a:rPr>
              <a:t>выписать по 2 словосочетания на каждый тип связи)</a:t>
            </a:r>
            <a:endParaRPr lang="ru-RU" dirty="0">
              <a:solidFill>
                <a:schemeClr val="accent2">
                  <a:lumMod val="20000"/>
                  <a:lumOff val="80000"/>
                </a:schemeClr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i="1" dirty="0" smtClean="0">
                <a:solidFill>
                  <a:srgbClr val="FFFF00"/>
                </a:solidFill>
              </a:rPr>
              <a:t>Примечательна Кубань курортными местами, где можно не только всласть погреться под лучами южного солнца и вдоволь наплескаться в ласковых морских волнах, но и познакомиться с памятниками культуры и археологии. Основное достоинство </a:t>
            </a:r>
            <a:r>
              <a:rPr lang="ru-RU" b="1" i="1" dirty="0" smtClean="0">
                <a:solidFill>
                  <a:srgbClr val="FFFF00"/>
                </a:solidFill>
              </a:rPr>
              <a:t>Краснодарского края</a:t>
            </a:r>
            <a:r>
              <a:rPr lang="ru-RU" i="1" dirty="0" smtClean="0">
                <a:solidFill>
                  <a:srgbClr val="FFFF00"/>
                </a:solidFill>
              </a:rPr>
              <a:t> – огромный туристический потенциал, сосредоточенный в основном в курортах федерального значения Ейске, Анапе, Сочи, Геленджике, Туапсе и других городах и районах. К услугам гостей Краснодарского края – сотни километров пляжей на любой вкус; любители активного отдыха могут совершить интересные походы, заняться водными видами спорта, </a:t>
            </a:r>
            <a:r>
              <a:rPr lang="ru-RU" i="1" dirty="0" err="1" smtClean="0">
                <a:solidFill>
                  <a:srgbClr val="FFFF00"/>
                </a:solidFill>
              </a:rPr>
              <a:t>дайвингом</a:t>
            </a:r>
            <a:r>
              <a:rPr lang="ru-RU" i="1" dirty="0" smtClean="0">
                <a:solidFill>
                  <a:srgbClr val="FFFF00"/>
                </a:solidFill>
              </a:rPr>
              <a:t> или покататься на горных лыжах; туристов порадуют увлекательные маршруты и красота первозданной природы. </a:t>
            </a:r>
            <a:endParaRPr lang="ru-RU" i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379</TotalTime>
  <Words>599</Words>
  <Application>Microsoft Office PowerPoint</Application>
  <PresentationFormat>Экран (4:3)</PresentationFormat>
  <Paragraphs>95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Апекс</vt:lpstr>
      <vt:lpstr> Орфоэпическая работа  (проверка домашней работы) </vt:lpstr>
      <vt:lpstr>Догово́р, продала′, щаве́ль, цепо́чка, хода́тайствовать, поняла́, зубча́тый, сирота́, фено́мен, безу́держный, алфави́т, сантиме́тр, наме́рение, подняла́, столя́р, то́рты, надо́лго, сосредото́чение, газопрово́д, газиро́ванная, факси́миле, жалюзи́, кварта́л, экспе́рт, звони́т, премирова́ть, диспансе́р, тамо́жня, усугуби́ть, ржа́ве́ть. </vt:lpstr>
      <vt:lpstr>  Словосочетание</vt:lpstr>
      <vt:lpstr>Словосочетание</vt:lpstr>
      <vt:lpstr>Типы связи слов в словосочетании</vt:lpstr>
      <vt:lpstr>С о г л а с о в а н и е </vt:lpstr>
      <vt:lpstr>У п р а в л е н и е  </vt:lpstr>
      <vt:lpstr>П р и м ы к а н и е </vt:lpstr>
      <vt:lpstr>Выборочный диктант (выписать по 2 словосочетания на каждый тип связи)</vt:lpstr>
      <vt:lpstr>1 вариант. </vt:lpstr>
      <vt:lpstr>2 вариант.   </vt:lpstr>
      <vt:lpstr>Ответы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Словосочетание</dc:title>
  <dc:creator>злата</dc:creator>
  <cp:lastModifiedBy>злата</cp:lastModifiedBy>
  <cp:revision>38</cp:revision>
  <dcterms:created xsi:type="dcterms:W3CDTF">2012-09-16T09:37:18Z</dcterms:created>
  <dcterms:modified xsi:type="dcterms:W3CDTF">2012-09-16T15:57:11Z</dcterms:modified>
</cp:coreProperties>
</file>