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0" r:id="rId3"/>
    <p:sldId id="263" r:id="rId4"/>
    <p:sldId id="265" r:id="rId5"/>
    <p:sldId id="258" r:id="rId6"/>
    <p:sldId id="264" r:id="rId7"/>
    <p:sldId id="262" r:id="rId8"/>
    <p:sldId id="257" r:id="rId9"/>
    <p:sldId id="266" r:id="rId10"/>
    <p:sldId id="270" r:id="rId11"/>
    <p:sldId id="267" r:id="rId12"/>
    <p:sldId id="268" r:id="rId13"/>
    <p:sldId id="269"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C6ACB-A5D0-4D03-A2C5-DD7014C6EF88}" type="datetimeFigureOut">
              <a:rPr lang="ru-RU" smtClean="0"/>
              <a:pPr/>
              <a:t>06.11.2013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75A19-A418-4BB4-94C9-C86D78216CD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875A19-A418-4BB4-94C9-C86D78216CDD}"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FB6C548-C4A1-4B29-B819-165F83298363}" type="datetimeFigureOut">
              <a:rPr lang="ru-RU" smtClean="0"/>
              <a:pPr/>
              <a:t>06.11.2013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11D141DA-59BF-4280-A923-DD15701D3113}"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6C548-C4A1-4B29-B819-165F83298363}" type="datetimeFigureOut">
              <a:rPr lang="ru-RU" smtClean="0"/>
              <a:pPr/>
              <a:t>06.11.2013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141DA-59BF-4280-A923-DD15701D311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500034" y="214290"/>
            <a:ext cx="8429684" cy="2571744"/>
          </a:xfrm>
        </p:spPr>
        <p:txBody>
          <a:bodyPr>
            <a:noAutofit/>
          </a:bodyPr>
          <a:lstStyle/>
          <a:p>
            <a:r>
              <a:rPr lang="ru-RU" sz="1600" b="1" dirty="0" smtClean="0"/>
              <a:t>Государственное бюджетное дошкольное образовательное учреждение детский сад №37комбинированного вида Красносельского района </a:t>
            </a:r>
            <a:br>
              <a:rPr lang="ru-RU" sz="1600" b="1" dirty="0" smtClean="0"/>
            </a:br>
            <a:r>
              <a:rPr lang="ru-RU" sz="1600" b="1" dirty="0" smtClean="0"/>
              <a:t>Санкт-Петербург</a:t>
            </a:r>
            <a:br>
              <a:rPr lang="ru-RU" sz="1600" b="1" dirty="0" smtClean="0"/>
            </a:br>
            <a:r>
              <a:rPr lang="ru-RU" sz="1400" b="1" dirty="0" smtClean="0"/>
              <a:t/>
            </a:r>
            <a:br>
              <a:rPr lang="ru-RU" sz="1400" b="1" dirty="0" smtClean="0"/>
            </a:br>
            <a:r>
              <a:rPr lang="ru-RU" sz="1600" b="1" dirty="0" smtClean="0"/>
              <a:t>Долгосрочный фронтальный проект</a:t>
            </a:r>
            <a:br>
              <a:rPr lang="ru-RU" sz="1600" b="1" dirty="0" smtClean="0"/>
            </a:br>
            <a:r>
              <a:rPr lang="ru-RU" sz="2000" dirty="0"/>
              <a:t/>
            </a:r>
            <a:br>
              <a:rPr lang="ru-RU" sz="2000" dirty="0"/>
            </a:br>
            <a:r>
              <a:rPr lang="ru-RU" sz="1800" b="1" dirty="0" smtClean="0"/>
              <a:t>Совместная деятельность  детей и взрослых</a:t>
            </a:r>
            <a:r>
              <a:rPr lang="ru-RU" sz="1600" b="1" dirty="0" smtClean="0"/>
              <a:t/>
            </a:r>
            <a:br>
              <a:rPr lang="ru-RU" sz="1600" b="1" dirty="0" smtClean="0"/>
            </a:br>
            <a:r>
              <a:rPr lang="ru-RU" sz="2000" b="1" dirty="0" smtClean="0"/>
              <a:t/>
            </a:r>
            <a:br>
              <a:rPr lang="ru-RU" sz="2000" b="1" dirty="0" smtClean="0"/>
            </a:br>
            <a:endParaRPr lang="ru-RU" sz="2000" dirty="0"/>
          </a:p>
        </p:txBody>
      </p:sp>
      <p:sp>
        <p:nvSpPr>
          <p:cNvPr id="9" name="Подзаголовок 8"/>
          <p:cNvSpPr>
            <a:spLocks noGrp="1"/>
          </p:cNvSpPr>
          <p:nvPr>
            <p:ph type="subTitle" idx="1"/>
          </p:nvPr>
        </p:nvSpPr>
        <p:spPr>
          <a:xfrm>
            <a:off x="4714876" y="3643314"/>
            <a:ext cx="4214842" cy="3038484"/>
          </a:xfrm>
        </p:spPr>
        <p:txBody>
          <a:bodyPr>
            <a:normAutofit lnSpcReduction="10000"/>
          </a:bodyPr>
          <a:lstStyle/>
          <a:p>
            <a:r>
              <a:rPr lang="ru-RU" sz="1600" b="1" dirty="0" smtClean="0">
                <a:solidFill>
                  <a:schemeClr val="tx1"/>
                </a:solidFill>
              </a:rPr>
              <a:t>Технологии  - </a:t>
            </a:r>
            <a:r>
              <a:rPr lang="ru-RU" sz="1600" b="1" dirty="0" err="1" smtClean="0">
                <a:solidFill>
                  <a:schemeClr val="tx1"/>
                </a:solidFill>
              </a:rPr>
              <a:t>здоровьесберегающие</a:t>
            </a:r>
            <a:r>
              <a:rPr lang="ru-RU" sz="1600" b="1" dirty="0" smtClean="0">
                <a:solidFill>
                  <a:schemeClr val="tx1"/>
                </a:solidFill>
              </a:rPr>
              <a:t>:</a:t>
            </a:r>
          </a:p>
          <a:p>
            <a:pPr algn="l">
              <a:buFont typeface="Wingdings" pitchFamily="2" charset="2"/>
              <a:buChar char="v"/>
            </a:pPr>
            <a:r>
              <a:rPr lang="ru-RU" sz="1600" b="1" dirty="0" smtClean="0">
                <a:solidFill>
                  <a:schemeClr val="tx1"/>
                </a:solidFill>
              </a:rPr>
              <a:t>Подвижные игры</a:t>
            </a:r>
          </a:p>
          <a:p>
            <a:pPr algn="l">
              <a:buFont typeface="Wingdings" pitchFamily="2" charset="2"/>
              <a:buChar char="v"/>
            </a:pPr>
            <a:r>
              <a:rPr lang="ru-RU" sz="1600" b="1" dirty="0" smtClean="0">
                <a:solidFill>
                  <a:schemeClr val="tx1"/>
                </a:solidFill>
              </a:rPr>
              <a:t>Физкультминутки</a:t>
            </a:r>
          </a:p>
          <a:p>
            <a:pPr algn="l">
              <a:buFont typeface="Wingdings" pitchFamily="2" charset="2"/>
              <a:buChar char="v"/>
            </a:pPr>
            <a:r>
              <a:rPr lang="ru-RU" sz="1600" b="1" dirty="0" smtClean="0">
                <a:solidFill>
                  <a:schemeClr val="tx1"/>
                </a:solidFill>
              </a:rPr>
              <a:t>Прогулки</a:t>
            </a:r>
          </a:p>
          <a:p>
            <a:pPr algn="l">
              <a:buFont typeface="Wingdings" pitchFamily="2" charset="2"/>
              <a:buChar char="v"/>
            </a:pPr>
            <a:r>
              <a:rPr lang="ru-RU" sz="1600" b="1" dirty="0" smtClean="0">
                <a:solidFill>
                  <a:schemeClr val="tx1"/>
                </a:solidFill>
              </a:rPr>
              <a:t>Экскурсии</a:t>
            </a:r>
          </a:p>
          <a:p>
            <a:pPr algn="l"/>
            <a:endParaRPr lang="ru-RU" sz="1400" b="1" dirty="0" smtClean="0">
              <a:solidFill>
                <a:schemeClr val="tx1"/>
              </a:solidFill>
            </a:endParaRPr>
          </a:p>
          <a:p>
            <a:pPr algn="l"/>
            <a:endParaRPr lang="ru-RU" sz="1400" b="1" dirty="0" smtClean="0">
              <a:solidFill>
                <a:schemeClr val="tx1"/>
              </a:solidFill>
            </a:endParaRPr>
          </a:p>
          <a:p>
            <a:pPr algn="l"/>
            <a:endParaRPr lang="ru-RU" sz="1400" b="1" dirty="0" smtClean="0">
              <a:solidFill>
                <a:schemeClr val="tx1"/>
              </a:solidFill>
            </a:endParaRPr>
          </a:p>
          <a:p>
            <a:pPr algn="l"/>
            <a:endParaRPr lang="ru-RU" sz="1400" b="1" dirty="0" smtClean="0">
              <a:solidFill>
                <a:schemeClr val="tx1"/>
              </a:solidFill>
            </a:endParaRPr>
          </a:p>
          <a:p>
            <a:pPr algn="l"/>
            <a:endParaRPr lang="ru-RU" sz="1400" b="1" dirty="0" smtClean="0">
              <a:solidFill>
                <a:schemeClr val="tx1"/>
              </a:solidFill>
            </a:endParaRPr>
          </a:p>
          <a:p>
            <a:pPr algn="r"/>
            <a:r>
              <a:rPr lang="ru-RU" sz="1600" b="1" dirty="0" smtClean="0">
                <a:solidFill>
                  <a:schemeClr val="tx1"/>
                </a:solidFill>
              </a:rPr>
              <a:t> Воспитатель:  Левицкая  Л. Л.</a:t>
            </a:r>
            <a:endParaRPr lang="ru-RU" sz="1600" b="1" dirty="0">
              <a:solidFill>
                <a:schemeClr val="tx1"/>
              </a:solidFill>
            </a:endParaRPr>
          </a:p>
        </p:txBody>
      </p:sp>
      <p:pic>
        <p:nvPicPr>
          <p:cNvPr id="13" name="Picture 2" descr="http://img0.liveinternet.ru/images/foto/c/0/apps/3/346/3346540_professii_9.jp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928662" y="3000372"/>
            <a:ext cx="3643338" cy="3618328"/>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Прямоугольник 13"/>
          <p:cNvSpPr/>
          <p:nvPr/>
        </p:nvSpPr>
        <p:spPr>
          <a:xfrm>
            <a:off x="1142976" y="2285992"/>
            <a:ext cx="765600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Детям о правилах дорожного движения</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5122" name="Picture 2" descr="F:\картинки пдд\0007-016-Eto-znaki-peshekhodnogo-perekhoda.jpg"/>
          <p:cNvPicPr>
            <a:picLocks noGrp="1" noChangeAspect="1" noChangeArrowheads="1"/>
          </p:cNvPicPr>
          <p:nvPr>
            <p:ph sz="half" idx="1"/>
          </p:nvPr>
        </p:nvPicPr>
        <p:blipFill>
          <a:blip r:embed="rId2"/>
          <a:srcRect/>
          <a:stretch>
            <a:fillRect/>
          </a:stretch>
        </p:blipFill>
        <p:spPr bwMode="auto">
          <a:xfrm>
            <a:off x="399245" y="1785926"/>
            <a:ext cx="4029879" cy="40298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normAutofit/>
          </a:bodyPr>
          <a:lstStyle/>
          <a:p>
            <a:pPr>
              <a:buNone/>
            </a:pPr>
            <a:r>
              <a:rPr lang="ru-RU" sz="1800" dirty="0" smtClean="0"/>
              <a:t>Эй, водитель, не зевай!</a:t>
            </a:r>
          </a:p>
          <a:p>
            <a:pPr>
              <a:buNone/>
            </a:pPr>
            <a:r>
              <a:rPr lang="ru-RU" sz="1800" dirty="0" smtClean="0"/>
              <a:t>Ходит впереди трамвай.</a:t>
            </a:r>
          </a:p>
          <a:p>
            <a:pPr>
              <a:buNone/>
            </a:pPr>
            <a:r>
              <a:rPr lang="ru-RU" sz="1800" dirty="0" smtClean="0"/>
              <a:t>Ты притормози немножко,</a:t>
            </a:r>
          </a:p>
          <a:p>
            <a:pPr>
              <a:buNone/>
            </a:pPr>
            <a:r>
              <a:rPr lang="ru-RU" sz="1800" dirty="0" smtClean="0"/>
              <a:t>Уступи ему дорожку!</a:t>
            </a:r>
            <a:endParaRPr lang="ru-RU" sz="1800" dirty="0"/>
          </a:p>
        </p:txBody>
      </p:sp>
      <p:pic>
        <p:nvPicPr>
          <p:cNvPr id="2050" name="Picture 2" descr="F:\фото апрель 2013\GEDC0100.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929190" y="1643050"/>
            <a:ext cx="3852890" cy="4525963"/>
          </a:xfrm>
        </p:spPr>
        <p:txBody>
          <a:bodyPr>
            <a:normAutofit/>
          </a:bodyPr>
          <a:lstStyle/>
          <a:p>
            <a:pPr>
              <a:buNone/>
            </a:pPr>
            <a:r>
              <a:rPr lang="ru-RU" sz="2000" dirty="0" smtClean="0"/>
              <a:t>Посреди дороги дети,</a:t>
            </a:r>
          </a:p>
          <a:p>
            <a:pPr>
              <a:buNone/>
            </a:pPr>
            <a:r>
              <a:rPr lang="ru-RU" sz="2000" dirty="0" smtClean="0"/>
              <a:t>Мы всегда за них в ответе.</a:t>
            </a:r>
          </a:p>
          <a:p>
            <a:pPr>
              <a:buNone/>
            </a:pPr>
            <a:r>
              <a:rPr lang="ru-RU" sz="2000" dirty="0" smtClean="0"/>
              <a:t>Чтоб не плакал их родитель,</a:t>
            </a:r>
          </a:p>
          <a:p>
            <a:pPr>
              <a:buNone/>
            </a:pPr>
            <a:r>
              <a:rPr lang="ru-RU" sz="2000" dirty="0" smtClean="0"/>
              <a:t>Будь внимательней, водитель!</a:t>
            </a:r>
          </a:p>
          <a:p>
            <a:pPr>
              <a:buNone/>
            </a:pPr>
            <a:endParaRPr lang="ru-RU" sz="1800" dirty="0" smtClean="0"/>
          </a:p>
        </p:txBody>
      </p:sp>
      <p:pic>
        <p:nvPicPr>
          <p:cNvPr id="3074" name="Picture 2" descr="F:\фото апрель 2013\GEDC0131.JPG"/>
          <p:cNvPicPr>
            <a:picLocks noGrp="1" noChangeAspect="1" noChangeArrowheads="1"/>
          </p:cNvPicPr>
          <p:nvPr>
            <p:ph sz="half" idx="1"/>
          </p:nvPr>
        </p:nvPicPr>
        <p:blipFill>
          <a:blip r:embed="rId2" cstate="print"/>
          <a:srcRect/>
          <a:stretch>
            <a:fillRect/>
          </a:stretch>
        </p:blipFill>
        <p:spPr bwMode="auto">
          <a:xfrm>
            <a:off x="457200" y="1785926"/>
            <a:ext cx="4400552" cy="3591730"/>
          </a:xfrm>
          <a:prstGeom prst="rect">
            <a:avLst/>
          </a:prstGeom>
          <a:noFill/>
        </p:spPr>
      </p:pic>
      <p:pic>
        <p:nvPicPr>
          <p:cNvPr id="3077" name="Picture 5" descr="F:\картинки пдд\0013-034-Etot-znak-obychno-mozhno-uvidet-okolo-shkoly.jpg"/>
          <p:cNvPicPr>
            <a:picLocks noChangeAspect="1" noChangeArrowheads="1"/>
          </p:cNvPicPr>
          <p:nvPr/>
        </p:nvPicPr>
        <p:blipFill>
          <a:blip r:embed="rId3"/>
          <a:srcRect/>
          <a:stretch>
            <a:fillRect/>
          </a:stretch>
        </p:blipFill>
        <p:spPr bwMode="auto">
          <a:xfrm>
            <a:off x="5429256" y="3357562"/>
            <a:ext cx="2341570" cy="210741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a:xfrm>
            <a:off x="4643438" y="1571612"/>
            <a:ext cx="4038600" cy="4525963"/>
          </a:xfrm>
        </p:spPr>
        <p:txBody>
          <a:bodyPr>
            <a:normAutofit/>
          </a:bodyPr>
          <a:lstStyle/>
          <a:p>
            <a:pPr>
              <a:buNone/>
            </a:pPr>
            <a:r>
              <a:rPr lang="ru-RU" sz="2000" dirty="0" smtClean="0"/>
              <a:t>Ай-ай-ай! какая жалость!</a:t>
            </a:r>
          </a:p>
          <a:p>
            <a:pPr>
              <a:buNone/>
            </a:pPr>
            <a:r>
              <a:rPr lang="ru-RU" sz="2000" dirty="0" smtClean="0"/>
              <a:t>Что-то вдруг у нас сломалось.</a:t>
            </a:r>
          </a:p>
          <a:p>
            <a:pPr>
              <a:buNone/>
            </a:pPr>
            <a:r>
              <a:rPr lang="ru-RU" sz="2000" dirty="0" smtClean="0"/>
              <a:t>Знак нам этот говорит:</a:t>
            </a:r>
          </a:p>
          <a:p>
            <a:pPr>
              <a:buNone/>
            </a:pPr>
            <a:r>
              <a:rPr lang="ru-RU" sz="2000" dirty="0" smtClean="0"/>
              <a:t>«Здесь машинный Айболит!»</a:t>
            </a:r>
            <a:endParaRPr lang="ru-RU" sz="2000" dirty="0"/>
          </a:p>
        </p:txBody>
      </p:sp>
      <p:pic>
        <p:nvPicPr>
          <p:cNvPr id="4098" name="Picture 2" descr="F:\фото апрель 2013\GEDC0137.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29600" cy="1143000"/>
          </a:xfrm>
        </p:spPr>
        <p:txBody>
          <a:bodyPr/>
          <a:lstStyle/>
          <a:p>
            <a:r>
              <a:rPr lang="ru-RU" dirty="0" smtClean="0"/>
              <a:t>Актуальность темы</a:t>
            </a:r>
            <a:endParaRPr lang="ru-RU" dirty="0"/>
          </a:p>
        </p:txBody>
      </p:sp>
      <p:sp>
        <p:nvSpPr>
          <p:cNvPr id="10" name="Содержимое 9"/>
          <p:cNvSpPr>
            <a:spLocks noGrp="1"/>
          </p:cNvSpPr>
          <p:nvPr>
            <p:ph idx="1"/>
          </p:nvPr>
        </p:nvSpPr>
        <p:spPr>
          <a:xfrm>
            <a:off x="1571604" y="1571612"/>
            <a:ext cx="7286676" cy="5000660"/>
          </a:xfrm>
        </p:spPr>
        <p:txBody>
          <a:bodyPr>
            <a:normAutofit fontScale="62500" lnSpcReduction="20000"/>
          </a:bodyPr>
          <a:lstStyle/>
          <a:p>
            <a:pPr>
              <a:buNone/>
            </a:pPr>
            <a:r>
              <a:rPr lang="ru-RU" sz="2900" dirty="0" smtClean="0"/>
              <a:t>             Мы живём в обществе, где необходимо соблюдать определенные нормы и правила поведения в дорожно-транспортной обстановке, постоянно констатируя, что одной из причин транспортных происшествий участников дорожного движения, является их недисциплинированность. Дети – самая уязвимая категория участников дорожного движения. Зачастую виновником дорожно-транспортного происшествий являются сами дети, которые играют вблизи дорог, переходят улицу в неположенных местах, неправильно входят в транспортные средства и выходят из них. Однако дети дошкольного возраста – это особая категория пешеходов и пассажиров. К ним нельзя подходить с той же меркой, как и к взрослым, ведь для них дословная трактовка правил дорожного движения не приемлема, а нормативное изложение обязанности пешеходов и пассажиров на недоступной для них дорожной лексике, требует от дошкольников абстрактного мышления, затрудняет процесс ознакомления с ПДД и воспитания. Вот почему с самого раннего возраста необходимо знакомить детей с правилами безопасного поведения в дорожно-транспортной среде.  В этом должны принимать активное участие родители и дошкольные учреждения. Их главная задача доступно донести до детей смысл опасности несоблюдения правил, при этом не исказить содержание.</a:t>
            </a:r>
          </a:p>
          <a:p>
            <a:pPr>
              <a:buNone/>
            </a:pPr>
            <a:endParaRPr lang="ru-RU" dirty="0"/>
          </a:p>
        </p:txBody>
      </p:sp>
      <p:pic>
        <p:nvPicPr>
          <p:cNvPr id="11" name="Picture 3" descr="C:\Users\садик\Desktop\Documents\картинки\svetofor[1].jpg"/>
          <p:cNvPicPr>
            <a:picLocks noChangeAspect="1" noChangeArrowheads="1"/>
          </p:cNvPicPr>
          <p:nvPr/>
        </p:nvPicPr>
        <p:blipFill>
          <a:blip r:embed="rId2"/>
          <a:srcRect/>
          <a:stretch>
            <a:fillRect/>
          </a:stretch>
        </p:blipFill>
        <p:spPr bwMode="auto">
          <a:xfrm>
            <a:off x="428596" y="857232"/>
            <a:ext cx="1428728" cy="564360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Проблема</a:t>
            </a:r>
            <a:endParaRPr lang="ru-RU" dirty="0"/>
          </a:p>
        </p:txBody>
      </p:sp>
      <p:sp>
        <p:nvSpPr>
          <p:cNvPr id="3" name="Содержимое 2"/>
          <p:cNvSpPr>
            <a:spLocks noGrp="1"/>
          </p:cNvSpPr>
          <p:nvPr>
            <p:ph idx="1"/>
          </p:nvPr>
        </p:nvSpPr>
        <p:spPr>
          <a:xfrm>
            <a:off x="357158" y="1571612"/>
            <a:ext cx="5072066" cy="4525963"/>
          </a:xfrm>
        </p:spPr>
        <p:txBody>
          <a:bodyPr>
            <a:normAutofit/>
          </a:bodyPr>
          <a:lstStyle/>
          <a:p>
            <a:pPr>
              <a:buNone/>
            </a:pPr>
            <a:r>
              <a:rPr lang="ru-RU" sz="1600" dirty="0" smtClean="0"/>
              <a:t>	</a:t>
            </a:r>
            <a:r>
              <a:rPr lang="ru-RU" sz="1800" dirty="0" smtClean="0"/>
              <a:t>	Основной проблемой ПДД является низкая культура участников дорожного движения, их недисциплинированность, наиболее частой причиной детского травматизма на дорогах является их игровая или иная увлеченность. Концентрация внимания на увлекающих моментах игры создает условия, когда дети выскакивают на проезжую часть, переходят улицу по запрещающему сигналу светофора. Именно поэтому необходимо знакомить детей с азбукой дорожного движения ещё до школы.</a:t>
            </a:r>
            <a:endParaRPr lang="ru-RU" sz="1800" dirty="0"/>
          </a:p>
        </p:txBody>
      </p:sp>
      <p:pic>
        <p:nvPicPr>
          <p:cNvPr id="2051" name="Picture 3" descr="F:\картинки пдд\s45131783.jpg"/>
          <p:cNvPicPr>
            <a:picLocks noChangeAspect="1" noChangeArrowheads="1"/>
          </p:cNvPicPr>
          <p:nvPr/>
        </p:nvPicPr>
        <p:blipFill>
          <a:blip r:embed="rId2"/>
          <a:srcRect/>
          <a:stretch>
            <a:fillRect/>
          </a:stretch>
        </p:blipFill>
        <p:spPr bwMode="auto">
          <a:xfrm>
            <a:off x="5357818" y="1214422"/>
            <a:ext cx="3786182" cy="497681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Участники проекта</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285728"/>
            <a:ext cx="7772400" cy="1470025"/>
          </a:xfrm>
        </p:spPr>
        <p:txBody>
          <a:bodyPr/>
          <a:lstStyle/>
          <a:p>
            <a:r>
              <a:rPr lang="ru-RU" b="1" dirty="0" smtClean="0"/>
              <a:t>Цель:</a:t>
            </a:r>
            <a:endParaRPr lang="ru-RU" b="1" dirty="0"/>
          </a:p>
        </p:txBody>
      </p:sp>
      <p:sp>
        <p:nvSpPr>
          <p:cNvPr id="3" name="Подзаголовок 2"/>
          <p:cNvSpPr>
            <a:spLocks noGrp="1"/>
          </p:cNvSpPr>
          <p:nvPr>
            <p:ph type="subTitle" idx="1"/>
          </p:nvPr>
        </p:nvSpPr>
        <p:spPr>
          <a:xfrm>
            <a:off x="571472" y="1500174"/>
            <a:ext cx="8001056" cy="3638560"/>
          </a:xfrm>
        </p:spPr>
        <p:txBody>
          <a:bodyPr>
            <a:normAutofit/>
          </a:bodyPr>
          <a:lstStyle/>
          <a:p>
            <a:pPr algn="l"/>
            <a:r>
              <a:rPr lang="ru-RU" sz="2800" b="1" dirty="0" smtClean="0">
                <a:solidFill>
                  <a:schemeClr val="tx1"/>
                </a:solidFill>
              </a:rPr>
              <a:t>Сохранение и укрепление     физического</a:t>
            </a:r>
          </a:p>
          <a:p>
            <a:pPr algn="l"/>
            <a:r>
              <a:rPr lang="ru-RU" sz="2800" b="1" dirty="0" smtClean="0">
                <a:solidFill>
                  <a:schemeClr val="tx1"/>
                </a:solidFill>
              </a:rPr>
              <a:t> и психического здоровья дете</a:t>
            </a:r>
            <a:r>
              <a:rPr lang="ru-RU" sz="2800" dirty="0" smtClean="0">
                <a:solidFill>
                  <a:schemeClr val="tx1"/>
                </a:solidFill>
              </a:rPr>
              <a:t>й</a:t>
            </a:r>
          </a:p>
        </p:txBody>
      </p:sp>
      <p:pic>
        <p:nvPicPr>
          <p:cNvPr id="1026" name="Picture 2" descr="C:\Users\садик\Desktop\Documents\картинки\x_812a296c[1].jpg"/>
          <p:cNvPicPr>
            <a:picLocks noChangeAspect="1" noChangeArrowheads="1"/>
          </p:cNvPicPr>
          <p:nvPr/>
        </p:nvPicPr>
        <p:blipFill>
          <a:blip r:embed="rId2"/>
          <a:srcRect/>
          <a:stretch>
            <a:fillRect/>
          </a:stretch>
        </p:blipFill>
        <p:spPr bwMode="auto">
          <a:xfrm>
            <a:off x="7143768" y="0"/>
            <a:ext cx="1762124" cy="2857520"/>
          </a:xfrm>
          <a:prstGeom prst="rect">
            <a:avLst/>
          </a:prstGeom>
          <a:noFill/>
        </p:spPr>
      </p:pic>
      <p:pic>
        <p:nvPicPr>
          <p:cNvPr id="3078" name="Picture 6" descr="F:\картинки пдд\perehod.jpg"/>
          <p:cNvPicPr>
            <a:picLocks noChangeAspect="1" noChangeArrowheads="1"/>
          </p:cNvPicPr>
          <p:nvPr/>
        </p:nvPicPr>
        <p:blipFill>
          <a:blip r:embed="rId3"/>
          <a:srcRect/>
          <a:stretch>
            <a:fillRect/>
          </a:stretch>
        </p:blipFill>
        <p:spPr bwMode="auto">
          <a:xfrm>
            <a:off x="285720" y="3214686"/>
            <a:ext cx="3786214" cy="335758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Задачи</a:t>
            </a:r>
            <a:endParaRPr lang="ru-RU" dirty="0"/>
          </a:p>
        </p:txBody>
      </p:sp>
      <p:sp>
        <p:nvSpPr>
          <p:cNvPr id="3" name="Содержимое 2"/>
          <p:cNvSpPr>
            <a:spLocks noGrp="1"/>
          </p:cNvSpPr>
          <p:nvPr>
            <p:ph idx="1"/>
          </p:nvPr>
        </p:nvSpPr>
        <p:spPr/>
        <p:txBody>
          <a:bodyPr>
            <a:normAutofit fontScale="70000" lnSpcReduction="20000"/>
          </a:bodyPr>
          <a:lstStyle/>
          <a:p>
            <a:pPr>
              <a:buClr>
                <a:schemeClr val="tx1">
                  <a:lumMod val="95000"/>
                  <a:lumOff val="5000"/>
                </a:schemeClr>
              </a:buClr>
              <a:buFont typeface="Wingdings" pitchFamily="2" charset="2"/>
              <a:buChar char="v"/>
            </a:pPr>
            <a:r>
              <a:rPr lang="ru-RU" dirty="0" smtClean="0"/>
              <a:t>Формирование и развитие у детей умений и навыков безопасного поведения в окружающей дорожно-транспортной среде.</a:t>
            </a:r>
          </a:p>
          <a:p>
            <a:pPr>
              <a:buClr>
                <a:schemeClr val="tx1">
                  <a:lumMod val="95000"/>
                  <a:lumOff val="5000"/>
                </a:schemeClr>
              </a:buClr>
              <a:buFont typeface="Wingdings" pitchFamily="2" charset="2"/>
              <a:buChar char="v"/>
            </a:pPr>
            <a:r>
              <a:rPr lang="ru-RU" dirty="0" smtClean="0"/>
              <a:t> Передача детям знаний о правилах безопасного движения в качестве пешехода и пассажира транспортного средства.</a:t>
            </a:r>
          </a:p>
          <a:p>
            <a:pPr>
              <a:buClr>
                <a:schemeClr val="tx1">
                  <a:lumMod val="95000"/>
                  <a:lumOff val="5000"/>
                </a:schemeClr>
              </a:buClr>
              <a:buFont typeface="Wingdings" pitchFamily="2" charset="2"/>
              <a:buChar char="v"/>
            </a:pPr>
            <a:r>
              <a:rPr lang="ru-RU" dirty="0" smtClean="0"/>
              <a:t>Передача детям знаний о правилах безопасного движения в качестве пешехода и пассажира транспортного средства.</a:t>
            </a:r>
          </a:p>
          <a:p>
            <a:pPr>
              <a:buClr>
                <a:schemeClr val="tx1">
                  <a:lumMod val="95000"/>
                  <a:lumOff val="5000"/>
                </a:schemeClr>
              </a:buClr>
              <a:buFont typeface="Wingdings" pitchFamily="2" charset="2"/>
              <a:buChar char="v"/>
            </a:pPr>
            <a:r>
              <a:rPr lang="ru-RU" dirty="0" smtClean="0"/>
              <a:t>Вовлечение родителей в процесс по изучению детьми правил дорожного движения. Применение и реализация полученных знаний в повседневной жизни.</a:t>
            </a:r>
            <a:br>
              <a:rPr lang="ru-RU" dirty="0" smtClean="0"/>
            </a:br>
            <a:r>
              <a:rPr lang="ru-RU" dirty="0" smtClean="0"/>
              <a:t/>
            </a:r>
            <a:br>
              <a:rPr lang="ru-RU" dirty="0" smtClean="0"/>
            </a:br>
            <a:endParaRPr lang="ru-RU" dirty="0"/>
          </a:p>
        </p:txBody>
      </p:sp>
      <p:pic>
        <p:nvPicPr>
          <p:cNvPr id="5" name="Picture 2" descr="C:\Users\садик\Desktop\Documents\картинки\2493c93ea6d465a3686a3ecc53761162.jpg[1].jpg"/>
          <p:cNvPicPr>
            <a:picLocks noChangeAspect="1" noChangeArrowheads="1"/>
          </p:cNvPicPr>
          <p:nvPr/>
        </p:nvPicPr>
        <p:blipFill>
          <a:blip r:embed="rId2"/>
          <a:srcRect/>
          <a:stretch>
            <a:fillRect/>
          </a:stretch>
        </p:blipFill>
        <p:spPr bwMode="auto">
          <a:xfrm>
            <a:off x="4714876" y="4214818"/>
            <a:ext cx="4214842" cy="26431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технологии</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реализации</a:t>
            </a:r>
            <a:endParaRPr lang="ru-RU" dirty="0"/>
          </a:p>
        </p:txBody>
      </p:sp>
      <p:sp>
        <p:nvSpPr>
          <p:cNvPr id="3" name="Содержимое 2"/>
          <p:cNvSpPr>
            <a:spLocks noGrp="1"/>
          </p:cNvSpPr>
          <p:nvPr>
            <p:ph idx="1"/>
          </p:nvPr>
        </p:nvSpPr>
        <p:spPr/>
        <p:txBody>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1026" name="Picture 2" descr="F:\картинки пдд\e954e624a670_-_kopiya.jpg"/>
          <p:cNvPicPr>
            <a:picLocks noGrp="1" noChangeAspect="1" noChangeArrowheads="1"/>
          </p:cNvPicPr>
          <p:nvPr>
            <p:ph sz="half" idx="2"/>
          </p:nvPr>
        </p:nvPicPr>
        <p:blipFill>
          <a:blip r:embed="rId2"/>
          <a:srcRect/>
          <a:stretch>
            <a:fillRect/>
          </a:stretch>
        </p:blipFill>
        <p:spPr bwMode="auto">
          <a:xfrm>
            <a:off x="5214942" y="1571612"/>
            <a:ext cx="3500462" cy="3786214"/>
          </a:xfrm>
          <a:prstGeom prst="rect">
            <a:avLst/>
          </a:prstGeom>
          <a:noFill/>
        </p:spPr>
      </p:pic>
      <p:pic>
        <p:nvPicPr>
          <p:cNvPr id="1027" name="Picture 3" descr="F:\фото апрель 2013\GEDC0121.JPG"/>
          <p:cNvPicPr>
            <a:picLocks noGrp="1" noChangeAspect="1" noChangeArrowheads="1"/>
          </p:cNvPicPr>
          <p:nvPr>
            <p:ph sz="half" idx="1"/>
          </p:nvPr>
        </p:nvPicPr>
        <p:blipFill>
          <a:blip r:embed="rId3" cstate="print"/>
          <a:srcRect/>
          <a:stretch>
            <a:fillRect/>
          </a:stretch>
        </p:blipFill>
        <p:spPr bwMode="auto">
          <a:xfrm>
            <a:off x="457200" y="1571612"/>
            <a:ext cx="4757742" cy="380604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368</Words>
  <Application>Microsoft Office PowerPoint</Application>
  <PresentationFormat>Экран (4:3)</PresentationFormat>
  <Paragraphs>41</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Государственное бюджетное дошкольное образовательное учреждение детский сад №37комбинированного вида Красносельского района  Санкт-Петербург  Долгосрочный фронтальный проект  Совместная деятельность  детей и взрослых  </vt:lpstr>
      <vt:lpstr>Актуальность темы</vt:lpstr>
      <vt:lpstr>Проблема</vt:lpstr>
      <vt:lpstr>Участники проекта</vt:lpstr>
      <vt:lpstr>Цель:</vt:lpstr>
      <vt:lpstr>Задачи</vt:lpstr>
      <vt:lpstr>Методы технологии</vt:lpstr>
      <vt:lpstr>Этапы реализации</vt:lpstr>
      <vt:lpstr>Слайд 9</vt:lpstr>
      <vt:lpstr>Слайд 10</vt:lpstr>
      <vt:lpstr>Слайд 11</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дошкольное образовательное учреждение детский сад №37комбинированного вида Красносельского района Санкт-Петербург  Совместная деятельность  детей и в</dc:title>
  <dc:creator>садик</dc:creator>
  <cp:lastModifiedBy>садик</cp:lastModifiedBy>
  <cp:revision>47</cp:revision>
  <dcterms:created xsi:type="dcterms:W3CDTF">2013-03-26T10:12:12Z</dcterms:created>
  <dcterms:modified xsi:type="dcterms:W3CDTF">2013-11-06T11:01:21Z</dcterms:modified>
</cp:coreProperties>
</file>