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1" r:id="rId5"/>
    <p:sldId id="257" r:id="rId6"/>
    <p:sldId id="258" r:id="rId7"/>
    <p:sldId id="259" r:id="rId8"/>
    <p:sldId id="263" r:id="rId9"/>
    <p:sldId id="264" r:id="rId10"/>
    <p:sldId id="265" r:id="rId11"/>
    <p:sldId id="262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E6AF0-DC85-44BC-AB07-4C08F19FB80E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9DD8-ED16-4F78-A170-9BF668530F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E6AF0-DC85-44BC-AB07-4C08F19FB80E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9DD8-ED16-4F78-A170-9BF668530F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E6AF0-DC85-44BC-AB07-4C08F19FB80E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9DD8-ED16-4F78-A170-9BF668530F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E6AF0-DC85-44BC-AB07-4C08F19FB80E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9DD8-ED16-4F78-A170-9BF668530F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E6AF0-DC85-44BC-AB07-4C08F19FB80E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9DD8-ED16-4F78-A170-9BF668530F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E6AF0-DC85-44BC-AB07-4C08F19FB80E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9DD8-ED16-4F78-A170-9BF668530F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E6AF0-DC85-44BC-AB07-4C08F19FB80E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9DD8-ED16-4F78-A170-9BF668530F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E6AF0-DC85-44BC-AB07-4C08F19FB80E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9DD8-ED16-4F78-A170-9BF668530F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E6AF0-DC85-44BC-AB07-4C08F19FB80E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9DD8-ED16-4F78-A170-9BF668530F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E6AF0-DC85-44BC-AB07-4C08F19FB80E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9DD8-ED16-4F78-A170-9BF668530F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E6AF0-DC85-44BC-AB07-4C08F19FB80E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9DD8-ED16-4F78-A170-9BF668530F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E6AF0-DC85-44BC-AB07-4C08F19FB80E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09DD8-ED16-4F78-A170-9BF668530F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124744"/>
            <a:ext cx="5976664" cy="2232248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00FF00"/>
                </a:solidFill>
                <a:latin typeface="Monotype Corsiva" pitchFamily="66" charset="0"/>
              </a:rPr>
              <a:t>«Игра как средство развития мелкой моторики рук у детей »</a:t>
            </a:r>
            <a:endParaRPr lang="ru-RU" sz="4800" dirty="0">
              <a:solidFill>
                <a:srgbClr val="00FF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283968" y="188640"/>
            <a:ext cx="3456384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«Аптекарь»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3" name="Рисунок 2" descr="PA29112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11560" y="260648"/>
            <a:ext cx="2952328" cy="221424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4" name="Рисунок 3" descr="PA29115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11560" y="2636911"/>
            <a:ext cx="2952328" cy="393643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5" name="Рисунок 4" descr="PA291161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3851920" y="2132856"/>
            <a:ext cx="4968552" cy="371703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6" name="TextBox 5"/>
          <p:cNvSpPr txBox="1"/>
          <p:nvPr/>
        </p:nvSpPr>
        <p:spPr>
          <a:xfrm>
            <a:off x="4139952" y="836712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Цель: развитие </a:t>
            </a:r>
            <a:r>
              <a:rPr lang="ru-RU" dirty="0">
                <a:solidFill>
                  <a:srgbClr val="0070C0"/>
                </a:solidFill>
              </a:rPr>
              <a:t>мелкой моторики, уточнение движений пальцев рук, координации.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Фотографии Радуга\Фото кружок\Игры\PA29112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35696" y="1556792"/>
            <a:ext cx="5688632" cy="426611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55576" y="332656"/>
            <a:ext cx="691276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«Пальчиковые игры»</a:t>
            </a:r>
          </a:p>
          <a:p>
            <a:pPr algn="ctr"/>
            <a:r>
              <a:rPr lang="ru-RU" dirty="0" smtClean="0">
                <a:solidFill>
                  <a:srgbClr val="7030A0"/>
                </a:solidFill>
              </a:rPr>
              <a:t>Цель:   Устанавливают  тесную  связь  между речевой функцией   и  общей  двигательной  системой. 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55776" y="188640"/>
            <a:ext cx="63367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Развитие мелкой моторики и тактильно-двигательного восприятия у детей позволяет детям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>
                <a:solidFill>
                  <a:srgbClr val="00B050"/>
                </a:solidFill>
              </a:rPr>
              <a:t>овладеть навыками письма, рисования, ручного труда, что в будущем поможет избежать многих проблем школьного обучения,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>
                <a:solidFill>
                  <a:srgbClr val="0070C0"/>
                </a:solidFill>
              </a:rPr>
              <a:t>лучше адаптироваться в практической жизни, научиться понимать многие явления окружающего мира.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58565" y="2204864"/>
            <a:ext cx="7035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03848" y="332656"/>
            <a:ext cx="5540152" cy="4536504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2800" dirty="0" smtClean="0">
                <a:solidFill>
                  <a:srgbClr val="FF0000"/>
                </a:solidFill>
              </a:rPr>
              <a:t>Игра – ведущая деятельность в дошкольном возрасте. </a:t>
            </a:r>
          </a:p>
          <a:p>
            <a:pPr algn="ctr">
              <a:lnSpc>
                <a:spcPct val="90000"/>
              </a:lnSpc>
            </a:pPr>
            <a:endParaRPr lang="ru-RU" sz="28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rgbClr val="7030A0"/>
                </a:solidFill>
              </a:rPr>
              <a:t>В.А.Сухомлинский говорил: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rgbClr val="7030A0"/>
                </a:solidFill>
              </a:rPr>
              <a:t>«Без игры нет и не может быть полноценного умственного развития.</a:t>
            </a:r>
          </a:p>
          <a:p>
            <a:pPr>
              <a:lnSpc>
                <a:spcPct val="90000"/>
              </a:lnSpc>
            </a:pPr>
            <a:endParaRPr lang="ru-RU" dirty="0" smtClean="0">
              <a:solidFill>
                <a:srgbClr val="7030A0"/>
              </a:solidFill>
            </a:endParaRP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rgbClr val="7030A0"/>
                </a:solidFill>
              </a:rPr>
              <a:t> Игра – это огромное светлое окно, через которое в духовный мир ребёнка является живительный поток представлений и понятий. </a:t>
            </a:r>
          </a:p>
          <a:p>
            <a:pPr>
              <a:lnSpc>
                <a:spcPct val="90000"/>
              </a:lnSpc>
            </a:pPr>
            <a:endParaRPr lang="ru-RU" dirty="0">
              <a:solidFill>
                <a:srgbClr val="7030A0"/>
              </a:solidFill>
            </a:endParaRP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rgbClr val="7030A0"/>
                </a:solidFill>
              </a:rPr>
              <a:t>Игра – это искра, зажигающая огонёк пытливости.» 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3768" y="332656"/>
            <a:ext cx="64087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ru-RU" sz="2400" b="1" i="1" dirty="0" smtClean="0">
                <a:solidFill>
                  <a:srgbClr val="FF0000"/>
                </a:solidFill>
              </a:rPr>
              <a:t>Развитие мелкой моторики пальцев рук   формирует у детей все психические процессы:  внимание, память, </a:t>
            </a:r>
            <a:r>
              <a:rPr lang="ru-RU" sz="2400" b="1" i="1" dirty="0">
                <a:solidFill>
                  <a:srgbClr val="FF0000"/>
                </a:solidFill>
              </a:rPr>
              <a:t>в</a:t>
            </a:r>
            <a:r>
              <a:rPr lang="ru-RU" sz="2400" b="1" i="1" dirty="0" smtClean="0">
                <a:solidFill>
                  <a:srgbClr val="FF0000"/>
                </a:solidFill>
              </a:rPr>
              <a:t>оображение, речь, что является предпосылкой для становления всех видов детской деятельности -  игровой, продуктивной, трудовой, предметной.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275856" y="2420888"/>
            <a:ext cx="2664296" cy="158417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 Развитие  мелкой моторики пальцев рук</a:t>
            </a:r>
            <a:endParaRPr lang="ru-RU" sz="2000" b="1" dirty="0"/>
          </a:p>
        </p:txBody>
      </p:sp>
      <p:sp>
        <p:nvSpPr>
          <p:cNvPr id="5" name="Овал 4"/>
          <p:cNvSpPr/>
          <p:nvPr/>
        </p:nvSpPr>
        <p:spPr>
          <a:xfrm>
            <a:off x="5831632" y="980728"/>
            <a:ext cx="3312368" cy="1296144"/>
          </a:xfrm>
          <a:prstGeom prst="ellipse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Р</a:t>
            </a:r>
            <a:r>
              <a:rPr lang="ru-RU" b="1" dirty="0" smtClean="0"/>
              <a:t>аботоспособность</a:t>
            </a:r>
            <a:endParaRPr lang="ru-RU" b="1" dirty="0"/>
          </a:p>
        </p:txBody>
      </p:sp>
      <p:sp>
        <p:nvSpPr>
          <p:cNvPr id="6" name="Овал 5"/>
          <p:cNvSpPr/>
          <p:nvPr/>
        </p:nvSpPr>
        <p:spPr>
          <a:xfrm>
            <a:off x="6516216" y="3284984"/>
            <a:ext cx="2448272" cy="1368152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Умственная активность</a:t>
            </a:r>
            <a:endParaRPr lang="ru-RU" sz="2000" b="1" dirty="0"/>
          </a:p>
        </p:txBody>
      </p:sp>
      <p:sp>
        <p:nvSpPr>
          <p:cNvPr id="7" name="Овал 6"/>
          <p:cNvSpPr/>
          <p:nvPr/>
        </p:nvSpPr>
        <p:spPr>
          <a:xfrm>
            <a:off x="3275856" y="260648"/>
            <a:ext cx="2448272" cy="1224136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Речь</a:t>
            </a:r>
            <a:endParaRPr lang="ru-RU" sz="2800" b="1" dirty="0"/>
          </a:p>
        </p:txBody>
      </p:sp>
      <p:sp>
        <p:nvSpPr>
          <p:cNvPr id="8" name="Овал 7"/>
          <p:cNvSpPr/>
          <p:nvPr/>
        </p:nvSpPr>
        <p:spPr>
          <a:xfrm>
            <a:off x="467544" y="1052736"/>
            <a:ext cx="2592288" cy="129614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Творческая</a:t>
            </a:r>
          </a:p>
          <a:p>
            <a:pPr algn="ctr"/>
            <a:r>
              <a:rPr lang="ru-RU" sz="2000" b="1" dirty="0" smtClean="0"/>
              <a:t>деятельность</a:t>
            </a:r>
            <a:endParaRPr lang="ru-RU" sz="2000" b="1" dirty="0"/>
          </a:p>
        </p:txBody>
      </p:sp>
      <p:sp>
        <p:nvSpPr>
          <p:cNvPr id="9" name="Овал 8"/>
          <p:cNvSpPr/>
          <p:nvPr/>
        </p:nvSpPr>
        <p:spPr>
          <a:xfrm>
            <a:off x="0" y="3212976"/>
            <a:ext cx="2843808" cy="151216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Интеллектуальная деятельность</a:t>
            </a:r>
            <a:endParaRPr lang="ru-RU" b="1" dirty="0"/>
          </a:p>
        </p:txBody>
      </p:sp>
      <p:sp>
        <p:nvSpPr>
          <p:cNvPr id="10" name="Овал 9"/>
          <p:cNvSpPr/>
          <p:nvPr/>
        </p:nvSpPr>
        <p:spPr>
          <a:xfrm>
            <a:off x="2195736" y="4653136"/>
            <a:ext cx="2376264" cy="1368152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Внимание</a:t>
            </a:r>
            <a:endParaRPr lang="ru-RU" sz="2000" b="1" dirty="0"/>
          </a:p>
        </p:txBody>
      </p:sp>
      <p:sp>
        <p:nvSpPr>
          <p:cNvPr id="11" name="Овал 10"/>
          <p:cNvSpPr/>
          <p:nvPr/>
        </p:nvSpPr>
        <p:spPr>
          <a:xfrm>
            <a:off x="4860032" y="4653136"/>
            <a:ext cx="2376264" cy="129614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Память</a:t>
            </a:r>
            <a:endParaRPr lang="ru-RU" b="1" dirty="0"/>
          </a:p>
        </p:txBody>
      </p:sp>
      <p:sp>
        <p:nvSpPr>
          <p:cNvPr id="13" name="Стрелка вверх 12"/>
          <p:cNvSpPr/>
          <p:nvPr/>
        </p:nvSpPr>
        <p:spPr>
          <a:xfrm rot="3359482">
            <a:off x="5665651" y="2054961"/>
            <a:ext cx="504056" cy="648072"/>
          </a:xfrm>
          <a:prstGeom prst="upArrow">
            <a:avLst/>
          </a:prstGeom>
          <a:ln w="28575">
            <a:solidFill>
              <a:srgbClr val="92D05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 rot="18761121">
            <a:off x="2928835" y="2069754"/>
            <a:ext cx="504056" cy="648072"/>
          </a:xfrm>
          <a:prstGeom prst="upArrow">
            <a:avLst/>
          </a:prstGeom>
          <a:ln w="28575"/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верх 14"/>
          <p:cNvSpPr/>
          <p:nvPr/>
        </p:nvSpPr>
        <p:spPr>
          <a:xfrm rot="15146790">
            <a:off x="2754233" y="3320443"/>
            <a:ext cx="528664" cy="562577"/>
          </a:xfrm>
          <a:prstGeom prst="upArrow">
            <a:avLst/>
          </a:prstGeom>
          <a:ln w="28575"/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1264678">
            <a:off x="3578754" y="4003620"/>
            <a:ext cx="499588" cy="576064"/>
          </a:xfrm>
          <a:prstGeom prst="downArrow">
            <a:avLst/>
          </a:prstGeom>
          <a:ln w="28575"/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19717153">
            <a:off x="5096279" y="4036035"/>
            <a:ext cx="542218" cy="569849"/>
          </a:xfrm>
          <a:prstGeom prst="downArrow">
            <a:avLst/>
          </a:prstGeom>
          <a:ln w="28575"/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1093276">
            <a:off x="5979214" y="3289954"/>
            <a:ext cx="576064" cy="521873"/>
          </a:xfrm>
          <a:prstGeom prst="rightArrow">
            <a:avLst/>
          </a:prstGeom>
          <a:ln w="28575"/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верх 18"/>
          <p:cNvSpPr/>
          <p:nvPr/>
        </p:nvSpPr>
        <p:spPr>
          <a:xfrm>
            <a:off x="4283968" y="1628800"/>
            <a:ext cx="576064" cy="648072"/>
          </a:xfrm>
          <a:prstGeom prst="upArrow">
            <a:avLst/>
          </a:prstGeom>
          <a:ln w="28575"/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Comic Sans MS" pitchFamily="66" charset="0"/>
              </a:rPr>
              <a:t>«Веселые прищепки»</a:t>
            </a:r>
            <a:endParaRPr lang="ru-RU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1052736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Цель: развитие мелкой моторики рук и тактильной чувствительности, уточнение движений пальцев.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" name="Рисунок 4" descr="PA29110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251520" y="1700808"/>
            <a:ext cx="3600400" cy="291756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6" name="Рисунок 5" descr="PA291106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076056" y="1700808"/>
            <a:ext cx="3533352" cy="290994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7" name="Рисунок 6" descr="PA291146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2195736" y="3689648"/>
            <a:ext cx="4265088" cy="316835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54868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«Веселые прищепки»</a:t>
            </a:r>
            <a:br>
              <a:rPr lang="ru-RU" b="1" dirty="0" smtClean="0">
                <a:solidFill>
                  <a:srgbClr val="0070C0"/>
                </a:solidFill>
              </a:rPr>
            </a:br>
            <a:endParaRPr lang="ru-RU" dirty="0"/>
          </a:p>
        </p:txBody>
      </p:sp>
      <p:pic>
        <p:nvPicPr>
          <p:cNvPr id="3" name="Рисунок 2" descr="PA29110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23528" y="476672"/>
            <a:ext cx="3107837" cy="233087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4" name="Рисунок 3" descr="PA29114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63888" y="1196752"/>
            <a:ext cx="5376598" cy="403244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5" name="Рисунок 4" descr="PA291150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323528" y="2924944"/>
            <a:ext cx="3096344" cy="376841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«Ловкие пальчики»</a:t>
            </a:r>
            <a:br>
              <a:rPr lang="ru-RU" b="1" i="1" dirty="0" smtClean="0">
                <a:solidFill>
                  <a:srgbClr val="7030A0"/>
                </a:solidFill>
              </a:rPr>
            </a:br>
            <a:r>
              <a:rPr lang="ru-RU" sz="2000" b="1" i="1" dirty="0" smtClean="0">
                <a:solidFill>
                  <a:srgbClr val="7030A0"/>
                </a:solidFill>
              </a:rPr>
              <a:t>Цель</a:t>
            </a:r>
            <a:r>
              <a:rPr lang="ru-RU" sz="2000" b="1" i="1" dirty="0" smtClean="0">
                <a:solidFill>
                  <a:srgbClr val="FF0000"/>
                </a:solidFill>
              </a:rPr>
              <a:t>: </a:t>
            </a:r>
            <a:r>
              <a:rPr lang="ru-RU" sz="1800" dirty="0">
                <a:solidFill>
                  <a:srgbClr val="FF0000"/>
                </a:solidFill>
              </a:rPr>
              <a:t>развитие мелкой моторики, уточнение движений пальцев рук, </a:t>
            </a:r>
            <a:r>
              <a:rPr lang="ru-RU" sz="1800" dirty="0" smtClean="0">
                <a:solidFill>
                  <a:srgbClr val="FF0000"/>
                </a:solidFill>
              </a:rPr>
              <a:t>координации.</a:t>
            </a:r>
            <a:r>
              <a:rPr lang="ru-RU" sz="1800" b="1" i="1" dirty="0" smtClean="0">
                <a:solidFill>
                  <a:srgbClr val="FF0000"/>
                </a:solidFill>
              </a:rPr>
              <a:t/>
            </a:r>
            <a:br>
              <a:rPr lang="ru-RU" sz="1800" b="1" i="1" dirty="0" smtClean="0">
                <a:solidFill>
                  <a:srgbClr val="FF0000"/>
                </a:solidFill>
              </a:rPr>
            </a:br>
            <a:endParaRPr lang="ru-RU" i="1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PA29110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331640" y="1340768"/>
            <a:ext cx="6432715" cy="482453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A291127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79511" y="908720"/>
            <a:ext cx="4726207" cy="417646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4" name="Рисунок 3" descr="PA291134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292080" y="3501008"/>
            <a:ext cx="3635896" cy="223224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5" name="Рисунок 4" descr="PA291139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5292080" y="332656"/>
            <a:ext cx="3672408" cy="280831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499992" y="116632"/>
            <a:ext cx="4248472" cy="57606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«Быстрые   мышата»</a:t>
            </a:r>
            <a:endParaRPr lang="ru-RU" sz="2000" b="1" dirty="0">
              <a:solidFill>
                <a:srgbClr val="C00000"/>
              </a:solidFill>
            </a:endParaRPr>
          </a:p>
        </p:txBody>
      </p:sp>
      <p:pic>
        <p:nvPicPr>
          <p:cNvPr id="3" name="Рисунок 2" descr="PA29111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11560" y="188640"/>
            <a:ext cx="3648405" cy="273630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4" name="Рисунок 3" descr="PA29111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987824" y="4149080"/>
            <a:ext cx="1440160" cy="192021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5" name="Рисунок 4" descr="PA291151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4932040" y="1916832"/>
            <a:ext cx="3456384" cy="470068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6" name="Рисунок 5" descr="PA291155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107504" y="3068960"/>
            <a:ext cx="2709417" cy="256490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7" name="TextBox 6"/>
          <p:cNvSpPr txBox="1"/>
          <p:nvPr/>
        </p:nvSpPr>
        <p:spPr>
          <a:xfrm>
            <a:off x="4860032" y="764704"/>
            <a:ext cx="360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Цель:   </a:t>
            </a:r>
            <a:r>
              <a:rPr lang="ru-RU" sz="1600" dirty="0" smtClean="0">
                <a:solidFill>
                  <a:srgbClr val="FF0000"/>
                </a:solidFill>
              </a:rPr>
              <a:t>координация </a:t>
            </a:r>
            <a:r>
              <a:rPr lang="ru-RU" sz="1600" dirty="0">
                <a:solidFill>
                  <a:srgbClr val="FF0000"/>
                </a:solidFill>
              </a:rPr>
              <a:t>движений, тренировка мышц кисти, концентрация внимания, развитие мелкой моторики рук.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 </a:t>
            </a:r>
            <a:endParaRPr lang="ru-RU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213</Words>
  <Application>Microsoft Office PowerPoint</Application>
  <PresentationFormat>Экран (4:3)</PresentationFormat>
  <Paragraphs>32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«Игра как средство развития мелкой моторики рук у детей »</vt:lpstr>
      <vt:lpstr>Слайд 2</vt:lpstr>
      <vt:lpstr>Слайд 3</vt:lpstr>
      <vt:lpstr>Слайд 4</vt:lpstr>
      <vt:lpstr>«Веселые прищепки»</vt:lpstr>
      <vt:lpstr>«Веселые прищепки» </vt:lpstr>
      <vt:lpstr>«Ловкие пальчики» Цель: развитие мелкой моторики, уточнение движений пальцев рук, координации. 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«Игра как средство развития мелкой моторики рук у детей »</dc:title>
  <dc:creator>1</dc:creator>
  <cp:lastModifiedBy>1</cp:lastModifiedBy>
  <cp:revision>19</cp:revision>
  <dcterms:created xsi:type="dcterms:W3CDTF">2013-11-10T14:14:32Z</dcterms:created>
  <dcterms:modified xsi:type="dcterms:W3CDTF">2013-11-11T17:50:32Z</dcterms:modified>
</cp:coreProperties>
</file>