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1" r:id="rId5"/>
    <p:sldId id="262" r:id="rId6"/>
    <p:sldId id="269" r:id="rId7"/>
    <p:sldId id="260" r:id="rId8"/>
    <p:sldId id="270" r:id="rId9"/>
    <p:sldId id="268" r:id="rId10"/>
    <p:sldId id="267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Сюжетно ролевая игра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Не играли</c:v>
                </c:pt>
                <c:pt idx="1">
                  <c:v>Играли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0.46</c:v>
                </c:pt>
                <c:pt idx="1">
                  <c:v>0.54</c:v>
                </c:pt>
              </c:numCache>
            </c:numRef>
          </c:val>
        </c:ser>
        <c:axId val="119144832"/>
        <c:axId val="119146368"/>
      </c:barChart>
      <c:catAx>
        <c:axId val="119144832"/>
        <c:scaling>
          <c:orientation val="minMax"/>
        </c:scaling>
        <c:axPos val="b"/>
        <c:tickLblPos val="nextTo"/>
        <c:crossAx val="119146368"/>
        <c:crosses val="autoZero"/>
        <c:auto val="1"/>
        <c:lblAlgn val="ctr"/>
        <c:lblOffset val="100"/>
      </c:catAx>
      <c:valAx>
        <c:axId val="119146368"/>
        <c:scaling>
          <c:orientation val="minMax"/>
        </c:scaling>
        <c:axPos val="l"/>
        <c:majorGridlines/>
        <c:numFmt formatCode="0%" sourceLinked="1"/>
        <c:tickLblPos val="nextTo"/>
        <c:crossAx val="1191448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Сюжеты  выбранных детьми игр</a:t>
            </a:r>
            <a:endParaRPr lang="ru-RU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Традиционно бытовые</c:v>
                </c:pt>
                <c:pt idx="1">
                  <c:v>Герои фильмов</c:v>
                </c:pt>
                <c:pt idx="2">
                  <c:v>Дом. Животные</c:v>
                </c:pt>
                <c:pt idx="3">
                  <c:v>Профессиональные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0.25</c:v>
                </c:pt>
                <c:pt idx="1">
                  <c:v>0.53</c:v>
                </c:pt>
                <c:pt idx="2">
                  <c:v>0.1</c:v>
                </c:pt>
                <c:pt idx="3">
                  <c:v>0.12000000000000002</c:v>
                </c:pt>
              </c:numCache>
            </c:numRef>
          </c:val>
        </c:ser>
        <c:axId val="119360128"/>
        <c:axId val="119452032"/>
      </c:barChart>
      <c:catAx>
        <c:axId val="119360128"/>
        <c:scaling>
          <c:orientation val="minMax"/>
        </c:scaling>
        <c:axPos val="b"/>
        <c:tickLblPos val="nextTo"/>
        <c:crossAx val="119452032"/>
        <c:crosses val="autoZero"/>
        <c:auto val="1"/>
        <c:lblAlgn val="ctr"/>
        <c:lblOffset val="100"/>
      </c:catAx>
      <c:valAx>
        <c:axId val="119452032"/>
        <c:scaling>
          <c:orientation val="minMax"/>
        </c:scaling>
        <c:axPos val="l"/>
        <c:majorGridlines/>
        <c:numFmt formatCode="0%" sourceLinked="1"/>
        <c:tickLblPos val="nextTo"/>
        <c:crossAx val="1193601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02612-523D-40F6-9756-74E67798C26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D3D1BF-83E7-4C73-83C1-35CF5A43883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игры</a:t>
          </a:r>
          <a:endParaRPr lang="ru-RU" dirty="0">
            <a:solidFill>
              <a:schemeClr val="tx1"/>
            </a:solidFill>
          </a:endParaRPr>
        </a:p>
      </dgm:t>
    </dgm:pt>
    <dgm:pt modelId="{09E3D612-E8E1-415F-9106-96095C207213}" type="parTrans" cxnId="{120153E9-4813-4A23-95C2-5B038F9BE525}">
      <dgm:prSet/>
      <dgm:spPr/>
      <dgm:t>
        <a:bodyPr/>
        <a:lstStyle/>
        <a:p>
          <a:endParaRPr lang="ru-RU"/>
        </a:p>
      </dgm:t>
    </dgm:pt>
    <dgm:pt modelId="{1B1B1F0F-8301-438C-91DC-CD434EB70309}" type="sibTrans" cxnId="{120153E9-4813-4A23-95C2-5B038F9BE525}">
      <dgm:prSet/>
      <dgm:spPr/>
      <dgm:t>
        <a:bodyPr/>
        <a:lstStyle/>
        <a:p>
          <a:endParaRPr lang="ru-RU"/>
        </a:p>
      </dgm:t>
    </dgm:pt>
    <dgm:pt modelId="{1713E9B7-6ED2-4879-8C50-F2996EC34A0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сюжетно- ролевые</a:t>
          </a:r>
          <a:endParaRPr lang="ru-RU" sz="1800" b="1" dirty="0">
            <a:solidFill>
              <a:schemeClr val="tx1"/>
            </a:solidFill>
          </a:endParaRPr>
        </a:p>
      </dgm:t>
    </dgm:pt>
    <dgm:pt modelId="{98E29297-8D1A-4482-A052-4D88C122B43D}" type="parTrans" cxnId="{B93017C8-4FDB-42EA-B763-5D63F61C4325}">
      <dgm:prSet/>
      <dgm:spPr/>
      <dgm:t>
        <a:bodyPr/>
        <a:lstStyle/>
        <a:p>
          <a:endParaRPr lang="ru-RU"/>
        </a:p>
      </dgm:t>
    </dgm:pt>
    <dgm:pt modelId="{61321E6B-4238-4FB8-8CFE-889631B739C8}" type="sibTrans" cxnId="{B93017C8-4FDB-42EA-B763-5D63F61C4325}">
      <dgm:prSet/>
      <dgm:spPr/>
      <dgm:t>
        <a:bodyPr/>
        <a:lstStyle/>
        <a:p>
          <a:endParaRPr lang="ru-RU"/>
        </a:p>
      </dgm:t>
    </dgm:pt>
    <dgm:pt modelId="{CAE28E37-C783-4D48-B036-429347324FD7}">
      <dgm:prSet phldrT="[Текст]" custT="1"/>
      <dgm:spPr/>
      <dgm:t>
        <a:bodyPr/>
        <a:lstStyle/>
        <a:p>
          <a:r>
            <a:rPr lang="ru-RU" sz="1800" b="1" dirty="0" err="1" smtClean="0">
              <a:solidFill>
                <a:schemeClr val="tx1"/>
              </a:solidFill>
            </a:rPr>
            <a:t>Дидакти-ческие</a:t>
          </a:r>
          <a:endParaRPr lang="ru-RU" sz="1800" b="1" dirty="0">
            <a:solidFill>
              <a:schemeClr val="tx1"/>
            </a:solidFill>
          </a:endParaRPr>
        </a:p>
      </dgm:t>
    </dgm:pt>
    <dgm:pt modelId="{F799DBDE-39AB-4694-BCF6-43CC9902FB7E}" type="parTrans" cxnId="{EEB88040-9DE9-467A-8719-D266AF1BD79B}">
      <dgm:prSet/>
      <dgm:spPr/>
      <dgm:t>
        <a:bodyPr/>
        <a:lstStyle/>
        <a:p>
          <a:endParaRPr lang="ru-RU"/>
        </a:p>
      </dgm:t>
    </dgm:pt>
    <dgm:pt modelId="{8E44E8D1-0A09-404A-B093-9870F01D2905}" type="sibTrans" cxnId="{EEB88040-9DE9-467A-8719-D266AF1BD79B}">
      <dgm:prSet/>
      <dgm:spPr/>
      <dgm:t>
        <a:bodyPr/>
        <a:lstStyle/>
        <a:p>
          <a:endParaRPr lang="ru-RU"/>
        </a:p>
      </dgm:t>
    </dgm:pt>
    <dgm:pt modelId="{1369D76F-8121-479D-A51B-0DBAE0483A2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Театральные</a:t>
          </a:r>
          <a:endParaRPr lang="ru-RU" sz="1800" b="1" dirty="0">
            <a:solidFill>
              <a:schemeClr val="tx1"/>
            </a:solidFill>
          </a:endParaRPr>
        </a:p>
      </dgm:t>
    </dgm:pt>
    <dgm:pt modelId="{5C9B6328-AF46-41D2-B6EC-3DCD5D15AA1B}" type="parTrans" cxnId="{1406B849-3D56-46A9-B4C7-F11B158B1D2D}">
      <dgm:prSet/>
      <dgm:spPr/>
      <dgm:t>
        <a:bodyPr/>
        <a:lstStyle/>
        <a:p>
          <a:endParaRPr lang="ru-RU"/>
        </a:p>
      </dgm:t>
    </dgm:pt>
    <dgm:pt modelId="{2F031701-6B7A-41BF-B07C-B2E9E0329990}" type="sibTrans" cxnId="{1406B849-3D56-46A9-B4C7-F11B158B1D2D}">
      <dgm:prSet/>
      <dgm:spPr/>
      <dgm:t>
        <a:bodyPr/>
        <a:lstStyle/>
        <a:p>
          <a:endParaRPr lang="ru-RU"/>
        </a:p>
      </dgm:t>
    </dgm:pt>
    <dgm:pt modelId="{7A398F57-741D-4365-AA2F-3CCAA7EA6442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Настольно- печатные</a:t>
          </a:r>
          <a:endParaRPr lang="ru-RU" sz="1800" b="1" dirty="0">
            <a:solidFill>
              <a:schemeClr val="tx1"/>
            </a:solidFill>
          </a:endParaRPr>
        </a:p>
      </dgm:t>
    </dgm:pt>
    <dgm:pt modelId="{32DB0F29-CE52-43AB-8472-F9CABA8EF396}" type="parTrans" cxnId="{B28627F6-917A-4433-BB01-225E95976697}">
      <dgm:prSet/>
      <dgm:spPr/>
      <dgm:t>
        <a:bodyPr/>
        <a:lstStyle/>
        <a:p>
          <a:endParaRPr lang="ru-RU"/>
        </a:p>
      </dgm:t>
    </dgm:pt>
    <dgm:pt modelId="{346AA7CD-46EC-4078-BB2A-319E879CE6EB}" type="sibTrans" cxnId="{B28627F6-917A-4433-BB01-225E95976697}">
      <dgm:prSet/>
      <dgm:spPr/>
      <dgm:t>
        <a:bodyPr/>
        <a:lstStyle/>
        <a:p>
          <a:endParaRPr lang="ru-RU"/>
        </a:p>
      </dgm:t>
    </dgm:pt>
    <dgm:pt modelId="{55FC7DDF-7AD4-4249-A2B2-27977353601B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Подвижные</a:t>
          </a:r>
          <a:endParaRPr lang="ru-RU" sz="1800" b="1" dirty="0">
            <a:solidFill>
              <a:schemeClr val="tx1"/>
            </a:solidFill>
          </a:endParaRPr>
        </a:p>
      </dgm:t>
    </dgm:pt>
    <dgm:pt modelId="{ABC63406-448C-4D51-B817-4AA81B37B8FF}" type="parTrans" cxnId="{F3708269-B4F9-46BE-83A7-544FD7E1957A}">
      <dgm:prSet/>
      <dgm:spPr/>
      <dgm:t>
        <a:bodyPr/>
        <a:lstStyle/>
        <a:p>
          <a:endParaRPr lang="ru-RU"/>
        </a:p>
      </dgm:t>
    </dgm:pt>
    <dgm:pt modelId="{DBF2D798-C69D-4C19-B251-123F7ED5C04E}" type="sibTrans" cxnId="{F3708269-B4F9-46BE-83A7-544FD7E1957A}">
      <dgm:prSet/>
      <dgm:spPr/>
      <dgm:t>
        <a:bodyPr/>
        <a:lstStyle/>
        <a:p>
          <a:endParaRPr lang="ru-RU"/>
        </a:p>
      </dgm:t>
    </dgm:pt>
    <dgm:pt modelId="{121C3C31-A708-4978-AFC2-89254FDAC90E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Мало подвижные</a:t>
          </a:r>
          <a:endParaRPr lang="ru-RU" sz="1800" b="1" dirty="0">
            <a:solidFill>
              <a:schemeClr val="tx1"/>
            </a:solidFill>
          </a:endParaRPr>
        </a:p>
      </dgm:t>
    </dgm:pt>
    <dgm:pt modelId="{5F67E2A8-174A-451A-8941-FC0369CB46CC}" type="parTrans" cxnId="{5535DF6D-E7A3-4E37-B93D-635F99477F77}">
      <dgm:prSet/>
      <dgm:spPr/>
      <dgm:t>
        <a:bodyPr/>
        <a:lstStyle/>
        <a:p>
          <a:endParaRPr lang="ru-RU"/>
        </a:p>
      </dgm:t>
    </dgm:pt>
    <dgm:pt modelId="{1E149E2E-16FC-45C6-B299-339AC6E0EA68}" type="sibTrans" cxnId="{5535DF6D-E7A3-4E37-B93D-635F99477F77}">
      <dgm:prSet/>
      <dgm:spPr/>
      <dgm:t>
        <a:bodyPr/>
        <a:lstStyle/>
        <a:p>
          <a:endParaRPr lang="ru-RU"/>
        </a:p>
      </dgm:t>
    </dgm:pt>
    <dgm:pt modelId="{69945A13-1C91-427F-81A6-2C1CF1E5FC00}" type="pres">
      <dgm:prSet presAssocID="{F4902612-523D-40F6-9756-74E67798C26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CCEE14-FD06-4AD6-A251-D477C095DB48}" type="pres">
      <dgm:prSet presAssocID="{6DD3D1BF-83E7-4C73-83C1-35CF5A438836}" presName="centerShape" presStyleLbl="node0" presStyleIdx="0" presStyleCnt="1"/>
      <dgm:spPr/>
      <dgm:t>
        <a:bodyPr/>
        <a:lstStyle/>
        <a:p>
          <a:endParaRPr lang="ru-RU"/>
        </a:p>
      </dgm:t>
    </dgm:pt>
    <dgm:pt modelId="{CF10C942-9962-414D-9573-60FE335034EB}" type="pres">
      <dgm:prSet presAssocID="{98E29297-8D1A-4482-A052-4D88C122B43D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094249A6-83C8-418B-93FD-35B220F4F40D}" type="pres">
      <dgm:prSet presAssocID="{1713E9B7-6ED2-4879-8C50-F2996EC34A0B}" presName="node" presStyleLbl="node1" presStyleIdx="0" presStyleCnt="6" custScaleX="132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A03369-5A27-4E3D-B485-1A9EE727FBE9}" type="pres">
      <dgm:prSet presAssocID="{F799DBDE-39AB-4694-BCF6-43CC9902FB7E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B8A453DA-D757-4792-9242-C6B18115AE42}" type="pres">
      <dgm:prSet presAssocID="{CAE28E37-C783-4D48-B036-429347324FD7}" presName="node" presStyleLbl="node1" presStyleIdx="1" presStyleCnt="6" custScaleX="155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8E87E-B21A-47B0-8DCD-A49B22B7A3B2}" type="pres">
      <dgm:prSet presAssocID="{5C9B6328-AF46-41D2-B6EC-3DCD5D15AA1B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1ABFF483-2C84-4C51-9CDA-56BADC75EF48}" type="pres">
      <dgm:prSet presAssocID="{1369D76F-8121-479D-A51B-0DBAE0483A23}" presName="node" presStyleLbl="node1" presStyleIdx="2" presStyleCnt="6" custScaleX="159797" custRadScaleRad="114844" custRadScaleInc="2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ADB0D-E28F-4AE3-A4C1-91FFC514C5D0}" type="pres">
      <dgm:prSet presAssocID="{32DB0F29-CE52-43AB-8472-F9CABA8EF396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388CEA88-F9EA-41B0-AA39-AA0971DEE1EC}" type="pres">
      <dgm:prSet presAssocID="{7A398F57-741D-4365-AA2F-3CCAA7EA6442}" presName="node" presStyleLbl="node1" presStyleIdx="3" presStyleCnt="6" custScaleX="159796" custRadScaleRad="114564" custRadScaleInc="25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8E24C-ACB1-4B4B-8BDD-E312C25FC746}" type="pres">
      <dgm:prSet presAssocID="{ABC63406-448C-4D51-B817-4AA81B37B8FF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27E68D41-C9AD-4313-8B3A-9D4384906110}" type="pres">
      <dgm:prSet presAssocID="{55FC7DDF-7AD4-4249-A2B2-27977353601B}" presName="node" presStyleLbl="node1" presStyleIdx="4" presStyleCnt="6" custScaleX="159796" custRadScaleRad="97273" custRadScaleInc="17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8482A-F0F1-4B84-ABF4-546EB9185F1F}" type="pres">
      <dgm:prSet presAssocID="{5F67E2A8-174A-451A-8941-FC0369CB46CC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82F63DE1-D61B-4F55-9037-A42954B1A69C}" type="pres">
      <dgm:prSet presAssocID="{121C3C31-A708-4978-AFC2-89254FDAC90E}" presName="node" presStyleLbl="node1" presStyleIdx="5" presStyleCnt="6" custScaleX="170321" custRadScaleRad="122700" custRadScaleInc="1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D9A315-6B72-44A8-8F82-FC80303B177D}" type="presOf" srcId="{F4902612-523D-40F6-9756-74E67798C263}" destId="{69945A13-1C91-427F-81A6-2C1CF1E5FC00}" srcOrd="0" destOrd="0" presId="urn:microsoft.com/office/officeart/2005/8/layout/radial4"/>
    <dgm:cxn modelId="{193F0E33-158D-4361-9FFA-ABF7B71A7094}" type="presOf" srcId="{CAE28E37-C783-4D48-B036-429347324FD7}" destId="{B8A453DA-D757-4792-9242-C6B18115AE42}" srcOrd="0" destOrd="0" presId="urn:microsoft.com/office/officeart/2005/8/layout/radial4"/>
    <dgm:cxn modelId="{1406B849-3D56-46A9-B4C7-F11B158B1D2D}" srcId="{6DD3D1BF-83E7-4C73-83C1-35CF5A438836}" destId="{1369D76F-8121-479D-A51B-0DBAE0483A23}" srcOrd="2" destOrd="0" parTransId="{5C9B6328-AF46-41D2-B6EC-3DCD5D15AA1B}" sibTransId="{2F031701-6B7A-41BF-B07C-B2E9E0329990}"/>
    <dgm:cxn modelId="{BA6ACE74-7BE5-4E4C-B107-716D27E02061}" type="presOf" srcId="{1713E9B7-6ED2-4879-8C50-F2996EC34A0B}" destId="{094249A6-83C8-418B-93FD-35B220F4F40D}" srcOrd="0" destOrd="0" presId="urn:microsoft.com/office/officeart/2005/8/layout/radial4"/>
    <dgm:cxn modelId="{711F6244-0132-4A88-81B2-099C5565FF78}" type="presOf" srcId="{98E29297-8D1A-4482-A052-4D88C122B43D}" destId="{CF10C942-9962-414D-9573-60FE335034EB}" srcOrd="0" destOrd="0" presId="urn:microsoft.com/office/officeart/2005/8/layout/radial4"/>
    <dgm:cxn modelId="{F3708269-B4F9-46BE-83A7-544FD7E1957A}" srcId="{6DD3D1BF-83E7-4C73-83C1-35CF5A438836}" destId="{55FC7DDF-7AD4-4249-A2B2-27977353601B}" srcOrd="4" destOrd="0" parTransId="{ABC63406-448C-4D51-B817-4AA81B37B8FF}" sibTransId="{DBF2D798-C69D-4C19-B251-123F7ED5C04E}"/>
    <dgm:cxn modelId="{120153E9-4813-4A23-95C2-5B038F9BE525}" srcId="{F4902612-523D-40F6-9756-74E67798C263}" destId="{6DD3D1BF-83E7-4C73-83C1-35CF5A438836}" srcOrd="0" destOrd="0" parTransId="{09E3D612-E8E1-415F-9106-96095C207213}" sibTransId="{1B1B1F0F-8301-438C-91DC-CD434EB70309}"/>
    <dgm:cxn modelId="{87149C9F-83A1-4906-9CA2-D04685888DE9}" type="presOf" srcId="{32DB0F29-CE52-43AB-8472-F9CABA8EF396}" destId="{B5FADB0D-E28F-4AE3-A4C1-91FFC514C5D0}" srcOrd="0" destOrd="0" presId="urn:microsoft.com/office/officeart/2005/8/layout/radial4"/>
    <dgm:cxn modelId="{011413E7-1E67-455F-A0B1-69BE1AC59CC0}" type="presOf" srcId="{6DD3D1BF-83E7-4C73-83C1-35CF5A438836}" destId="{30CCEE14-FD06-4AD6-A251-D477C095DB48}" srcOrd="0" destOrd="0" presId="urn:microsoft.com/office/officeart/2005/8/layout/radial4"/>
    <dgm:cxn modelId="{EEB88040-9DE9-467A-8719-D266AF1BD79B}" srcId="{6DD3D1BF-83E7-4C73-83C1-35CF5A438836}" destId="{CAE28E37-C783-4D48-B036-429347324FD7}" srcOrd="1" destOrd="0" parTransId="{F799DBDE-39AB-4694-BCF6-43CC9902FB7E}" sibTransId="{8E44E8D1-0A09-404A-B093-9870F01D2905}"/>
    <dgm:cxn modelId="{E3953A35-DCEB-4839-8805-D36BE159158A}" type="presOf" srcId="{121C3C31-A708-4978-AFC2-89254FDAC90E}" destId="{82F63DE1-D61B-4F55-9037-A42954B1A69C}" srcOrd="0" destOrd="0" presId="urn:microsoft.com/office/officeart/2005/8/layout/radial4"/>
    <dgm:cxn modelId="{1A82029A-280A-4896-A8A7-5A577C963A14}" type="presOf" srcId="{5F67E2A8-174A-451A-8941-FC0369CB46CC}" destId="{AA98482A-F0F1-4B84-ABF4-546EB9185F1F}" srcOrd="0" destOrd="0" presId="urn:microsoft.com/office/officeart/2005/8/layout/radial4"/>
    <dgm:cxn modelId="{5535DF6D-E7A3-4E37-B93D-635F99477F77}" srcId="{6DD3D1BF-83E7-4C73-83C1-35CF5A438836}" destId="{121C3C31-A708-4978-AFC2-89254FDAC90E}" srcOrd="5" destOrd="0" parTransId="{5F67E2A8-174A-451A-8941-FC0369CB46CC}" sibTransId="{1E149E2E-16FC-45C6-B299-339AC6E0EA68}"/>
    <dgm:cxn modelId="{82EAA52B-17B8-47FE-AF3D-A1F1E68B1749}" type="presOf" srcId="{F799DBDE-39AB-4694-BCF6-43CC9902FB7E}" destId="{ECA03369-5A27-4E3D-B485-1A9EE727FBE9}" srcOrd="0" destOrd="0" presId="urn:microsoft.com/office/officeart/2005/8/layout/radial4"/>
    <dgm:cxn modelId="{B93017C8-4FDB-42EA-B763-5D63F61C4325}" srcId="{6DD3D1BF-83E7-4C73-83C1-35CF5A438836}" destId="{1713E9B7-6ED2-4879-8C50-F2996EC34A0B}" srcOrd="0" destOrd="0" parTransId="{98E29297-8D1A-4482-A052-4D88C122B43D}" sibTransId="{61321E6B-4238-4FB8-8CFE-889631B739C8}"/>
    <dgm:cxn modelId="{EE1853FB-F7ED-4A6E-8BBE-F84994526903}" type="presOf" srcId="{5C9B6328-AF46-41D2-B6EC-3DCD5D15AA1B}" destId="{2628E87E-B21A-47B0-8DCD-A49B22B7A3B2}" srcOrd="0" destOrd="0" presId="urn:microsoft.com/office/officeart/2005/8/layout/radial4"/>
    <dgm:cxn modelId="{B28627F6-917A-4433-BB01-225E95976697}" srcId="{6DD3D1BF-83E7-4C73-83C1-35CF5A438836}" destId="{7A398F57-741D-4365-AA2F-3CCAA7EA6442}" srcOrd="3" destOrd="0" parTransId="{32DB0F29-CE52-43AB-8472-F9CABA8EF396}" sibTransId="{346AA7CD-46EC-4078-BB2A-319E879CE6EB}"/>
    <dgm:cxn modelId="{01019B0C-3C96-4C04-9236-D66F96429E00}" type="presOf" srcId="{1369D76F-8121-479D-A51B-0DBAE0483A23}" destId="{1ABFF483-2C84-4C51-9CDA-56BADC75EF48}" srcOrd="0" destOrd="0" presId="urn:microsoft.com/office/officeart/2005/8/layout/radial4"/>
    <dgm:cxn modelId="{2E11F290-21A6-4CAE-8736-CC07AF97EB6D}" type="presOf" srcId="{ABC63406-448C-4D51-B817-4AA81B37B8FF}" destId="{92B8E24C-ACB1-4B4B-8BDD-E312C25FC746}" srcOrd="0" destOrd="0" presId="urn:microsoft.com/office/officeart/2005/8/layout/radial4"/>
    <dgm:cxn modelId="{89E69C65-42F2-4D3B-8662-0B7482C9330C}" type="presOf" srcId="{55FC7DDF-7AD4-4249-A2B2-27977353601B}" destId="{27E68D41-C9AD-4313-8B3A-9D4384906110}" srcOrd="0" destOrd="0" presId="urn:microsoft.com/office/officeart/2005/8/layout/radial4"/>
    <dgm:cxn modelId="{E7329E5F-82D1-4C75-AE2D-EC8B6825DE47}" type="presOf" srcId="{7A398F57-741D-4365-AA2F-3CCAA7EA6442}" destId="{388CEA88-F9EA-41B0-AA39-AA0971DEE1EC}" srcOrd="0" destOrd="0" presId="urn:microsoft.com/office/officeart/2005/8/layout/radial4"/>
    <dgm:cxn modelId="{293DCCED-E925-4254-8645-7B570A347974}" type="presParOf" srcId="{69945A13-1C91-427F-81A6-2C1CF1E5FC00}" destId="{30CCEE14-FD06-4AD6-A251-D477C095DB48}" srcOrd="0" destOrd="0" presId="urn:microsoft.com/office/officeart/2005/8/layout/radial4"/>
    <dgm:cxn modelId="{513F04CF-A718-47E2-87A6-4A8DD81E577B}" type="presParOf" srcId="{69945A13-1C91-427F-81A6-2C1CF1E5FC00}" destId="{CF10C942-9962-414D-9573-60FE335034EB}" srcOrd="1" destOrd="0" presId="urn:microsoft.com/office/officeart/2005/8/layout/radial4"/>
    <dgm:cxn modelId="{48A673A0-D3AC-4CD1-BCD6-88A8E9B20348}" type="presParOf" srcId="{69945A13-1C91-427F-81A6-2C1CF1E5FC00}" destId="{094249A6-83C8-418B-93FD-35B220F4F40D}" srcOrd="2" destOrd="0" presId="urn:microsoft.com/office/officeart/2005/8/layout/radial4"/>
    <dgm:cxn modelId="{0143B530-313B-4552-BEE6-74F4BA5C172C}" type="presParOf" srcId="{69945A13-1C91-427F-81A6-2C1CF1E5FC00}" destId="{ECA03369-5A27-4E3D-B485-1A9EE727FBE9}" srcOrd="3" destOrd="0" presId="urn:microsoft.com/office/officeart/2005/8/layout/radial4"/>
    <dgm:cxn modelId="{43B80F4E-20E8-4568-AF25-5E8348988AD6}" type="presParOf" srcId="{69945A13-1C91-427F-81A6-2C1CF1E5FC00}" destId="{B8A453DA-D757-4792-9242-C6B18115AE42}" srcOrd="4" destOrd="0" presId="urn:microsoft.com/office/officeart/2005/8/layout/radial4"/>
    <dgm:cxn modelId="{9185C755-84C0-4588-A42D-F0B4FB0AADD4}" type="presParOf" srcId="{69945A13-1C91-427F-81A6-2C1CF1E5FC00}" destId="{2628E87E-B21A-47B0-8DCD-A49B22B7A3B2}" srcOrd="5" destOrd="0" presId="urn:microsoft.com/office/officeart/2005/8/layout/radial4"/>
    <dgm:cxn modelId="{963CDEB8-F064-4D4B-AE08-82948CED0D66}" type="presParOf" srcId="{69945A13-1C91-427F-81A6-2C1CF1E5FC00}" destId="{1ABFF483-2C84-4C51-9CDA-56BADC75EF48}" srcOrd="6" destOrd="0" presId="urn:microsoft.com/office/officeart/2005/8/layout/radial4"/>
    <dgm:cxn modelId="{58F91815-FD3C-4955-A113-13C9FD40DF5B}" type="presParOf" srcId="{69945A13-1C91-427F-81A6-2C1CF1E5FC00}" destId="{B5FADB0D-E28F-4AE3-A4C1-91FFC514C5D0}" srcOrd="7" destOrd="0" presId="urn:microsoft.com/office/officeart/2005/8/layout/radial4"/>
    <dgm:cxn modelId="{398D320C-126D-4A59-A390-7436899BDC49}" type="presParOf" srcId="{69945A13-1C91-427F-81A6-2C1CF1E5FC00}" destId="{388CEA88-F9EA-41B0-AA39-AA0971DEE1EC}" srcOrd="8" destOrd="0" presId="urn:microsoft.com/office/officeart/2005/8/layout/radial4"/>
    <dgm:cxn modelId="{DF9A302B-59D0-4546-B658-E9C73AC0C0A7}" type="presParOf" srcId="{69945A13-1C91-427F-81A6-2C1CF1E5FC00}" destId="{92B8E24C-ACB1-4B4B-8BDD-E312C25FC746}" srcOrd="9" destOrd="0" presId="urn:microsoft.com/office/officeart/2005/8/layout/radial4"/>
    <dgm:cxn modelId="{3A82FCA1-4165-4C75-BE1D-279181BAB96C}" type="presParOf" srcId="{69945A13-1C91-427F-81A6-2C1CF1E5FC00}" destId="{27E68D41-C9AD-4313-8B3A-9D4384906110}" srcOrd="10" destOrd="0" presId="urn:microsoft.com/office/officeart/2005/8/layout/radial4"/>
    <dgm:cxn modelId="{7B8EB1BD-5723-4F3C-9399-35FB22AC309A}" type="presParOf" srcId="{69945A13-1C91-427F-81A6-2C1CF1E5FC00}" destId="{AA98482A-F0F1-4B84-ABF4-546EB9185F1F}" srcOrd="11" destOrd="0" presId="urn:microsoft.com/office/officeart/2005/8/layout/radial4"/>
    <dgm:cxn modelId="{1061D2F2-8AB8-4E16-A1DB-6B2698471BBD}" type="presParOf" srcId="{69945A13-1C91-427F-81A6-2C1CF1E5FC00}" destId="{82F63DE1-D61B-4F55-9037-A42954B1A69C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CCEE14-FD06-4AD6-A251-D477C095DB48}">
      <dsp:nvSpPr>
        <dsp:cNvPr id="0" name=""/>
        <dsp:cNvSpPr/>
      </dsp:nvSpPr>
      <dsp:spPr>
        <a:xfrm>
          <a:off x="2156602" y="2546224"/>
          <a:ext cx="1658963" cy="1658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solidFill>
                <a:schemeClr val="tx1"/>
              </a:solidFill>
            </a:rPr>
            <a:t>игры</a:t>
          </a:r>
          <a:endParaRPr lang="ru-RU" sz="4100" kern="1200" dirty="0">
            <a:solidFill>
              <a:schemeClr val="tx1"/>
            </a:solidFill>
          </a:endParaRPr>
        </a:p>
      </dsp:txBody>
      <dsp:txXfrm>
        <a:off x="2156602" y="2546224"/>
        <a:ext cx="1658963" cy="1658963"/>
      </dsp:txXfrm>
    </dsp:sp>
    <dsp:sp modelId="{CF10C942-9962-414D-9573-60FE335034EB}">
      <dsp:nvSpPr>
        <dsp:cNvPr id="0" name=""/>
        <dsp:cNvSpPr/>
      </dsp:nvSpPr>
      <dsp:spPr>
        <a:xfrm rot="10800000">
          <a:off x="471002" y="3139304"/>
          <a:ext cx="1592891" cy="47280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249A6-83C8-418B-93FD-35B220F4F40D}">
      <dsp:nvSpPr>
        <dsp:cNvPr id="0" name=""/>
        <dsp:cNvSpPr/>
      </dsp:nvSpPr>
      <dsp:spPr>
        <a:xfrm>
          <a:off x="-297424" y="2911196"/>
          <a:ext cx="1536853" cy="929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сюжетно- ролевые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-297424" y="2911196"/>
        <a:ext cx="1536853" cy="929019"/>
      </dsp:txXfrm>
    </dsp:sp>
    <dsp:sp modelId="{ECA03369-5A27-4E3D-B485-1A9EE727FBE9}">
      <dsp:nvSpPr>
        <dsp:cNvPr id="0" name=""/>
        <dsp:cNvSpPr/>
      </dsp:nvSpPr>
      <dsp:spPr>
        <a:xfrm rot="12960000">
          <a:off x="799232" y="2129115"/>
          <a:ext cx="1592891" cy="47280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453DA-D757-4792-9242-C6B18115AE42}">
      <dsp:nvSpPr>
        <dsp:cNvPr id="0" name=""/>
        <dsp:cNvSpPr/>
      </dsp:nvSpPr>
      <dsp:spPr>
        <a:xfrm>
          <a:off x="48525" y="1432868"/>
          <a:ext cx="1805630" cy="929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chemeClr val="tx1"/>
              </a:solidFill>
            </a:rPr>
            <a:t>Дидакти-ческие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8525" y="1432868"/>
        <a:ext cx="1805630" cy="929019"/>
      </dsp:txXfrm>
    </dsp:sp>
    <dsp:sp modelId="{2628E87E-B21A-47B0-8DCD-A49B22B7A3B2}">
      <dsp:nvSpPr>
        <dsp:cNvPr id="0" name=""/>
        <dsp:cNvSpPr/>
      </dsp:nvSpPr>
      <dsp:spPr>
        <a:xfrm rot="15157008">
          <a:off x="1440937" y="1311220"/>
          <a:ext cx="1945696" cy="47280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FF483-2C84-4C51-9CDA-56BADC75EF48}">
      <dsp:nvSpPr>
        <dsp:cNvPr id="0" name=""/>
        <dsp:cNvSpPr/>
      </dsp:nvSpPr>
      <dsp:spPr>
        <a:xfrm>
          <a:off x="1195296" y="154696"/>
          <a:ext cx="1855681" cy="929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Театральные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195296" y="154696"/>
        <a:ext cx="1855681" cy="929019"/>
      </dsp:txXfrm>
    </dsp:sp>
    <dsp:sp modelId="{B5FADB0D-E28F-4AE3-A4C1-91FFC514C5D0}">
      <dsp:nvSpPr>
        <dsp:cNvPr id="0" name=""/>
        <dsp:cNvSpPr/>
      </dsp:nvSpPr>
      <dsp:spPr>
        <a:xfrm rot="17738190">
          <a:off x="2843747" y="1415656"/>
          <a:ext cx="1939041" cy="47280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CEA88-F9EA-41B0-AA39-AA0971DEE1EC}">
      <dsp:nvSpPr>
        <dsp:cNvPr id="0" name=""/>
        <dsp:cNvSpPr/>
      </dsp:nvSpPr>
      <dsp:spPr>
        <a:xfrm>
          <a:off x="3304906" y="313470"/>
          <a:ext cx="1855669" cy="929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Настольно- печатные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304906" y="313470"/>
        <a:ext cx="1855669" cy="929019"/>
      </dsp:txXfrm>
    </dsp:sp>
    <dsp:sp modelId="{92B8E24C-ACB1-4B4B-8BDD-E312C25FC746}">
      <dsp:nvSpPr>
        <dsp:cNvPr id="0" name=""/>
        <dsp:cNvSpPr/>
      </dsp:nvSpPr>
      <dsp:spPr>
        <a:xfrm rot="19759662">
          <a:off x="3669123" y="2281037"/>
          <a:ext cx="1528077" cy="47280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68D41-C9AD-4313-8B3A-9D4384906110}">
      <dsp:nvSpPr>
        <dsp:cNvPr id="0" name=""/>
        <dsp:cNvSpPr/>
      </dsp:nvSpPr>
      <dsp:spPr>
        <a:xfrm>
          <a:off x="4162477" y="1663173"/>
          <a:ext cx="1855669" cy="929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Подвижные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162477" y="1663173"/>
        <a:ext cx="1855669" cy="929019"/>
      </dsp:txXfrm>
    </dsp:sp>
    <dsp:sp modelId="{AA98482A-F0F1-4B84-ABF4-546EB9185F1F}">
      <dsp:nvSpPr>
        <dsp:cNvPr id="0" name=""/>
        <dsp:cNvSpPr/>
      </dsp:nvSpPr>
      <dsp:spPr>
        <a:xfrm rot="30433">
          <a:off x="3908211" y="3154518"/>
          <a:ext cx="1592984" cy="47280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63DE1-D61B-4F55-9037-A42954B1A69C}">
      <dsp:nvSpPr>
        <dsp:cNvPr id="0" name=""/>
        <dsp:cNvSpPr/>
      </dsp:nvSpPr>
      <dsp:spPr>
        <a:xfrm>
          <a:off x="4512218" y="2933462"/>
          <a:ext cx="1977893" cy="9290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Мало подвижные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512218" y="2933462"/>
        <a:ext cx="1977893" cy="929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«Игровое обучение в отечественной педагогической практике (на примере дошкольного образования)»</a:t>
            </a:r>
            <a:br>
              <a:rPr lang="ru-RU" b="1" dirty="0" smtClean="0"/>
            </a:br>
            <a:r>
              <a:rPr lang="ru-RU" b="1" dirty="0" smtClean="0"/>
              <a:t>                                        </a:t>
            </a:r>
            <a:r>
              <a:rPr lang="ru-RU" sz="2000" b="1" i="1" u="sng" dirty="0" smtClean="0"/>
              <a:t>Сотниченко А.Н.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MG_43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0805478">
            <a:off x="326363" y="2373136"/>
            <a:ext cx="4603534" cy="3383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SDC192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900927">
            <a:off x="4452768" y="3093420"/>
            <a:ext cx="4343400" cy="325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аша\Desktop\getIma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32656"/>
            <a:ext cx="8371656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Выводы: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203304" cy="47244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Игра должна быть свободной от навязанной взрослыми «сверху» тематики и регламентации действий</a:t>
            </a:r>
          </a:p>
          <a:p>
            <a:r>
              <a:rPr lang="ru-RU" dirty="0" smtClean="0"/>
              <a:t>Ребенок должен иметь возможность овладевать все более сложным языком игры – общими способами ее осуществления</a:t>
            </a:r>
          </a:p>
          <a:p>
            <a:r>
              <a:rPr lang="ru-RU" dirty="0" smtClean="0"/>
              <a:t>Игра должна быть совместной деятельностью педагога и детей</a:t>
            </a:r>
          </a:p>
          <a:p>
            <a:endParaRPr lang="ru-RU" dirty="0"/>
          </a:p>
        </p:txBody>
      </p:sp>
      <p:pic>
        <p:nvPicPr>
          <p:cNvPr id="20482" name="Picture 2" descr="C:\Users\саша\Desktop\фото с фотика\будни моих детей\SDC192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16832"/>
            <a:ext cx="3771528" cy="325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аша\Desktop\фото с фотика\будни моих детей\SDC17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573016"/>
            <a:ext cx="3648139" cy="27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080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b="1" dirty="0" smtClean="0"/>
              <a:t>Актуальность </a:t>
            </a:r>
            <a:r>
              <a:rPr lang="ru-RU" dirty="0" smtClean="0"/>
              <a:t>поднятой проблемы вызвана потребностью психологов, педагогов, родителей в совершенствующихся методах психолого-педагогического воздействия на формирующуюся личность ребенка.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/>
              <a:t>Цель исследования</a:t>
            </a:r>
            <a:r>
              <a:rPr lang="ru-RU" sz="2400" b="1" dirty="0" smtClean="0"/>
              <a:t>: </a:t>
            </a:r>
            <a:r>
              <a:rPr lang="ru-RU" sz="2400" dirty="0" smtClean="0"/>
              <a:t>разработать и доказать эффективность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игровых средств обучения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 для развития творческого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начала детей дошкольного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возраста.</a:t>
            </a:r>
          </a:p>
          <a:p>
            <a:pPr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Объект исследования – </a:t>
            </a:r>
            <a:r>
              <a:rPr lang="ru-RU" dirty="0" smtClean="0"/>
              <a:t>процесс развития творческого начала личности средствами игровой деятельности.</a:t>
            </a:r>
          </a:p>
          <a:p>
            <a:r>
              <a:rPr lang="ru-RU" b="1" dirty="0" smtClean="0"/>
              <a:t>Предмет исследования – </a:t>
            </a:r>
            <a:r>
              <a:rPr lang="ru-RU" dirty="0" smtClean="0"/>
              <a:t>игровые средства развития творческого начала дошкольников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саша\Desktop\фото с фотика\1 АПРЕЛЯ В САДУ 2013\IMG_20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4664"/>
            <a:ext cx="3236168" cy="3090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саша\Desktop\фото с фотика\1 АПРЕЛЯ В САДУ 2013\IMG_2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56992"/>
            <a:ext cx="2376264" cy="3050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изучение специальной литературы по данной проблеме;</a:t>
            </a:r>
          </a:p>
          <a:p>
            <a:pPr lvl="0"/>
            <a:r>
              <a:rPr lang="ru-RU" dirty="0" smtClean="0"/>
              <a:t>характеристика современного состояния применения игровой деятельности в развитии детей дошкольного возраста;</a:t>
            </a:r>
          </a:p>
          <a:p>
            <a:pPr lvl="0"/>
            <a:r>
              <a:rPr lang="ru-RU" dirty="0" smtClean="0"/>
              <a:t>разработка комплекса обучающих игровых средств;</a:t>
            </a:r>
          </a:p>
          <a:p>
            <a:r>
              <a:rPr lang="ru-RU" dirty="0" smtClean="0"/>
              <a:t>обобщение результатов исследования. </a:t>
            </a:r>
            <a:endParaRPr lang="ru-RU" dirty="0"/>
          </a:p>
        </p:txBody>
      </p:sp>
      <p:pic>
        <p:nvPicPr>
          <p:cNvPr id="6146" name="Picture 2" descr="C:\Users\саша\Desktop\фото с фотика\лето садик 2012\SDC190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6792"/>
            <a:ext cx="4343400" cy="3257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/>
              <a:t>                 методы:</a:t>
            </a:r>
            <a:endParaRPr lang="ru-RU" sz="5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теоретический анализ литературных источников по исследуемой проблеме;</a:t>
            </a:r>
          </a:p>
          <a:p>
            <a:pPr lvl="0"/>
            <a:r>
              <a:rPr lang="ru-RU" dirty="0" smtClean="0"/>
              <a:t>наблюдение, беседа, тестирование;</a:t>
            </a:r>
          </a:p>
          <a:p>
            <a:pPr lvl="0"/>
            <a:r>
              <a:rPr lang="ru-RU" dirty="0" smtClean="0"/>
              <a:t>статистическая обработка данных.</a:t>
            </a:r>
          </a:p>
        </p:txBody>
      </p:sp>
      <p:pic>
        <p:nvPicPr>
          <p:cNvPr id="1026" name="Picture 2" descr="C:\Users\саша\Desktop\фото с фотика\лето сад 2013\IMG_43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816424" cy="2721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саша\Desktop\фото с фотика\будни моих детей\SDC10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068960"/>
            <a:ext cx="2808312" cy="35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2428875" y="2571750"/>
            <a:ext cx="4062413" cy="157162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Игра – </a:t>
            </a:r>
            <a:r>
              <a:rPr lang="ru-RU" sz="2400" b="1" u="sng" dirty="0">
                <a:solidFill>
                  <a:schemeClr val="accent4">
                    <a:lumMod val="50000"/>
                  </a:schemeClr>
                </a:solidFill>
              </a:rPr>
              <a:t>ведущий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 вид деятельности дошкольника</a:t>
            </a:r>
          </a:p>
          <a:p>
            <a:pPr algn="ctr">
              <a:defRPr/>
            </a:pP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776913" y="1214438"/>
            <a:ext cx="2795587" cy="178593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Игра – средство развития способности к символизации</a:t>
            </a:r>
          </a:p>
        </p:txBody>
      </p:sp>
      <p:sp>
        <p:nvSpPr>
          <p:cNvPr id="17" name="Овал 16"/>
          <p:cNvSpPr/>
          <p:nvPr/>
        </p:nvSpPr>
        <p:spPr>
          <a:xfrm>
            <a:off x="214313" y="3857625"/>
            <a:ext cx="2776537" cy="17145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Игра – средство социализации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Средство развития коммуникативных способностей</a:t>
            </a:r>
          </a:p>
        </p:txBody>
      </p:sp>
      <p:sp>
        <p:nvSpPr>
          <p:cNvPr id="18" name="Овал 17"/>
          <p:cNvSpPr/>
          <p:nvPr/>
        </p:nvSpPr>
        <p:spPr>
          <a:xfrm>
            <a:off x="5786438" y="3786188"/>
            <a:ext cx="3152775" cy="20002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Игра - средство развития произвольности поведения</a:t>
            </a:r>
          </a:p>
        </p:txBody>
      </p:sp>
      <p:sp>
        <p:nvSpPr>
          <p:cNvPr id="19" name="Овал 18"/>
          <p:cNvSpPr/>
          <p:nvPr/>
        </p:nvSpPr>
        <p:spPr>
          <a:xfrm>
            <a:off x="285750" y="785813"/>
            <a:ext cx="2919413" cy="19288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Игра – средство развития способности к преобразованиям </a:t>
            </a:r>
          </a:p>
          <a:p>
            <a:pPr algn="ctr">
              <a:defRPr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857500" y="4500563"/>
            <a:ext cx="2990850" cy="18573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Игра – средство развития воображения и фантазии</a:t>
            </a:r>
          </a:p>
        </p:txBody>
      </p:sp>
      <p:sp>
        <p:nvSpPr>
          <p:cNvPr id="21" name="Овал 20"/>
          <p:cNvSpPr/>
          <p:nvPr/>
        </p:nvSpPr>
        <p:spPr>
          <a:xfrm>
            <a:off x="3348038" y="285750"/>
            <a:ext cx="2652712" cy="178593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Игра – средство формирования умственного плана действия</a:t>
            </a:r>
          </a:p>
        </p:txBody>
      </p:sp>
      <p:sp>
        <p:nvSpPr>
          <p:cNvPr id="52" name="Стрелка вверх 51"/>
          <p:cNvSpPr/>
          <p:nvPr/>
        </p:nvSpPr>
        <p:spPr>
          <a:xfrm>
            <a:off x="4491038" y="2143125"/>
            <a:ext cx="214312" cy="428625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3" name="Стрелка вправо с вырезом 52"/>
          <p:cNvSpPr/>
          <p:nvPr/>
        </p:nvSpPr>
        <p:spPr>
          <a:xfrm rot="19573469">
            <a:off x="5372100" y="2336800"/>
            <a:ext cx="500063" cy="203200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4" name="Стрелка вправо с вырезом 53"/>
          <p:cNvSpPr/>
          <p:nvPr/>
        </p:nvSpPr>
        <p:spPr>
          <a:xfrm rot="12939304">
            <a:off x="2870200" y="2413000"/>
            <a:ext cx="500063" cy="203200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5" name="Стрелка вправо с вырезом 54"/>
          <p:cNvSpPr/>
          <p:nvPr/>
        </p:nvSpPr>
        <p:spPr>
          <a:xfrm rot="9519271">
            <a:off x="2735263" y="4013200"/>
            <a:ext cx="500062" cy="203200"/>
          </a:xfrm>
          <a:prstGeom prst="notch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6" name="Стрелка вправо с вырезом 55"/>
          <p:cNvSpPr/>
          <p:nvPr/>
        </p:nvSpPr>
        <p:spPr>
          <a:xfrm rot="1458905">
            <a:off x="5510213" y="4094163"/>
            <a:ext cx="500062" cy="204787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7" name="Стрелка вниз 56"/>
          <p:cNvSpPr/>
          <p:nvPr/>
        </p:nvSpPr>
        <p:spPr>
          <a:xfrm>
            <a:off x="4214813" y="4214813"/>
            <a:ext cx="214312" cy="21431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Классификация:</a:t>
            </a:r>
            <a:endParaRPr lang="ru-RU" dirty="0"/>
          </a:p>
        </p:txBody>
      </p:sp>
      <p:pic>
        <p:nvPicPr>
          <p:cNvPr id="5122" name="Picture 2" descr="C:\Users\саша\Desktop\фото с фотика\лето садик 2012\SDC183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8640"/>
            <a:ext cx="432000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95536" y="1556792"/>
          <a:ext cx="6192688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Проблематика: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Разрыв между родителями и детьми.</a:t>
            </a:r>
          </a:p>
          <a:p>
            <a:r>
              <a:rPr lang="ru-RU" dirty="0" smtClean="0"/>
              <a:t>2. Появление новых профессий.</a:t>
            </a:r>
          </a:p>
          <a:p>
            <a:r>
              <a:rPr lang="ru-RU" dirty="0" smtClean="0"/>
              <a:t>3. Разобщенность детей разного возраста.</a:t>
            </a:r>
          </a:p>
          <a:p>
            <a:r>
              <a:rPr lang="ru-RU" dirty="0" smtClean="0"/>
              <a:t>4. Внедрение информационных технологий.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исследование игровой деятельности современных дошкольников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04800" y="1600200"/>
          <a:ext cx="3403104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3923928" y="1600200"/>
          <a:ext cx="5220072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237</TotalTime>
  <Words>266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«Игровое обучение в отечественной педагогической практике (на примере дошкольного образования)»                                         Сотниченко А.Н. </vt:lpstr>
      <vt:lpstr>Слайд 2</vt:lpstr>
      <vt:lpstr>Слайд 3</vt:lpstr>
      <vt:lpstr>задачи: </vt:lpstr>
      <vt:lpstr>                 методы:</vt:lpstr>
      <vt:lpstr>Слайд 6</vt:lpstr>
      <vt:lpstr>Классификация:</vt:lpstr>
      <vt:lpstr>Проблематика:</vt:lpstr>
      <vt:lpstr>исследование игровой деятельности современных дошкольников</vt:lpstr>
      <vt:lpstr>Слайд 10</vt:lpstr>
      <vt:lpstr>Выводы: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«Игровое обучение в отечественной педагогической практике (на примере дошкольного образования)» </dc:title>
  <dc:creator>саша</dc:creator>
  <cp:lastModifiedBy>Саша</cp:lastModifiedBy>
  <cp:revision>32</cp:revision>
  <dcterms:created xsi:type="dcterms:W3CDTF">2013-07-11T12:51:33Z</dcterms:created>
  <dcterms:modified xsi:type="dcterms:W3CDTF">2013-11-10T18:50:56Z</dcterms:modified>
</cp:coreProperties>
</file>