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1" autoAdjust="0"/>
    <p:restoredTop sz="86400" autoAdjust="0"/>
  </p:normalViewPr>
  <p:slideViewPr>
    <p:cSldViewPr snapToGrid="0">
      <p:cViewPr varScale="1">
        <p:scale>
          <a:sx n="90" d="100"/>
          <a:sy n="90" d="100"/>
        </p:scale>
        <p:origin x="-8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37237-1FCE-4DDF-A1F5-061A0D4F13B7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741FC-0937-4982-8933-25BBCA903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78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365-512F-41DC-8849-9A6C73477ED6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3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D7A-4206-48C6-93F8-E6907FD938CE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6569-964B-4412-9E76-15BC1A02706E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087C-BE2A-4F27-9918-4FBEF4AB5FBE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3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28C2-D1C6-4197-9A02-92A3B50D4064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8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4316-6C7C-47C2-865D-6F0D16D0EA06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FDEF-0244-40D8-AAC6-52ED99E818E7}" type="datetime1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3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C220-E69C-496D-BEEF-2600E9A68CF9}" type="datetime1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6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A996-8D73-4964-BCE8-F22C279FF4B1}" type="datetime1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5847-1E5D-4F17-A79E-99C0B985EB2A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B654-54EA-438C-B958-9D5BC250620F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4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20BF-D80C-4642-B71C-FA04F35E7C22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86C3-D961-4742-A985-E2DD5ED73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79614" y="195943"/>
            <a:ext cx="9383485" cy="566058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5664" y="1850166"/>
            <a:ext cx="5366656" cy="5416868"/>
          </a:xfrm>
          <a:prstGeom prst="rect">
            <a:avLst/>
          </a:prstGeom>
          <a:noFill/>
          <a:effectLst>
            <a:outerShdw blurRad="76200" dist="50800" dir="3780000" sx="72000" sy="72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</a:rPr>
              <a:t>Портфолио </a:t>
            </a:r>
            <a:r>
              <a:rPr lang="ru-RU" sz="4400" b="1" dirty="0" smtClean="0">
                <a:solidFill>
                  <a:srgbClr val="FFFF00"/>
                </a:solidFill>
              </a:rPr>
              <a:t>студента</a:t>
            </a:r>
          </a:p>
          <a:p>
            <a:pPr marL="406400" indent="-342900">
              <a:buFont typeface="Arial" pitchFamily="34" charset="0"/>
              <a:buChar char="•"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marL="4064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FF00"/>
                </a:solidFill>
              </a:rPr>
              <a:t>Основные </a:t>
            </a:r>
            <a:r>
              <a:rPr lang="ru-RU" sz="2000" b="1" dirty="0">
                <a:solidFill>
                  <a:srgbClr val="FFFF00"/>
                </a:solidFill>
              </a:rPr>
              <a:t>понятия.</a:t>
            </a:r>
          </a:p>
          <a:p>
            <a:pPr marL="4064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FFFF00"/>
                </a:solidFill>
              </a:rPr>
              <a:t>Структура портфолио.</a:t>
            </a:r>
          </a:p>
          <a:p>
            <a:pPr marL="4064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000" b="1" dirty="0">
                <a:solidFill>
                  <a:srgbClr val="FFFF00"/>
                </a:solidFill>
              </a:rPr>
              <a:t>Требования к оформлению портфолио.</a:t>
            </a:r>
          </a:p>
          <a:p>
            <a:pPr algn="ctr">
              <a:lnSpc>
                <a:spcPct val="200000"/>
              </a:lnSpc>
            </a:pPr>
            <a:endParaRPr lang="ru-RU" sz="5400" b="1" dirty="0" smtClean="0">
              <a:solidFill>
                <a:srgbClr val="FFFF00"/>
              </a:solidFill>
            </a:endParaRPr>
          </a:p>
          <a:p>
            <a:pPr algn="ctr"/>
            <a:endParaRPr lang="ru-RU" sz="5400" b="1" dirty="0">
              <a:ln w="10160">
                <a:solidFill>
                  <a:schemeClr val="tx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5316" y="195943"/>
            <a:ext cx="7444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Радукан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Зайния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Зайнулловна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методист ГБОУ СПО ЯНАО «Ямальский полярный агроэкономический техникум»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/>
              <a:t>1</a:t>
            </a:fld>
            <a:endParaRPr lang="ru-RU" sz="11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3" y="0"/>
            <a:ext cx="816429" cy="816429"/>
          </a:xfrm>
          <a:prstGeom prst="rect">
            <a:avLst/>
          </a:prstGeom>
        </p:spPr>
      </p:pic>
      <p:pic>
        <p:nvPicPr>
          <p:cNvPr id="10" name="Picture 2" descr="http://prodaem.dp.ua/images/19020/PAPKA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9494" y="2555422"/>
            <a:ext cx="216353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487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352" y="1600201"/>
            <a:ext cx="6037730" cy="37113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FF00"/>
                </a:solidFill>
              </a:rPr>
              <a:t>На этапе организации электронного портфолио студены собирают его по принципу добровольности. В случае необходимости им оказывают помощь студенты из инициативной группы и преподаватели дисциплин, связанные с информационными технологиями. Ежегодно будут проводиться публичные презентации портфолио студентов выпускных групп.</a:t>
            </a:r>
          </a:p>
          <a:p>
            <a:pPr marL="0" indent="0" algn="ctr">
              <a:buNone/>
            </a:pP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2" descr="http://jkbenergo.pl/wp-content/gallery/usluga-5/n_istock_000008810855x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1270" y="4139292"/>
            <a:ext cx="2130879" cy="93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0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4418" y="2529555"/>
            <a:ext cx="6509005" cy="106822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СПАСИБО ЗА  ВНИМАНИЕ!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7076" y="1589519"/>
            <a:ext cx="6360460" cy="367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FF00"/>
                </a:solidFill>
              </a:rPr>
              <a:t>Слово «Портфолио» в переводе с итальянского языка означает «папка с документами», «папка специалиста».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FF00"/>
                </a:solidFill>
              </a:rPr>
              <a:t>В широком смысле это слово можно понимать как </a:t>
            </a:r>
            <a:r>
              <a:rPr lang="ru-RU" sz="2000" b="1" i="1" dirty="0">
                <a:solidFill>
                  <a:srgbClr val="FFFF00"/>
                </a:solidFill>
              </a:rPr>
              <a:t>«коллекцию работ и достижений студента, которые демонстрируют его усилия, прогресс и результаты в различных областях»</a:t>
            </a:r>
            <a:r>
              <a:rPr lang="ru-RU" sz="2000" b="1" dirty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6" descr="http://www.psdgraphics.com/file/paper-scroll-quill-p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082"/>
          <a:stretch>
            <a:fillRect/>
          </a:stretch>
        </p:blipFill>
        <p:spPr bwMode="auto">
          <a:xfrm>
            <a:off x="1175656" y="3984171"/>
            <a:ext cx="1948961" cy="158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188986"/>
            <a:ext cx="9382126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11" y="63572"/>
            <a:ext cx="8175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75656" y="188986"/>
            <a:ext cx="7734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ГБОУ СПО ЯНАО «Ямальский полярный агроэкономический техникум» </a:t>
            </a:r>
            <a:endParaRPr lang="ru-RU" b="1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436" y="1504061"/>
            <a:ext cx="6532878" cy="31704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FFFF00"/>
                </a:solidFill>
              </a:rPr>
              <a:t>Электронное портфолио студента может представлять собой собрание различных творческих, проектных, исследовательских работ студента, а также описание основных форм и направлений его учебной и творческой активности: участие в научных конференциях, конкурсах, прохождение разных элективных курсов, различного рода практик, спортивных и художественных достижений и др.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FF00"/>
                </a:solidFill>
              </a:rPr>
              <a:t>В портфолио собираются разные работы студента: лучшие сочинения, конкурсные эссе, поделки, курсовые работы, интересные рефераты, доклады, участие в конференциях, деловых играх, учебных семинарах, сертификаты, грамоты.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01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2" y="1575707"/>
            <a:ext cx="6621234" cy="34943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>
                <a:solidFill>
                  <a:srgbClr val="FFFF00"/>
                </a:solidFill>
              </a:rPr>
              <a:t>Портфолио помогает </a:t>
            </a:r>
            <a:r>
              <a:rPr lang="ru-RU" sz="8000" b="1" dirty="0">
                <a:solidFill>
                  <a:srgbClr val="FFFF00"/>
                </a:solidFill>
              </a:rPr>
              <a:t>решать важные педагогические задачи:</a:t>
            </a:r>
          </a:p>
          <a:p>
            <a:pPr marL="0" indent="0">
              <a:buNone/>
            </a:pPr>
            <a:r>
              <a:rPr lang="ru-RU" sz="8000" b="1" dirty="0">
                <a:solidFill>
                  <a:srgbClr val="FFFF00"/>
                </a:solidFill>
              </a:rPr>
              <a:t>- поддерживать и стимулировать учебную мотивацию студентов;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rgbClr val="FFFF00"/>
                </a:solidFill>
              </a:rPr>
              <a:t>- развивать навыки оценочной и </a:t>
            </a:r>
            <a:r>
              <a:rPr lang="ru-RU" sz="8000" b="1" dirty="0" err="1" smtClean="0">
                <a:solidFill>
                  <a:srgbClr val="FFFF00"/>
                </a:solidFill>
              </a:rPr>
              <a:t>самооценочной</a:t>
            </a:r>
            <a:r>
              <a:rPr lang="ru-RU" sz="8000" b="1" dirty="0" smtClean="0">
                <a:solidFill>
                  <a:srgbClr val="FFFF00"/>
                </a:solidFill>
              </a:rPr>
              <a:t> деятельности учащихся;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rgbClr val="FFFF00"/>
                </a:solidFill>
              </a:rPr>
              <a:t>- вовлекать студентов в осмысление результатов обучения и постановку целей дальнейшего развития в определенной профессиональной области;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rgbClr val="FFFF00"/>
                </a:solidFill>
              </a:rPr>
              <a:t>- представить свои работы в более полном и наглядном виде за счет использования современных информационных технологий</a:t>
            </a:r>
            <a:r>
              <a:rPr lang="ru-RU" sz="8000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8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1564" y="1559859"/>
            <a:ext cx="5795683" cy="4617104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Механизмы </a:t>
            </a:r>
            <a:r>
              <a:rPr lang="ru-RU" b="1" dirty="0">
                <a:solidFill>
                  <a:srgbClr val="FFFF00"/>
                </a:solidFill>
              </a:rPr>
              <a:t>формирования электронного портфолио должны соотносится с сегодняшним уровнем оснащенности техническими средствами  </a:t>
            </a:r>
            <a:r>
              <a:rPr lang="ru-RU" b="1" dirty="0" smtClean="0">
                <a:solidFill>
                  <a:srgbClr val="FFFF00"/>
                </a:solidFill>
              </a:rPr>
              <a:t>образовательной организации, </a:t>
            </a:r>
            <a:r>
              <a:rPr lang="ru-RU" b="1" dirty="0">
                <a:solidFill>
                  <a:srgbClr val="FFFF00"/>
                </a:solidFill>
              </a:rPr>
              <a:t>уровнем подготовленности преподавателей учебного заведения в области информационных и коммуникационных технологий.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306" y="1825625"/>
            <a:ext cx="6010835" cy="3445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FF00"/>
                </a:solidFill>
              </a:rPr>
              <a:t>Четкого списка наименований и количества пунктов, которые необходимо включать в электронное портфолио, нет. Это полностью зависит от конкретного студента, его инициативности, профессиональных притязаний. Поощряется любая инициатива, предлагающая внесение новых элементов в портфолио.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2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24" y="1573306"/>
            <a:ext cx="6252882" cy="3724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В </a:t>
            </a:r>
            <a:r>
              <a:rPr lang="ru-RU" sz="2000" b="1" dirty="0">
                <a:solidFill>
                  <a:srgbClr val="FFFF00"/>
                </a:solidFill>
              </a:rPr>
              <a:t>портфолио может быть включено все, что является свидетельством усилий достижений в обучении данного студента. Каждый элемент должен датироваться, чтобы можно было проследить динамику учебного прогресса.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918" y="1502229"/>
            <a:ext cx="6417389" cy="383625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Содержание </a:t>
            </a:r>
            <a:r>
              <a:rPr lang="ru-RU" sz="2000" b="1" dirty="0">
                <a:solidFill>
                  <a:srgbClr val="FFFF00"/>
                </a:solidFill>
              </a:rPr>
              <a:t>электронного портфолио студента должно храниться на электронных носителях (по желанию, можно и в бумажном варианте) пока дома.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FF00"/>
                </a:solidFill>
              </a:rPr>
              <a:t>Электронное портфолио студента оформляется с учетом структуры и в виде презентации с приложением, что позволит проследить динамику учебной, творческой активности студента, практической направленности его интересов.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8</a:t>
            </a:fld>
            <a:endParaRPr lang="ru-RU"/>
          </a:p>
        </p:txBody>
      </p:sp>
      <p:pic>
        <p:nvPicPr>
          <p:cNvPr id="5" name="Picture 2" descr="http://arelikefacebook.com/screens/e36b7fb4a6d759a1a5855c06db2479a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347" b="14160"/>
          <a:stretch>
            <a:fillRect/>
          </a:stretch>
        </p:blipFill>
        <p:spPr bwMode="auto">
          <a:xfrm>
            <a:off x="5881913" y="3935187"/>
            <a:ext cx="195580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2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743343"/>
            <a:ext cx="6447865" cy="2632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На </a:t>
            </a:r>
            <a:r>
              <a:rPr lang="ru-RU" sz="2000" b="1" dirty="0">
                <a:solidFill>
                  <a:srgbClr val="FFFF00"/>
                </a:solidFill>
              </a:rPr>
              <a:t>третьем курсе на итоговой государственной аттестации можно сделать презентацию своего портфолио и предложить ее вместо практического задания, добавив еще одну рубрику «резюме». Таким образом, у электронного портфолио будет двойное предназначение: с одной стороны, оценка учебных успехов и научных достижений, то есть интеллектуальный капитал студента, а с другой – оценка готовности его к профессиональной карьере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7ca7d2b83d9f4e0db80cb2fe722e425f3e6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497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Еросланова</cp:lastModifiedBy>
  <cp:revision>13</cp:revision>
  <dcterms:created xsi:type="dcterms:W3CDTF">2013-01-18T15:56:43Z</dcterms:created>
  <dcterms:modified xsi:type="dcterms:W3CDTF">2013-10-21T12:11:08Z</dcterms:modified>
</cp:coreProperties>
</file>