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7" r:id="rId4"/>
    <p:sldId id="260" r:id="rId5"/>
    <p:sldId id="268" r:id="rId6"/>
    <p:sldId id="258" r:id="rId7"/>
    <p:sldId id="266" r:id="rId8"/>
    <p:sldId id="273" r:id="rId9"/>
    <p:sldId id="277" r:id="rId10"/>
    <p:sldId id="269" r:id="rId11"/>
    <p:sldId id="265" r:id="rId12"/>
    <p:sldId id="264" r:id="rId13"/>
    <p:sldId id="262" r:id="rId14"/>
    <p:sldId id="272" r:id="rId15"/>
    <p:sldId id="27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ЭНДРИО\Desktop\Рудчики\0_53ed6_45500fd7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4976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4450" y="249885"/>
            <a:ext cx="8784976" cy="658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solidFill>
                  <a:srgbClr val="C00000"/>
                </a:solidFill>
              </a:rPr>
              <a:t>«</a:t>
            </a:r>
            <a:r>
              <a:rPr lang="ru-RU" sz="8000" dirty="0" smtClean="0">
                <a:solidFill>
                  <a:srgbClr val="C00000"/>
                </a:solidFill>
              </a:rPr>
              <a:t>МИЛОСЕРДИЕ И СОСТРАДАНИЕ»</a:t>
            </a:r>
          </a:p>
          <a:p>
            <a:pPr algn="ctr"/>
            <a:r>
              <a:rPr lang="ru-RU" sz="5400" dirty="0" smtClean="0">
                <a:solidFill>
                  <a:srgbClr val="0070C0"/>
                </a:solidFill>
              </a:rPr>
              <a:t>Урок 12</a:t>
            </a:r>
          </a:p>
          <a:p>
            <a:pPr algn="ctr"/>
            <a:r>
              <a:rPr lang="ru-RU" sz="4000" dirty="0" smtClean="0">
                <a:solidFill>
                  <a:srgbClr val="0070C0"/>
                </a:solidFill>
              </a:rPr>
              <a:t>Автор: Гребинюк Людмила Алексеевна</a:t>
            </a:r>
          </a:p>
          <a:p>
            <a:pPr algn="ctr"/>
            <a:r>
              <a:rPr lang="ru-RU" sz="4000" dirty="0" smtClean="0">
                <a:solidFill>
                  <a:srgbClr val="0070C0"/>
                </a:solidFill>
              </a:rPr>
              <a:t>МБОУ СОШ № 43</a:t>
            </a:r>
          </a:p>
          <a:p>
            <a:pPr algn="ctr"/>
            <a:r>
              <a:rPr lang="ru-RU" sz="4000" dirty="0" smtClean="0">
                <a:solidFill>
                  <a:srgbClr val="0070C0"/>
                </a:solidFill>
              </a:rPr>
              <a:t>х.Бараниковский</a:t>
            </a:r>
          </a:p>
          <a:p>
            <a:pPr algn="ctr"/>
            <a:r>
              <a:rPr lang="ru-RU" sz="4000" dirty="0" smtClean="0">
                <a:solidFill>
                  <a:srgbClr val="0070C0"/>
                </a:solidFill>
              </a:rPr>
              <a:t>Славянский район</a:t>
            </a:r>
            <a:endParaRPr lang="ru-RU" sz="4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41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ЭНДРИО\Desktop\Рудчики\0_6d1b0_75e86bce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1772816"/>
            <a:ext cx="878497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2"/>
                </a:solidFill>
              </a:rPr>
              <a:t>Милосердные поступки не предполагают ответного вознаграждения.</a:t>
            </a:r>
          </a:p>
          <a:p>
            <a:r>
              <a:rPr lang="ru-RU" sz="4000" dirty="0" smtClean="0">
                <a:solidFill>
                  <a:schemeClr val="accent2"/>
                </a:solidFill>
              </a:rPr>
              <a:t>Лучшей наградой для милосердного человека является чувство радости от того, что он полезен окружающим людям.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54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ЭНДРИО\Desktop\милосердие\мил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805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692696"/>
            <a:ext cx="792088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Рефлексия:</a:t>
            </a:r>
          </a:p>
          <a:p>
            <a:r>
              <a:rPr lang="ru-RU" sz="4400" dirty="0" smtClean="0"/>
              <a:t>Письменно закончить предложения:</a:t>
            </a:r>
          </a:p>
          <a:p>
            <a:r>
              <a:rPr lang="ru-RU" sz="4400" dirty="0" smtClean="0"/>
              <a:t>«Я узнал…»</a:t>
            </a:r>
          </a:p>
          <a:p>
            <a:r>
              <a:rPr lang="ru-RU" sz="4400" dirty="0" smtClean="0"/>
              <a:t>«Я задумался над тем, что…»</a:t>
            </a:r>
          </a:p>
          <a:p>
            <a:r>
              <a:rPr lang="ru-RU" sz="4400" dirty="0" smtClean="0"/>
              <a:t>«Было бы лучше, если…»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99178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ЭНДРИО\Desktop\милосердие\милосер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64096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7524" y="3284984"/>
            <a:ext cx="84249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Домашнее задание:</a:t>
            </a:r>
          </a:p>
          <a:p>
            <a:r>
              <a:rPr lang="ru-RU" sz="3600" dirty="0" smtClean="0"/>
              <a:t>Вместе с родителями обсудить и написать мини сочинение о любом запомнившемся им милосердом поступке кого-то из близких или знакомых.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0503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ЭНДРИО\Desktop\милосердие\мил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712968" cy="648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127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ЭНДРИО\Desktop\Рудчики\1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3" y="31014"/>
            <a:ext cx="4572000" cy="425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ЭНДРИО\Desktop\Рудчики\15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818" y="2852936"/>
            <a:ext cx="4143182" cy="394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ЭНДРИО\Desktop\Рудчики\63223622_mteres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250" y="4290278"/>
            <a:ext cx="3309138" cy="237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ЭНДРИО\Desktop\Рудчики\___123432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0" y="50304"/>
            <a:ext cx="5080000" cy="2802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247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03848" y="25649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22531" name="Picture 3" descr="C:\Users\ЭНДРИО\Desktop\Рудчики\5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3"/>
            <a:ext cx="889248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5805264"/>
            <a:ext cx="70920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СПАСИБО ЗА ВНИМАНИЕ!!!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157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ЭНДРИО\Desktop\милосердие\мил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0"/>
            <a:ext cx="5904656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108520" y="0"/>
            <a:ext cx="903649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ЦЕЛИ:</a:t>
            </a:r>
            <a:r>
              <a:rPr lang="ru-RU" sz="3600" dirty="0" smtClean="0"/>
              <a:t> </a:t>
            </a:r>
            <a:r>
              <a:rPr lang="ru-RU" sz="3600" i="1" dirty="0" smtClean="0">
                <a:solidFill>
                  <a:srgbClr val="0070C0"/>
                </a:solidFill>
              </a:rPr>
              <a:t>1) помочь детям осмыслить понятие             «милосердие» как начала, облагораживающего и улучшающего жизнь человека и общества в целом;</a:t>
            </a:r>
          </a:p>
          <a:p>
            <a:endParaRPr lang="ru-RU" sz="3600" i="1" dirty="0" smtClean="0">
              <a:solidFill>
                <a:srgbClr val="0070C0"/>
              </a:solidFill>
            </a:endParaRPr>
          </a:p>
          <a:p>
            <a:endParaRPr lang="ru-RU" sz="3600" i="1" dirty="0">
              <a:solidFill>
                <a:srgbClr val="0070C0"/>
              </a:solidFill>
            </a:endParaRPr>
          </a:p>
          <a:p>
            <a:endParaRPr lang="ru-RU" sz="3600" i="1" dirty="0" smtClean="0">
              <a:solidFill>
                <a:srgbClr val="0070C0"/>
              </a:solidFill>
            </a:endParaRPr>
          </a:p>
          <a:p>
            <a:endParaRPr lang="ru-RU" sz="3600" i="1" dirty="0">
              <a:solidFill>
                <a:srgbClr val="0070C0"/>
              </a:solidFill>
            </a:endParaRPr>
          </a:p>
          <a:p>
            <a:r>
              <a:rPr lang="ru-RU" sz="3600" i="1" dirty="0" smtClean="0">
                <a:solidFill>
                  <a:srgbClr val="0070C0"/>
                </a:solidFill>
              </a:rPr>
              <a:t>2)Сформировать потребность быть милосердным, сострадательным, нужным окружающим людям </a:t>
            </a:r>
            <a:endParaRPr lang="ru-RU" sz="36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77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ЭНДРИО\Desktop\Рудчики\543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2663" y="-4572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180527" y="-472427"/>
            <a:ext cx="9629328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ЗАДАЧИ:</a:t>
            </a:r>
            <a:r>
              <a:rPr lang="ru-RU" sz="4000" dirty="0" smtClean="0"/>
              <a:t> </a:t>
            </a:r>
          </a:p>
          <a:p>
            <a:r>
              <a:rPr lang="ru-RU" sz="4000" dirty="0" smtClean="0">
                <a:solidFill>
                  <a:srgbClr val="002060"/>
                </a:solidFill>
              </a:rPr>
              <a:t>-Познакомить с понятиями «милосердие», «сострадание», «любовь к ближнему», «милостыня»; </a:t>
            </a:r>
          </a:p>
          <a:p>
            <a:r>
              <a:rPr lang="ru-RU" sz="4000" dirty="0" smtClean="0">
                <a:solidFill>
                  <a:srgbClr val="002060"/>
                </a:solidFill>
              </a:rPr>
              <a:t>-Выйти на понимание сути милосердия как умения человека сострадать,</a:t>
            </a:r>
          </a:p>
          <a:p>
            <a:r>
              <a:rPr lang="ru-RU" sz="4000" dirty="0" smtClean="0">
                <a:solidFill>
                  <a:srgbClr val="002060"/>
                </a:solidFill>
              </a:rPr>
              <a:t>сочувствовать, воспринимать чужую боль как собственную;</a:t>
            </a:r>
          </a:p>
          <a:p>
            <a:r>
              <a:rPr lang="ru-RU" sz="4000" dirty="0" smtClean="0">
                <a:solidFill>
                  <a:srgbClr val="FFFF00"/>
                </a:solidFill>
              </a:rPr>
              <a:t>-Формировать осознание роли милосердия и сострадания в жизни человека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75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НДРИО\Desktop\милосердие\мил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68022"/>
            <a:ext cx="3888432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42323" y="17299"/>
            <a:ext cx="63722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400" dirty="0" smtClean="0">
                <a:solidFill>
                  <a:srgbClr val="FF0000"/>
                </a:solidFill>
              </a:rPr>
              <a:t>-Как вы понимаете  значение слов «милосердие», «сострадание»?</a:t>
            </a:r>
          </a:p>
          <a:p>
            <a:pPr algn="r"/>
            <a:r>
              <a:rPr lang="ru-RU" sz="4400" dirty="0" smtClean="0">
                <a:solidFill>
                  <a:srgbClr val="FF0000"/>
                </a:solidFill>
              </a:rPr>
              <a:t>-Что для вас значит быть милосердным и сострадательным?</a:t>
            </a:r>
          </a:p>
          <a:p>
            <a:pPr algn="r"/>
            <a:r>
              <a:rPr lang="ru-RU" sz="4400" dirty="0" smtClean="0">
                <a:solidFill>
                  <a:srgbClr val="FF0000"/>
                </a:solidFill>
              </a:rPr>
              <a:t>-А зачем человеку нужно быть милосердным и сострадательным? 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33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ЭНДРИО\Desktop\Рудчики\091674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640960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42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43808" y="13407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528" y="1484784"/>
            <a:ext cx="8496944" cy="52565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9512" y="476672"/>
            <a:ext cx="8784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Работа с текстом «Притча о добром самарянине»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7731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ЭНДРИО\Desktop\милосердие\милосерди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638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287325"/>
            <a:ext cx="864096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Во время чтения выбрать отрывки, </a:t>
            </a:r>
            <a:r>
              <a:rPr lang="ru-RU" sz="4000" dirty="0">
                <a:solidFill>
                  <a:srgbClr val="FF0000"/>
                </a:solidFill>
              </a:rPr>
              <a:t>к</a:t>
            </a:r>
            <a:r>
              <a:rPr lang="ru-RU" sz="4000" dirty="0" smtClean="0">
                <a:solidFill>
                  <a:srgbClr val="FF0000"/>
                </a:solidFill>
              </a:rPr>
              <a:t>оторые:</a:t>
            </a:r>
          </a:p>
          <a:p>
            <a:r>
              <a:rPr lang="ru-RU" sz="4000" dirty="0" smtClean="0">
                <a:solidFill>
                  <a:srgbClr val="FF0000"/>
                </a:solidFill>
              </a:rPr>
              <a:t>А) радуют вас, потому что вы согласны со сказанным;</a:t>
            </a:r>
          </a:p>
          <a:p>
            <a:r>
              <a:rPr lang="ru-RU" sz="4000" dirty="0" smtClean="0">
                <a:solidFill>
                  <a:srgbClr val="FF0000"/>
                </a:solidFill>
              </a:rPr>
              <a:t>Б)печалят вас, потому что так поступать нельзя;</a:t>
            </a:r>
          </a:p>
          <a:p>
            <a:r>
              <a:rPr lang="ru-RU" sz="4000" dirty="0" smtClean="0">
                <a:solidFill>
                  <a:srgbClr val="FF0000"/>
                </a:solidFill>
              </a:rPr>
              <a:t>В)очень спорные, вы с этим не  согласны и хотите поспорить;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06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ЭНДРИО\Desktop\Рудчики\x_c2e7fc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8" y="0"/>
            <a:ext cx="3975647" cy="269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ЭНДРИО\Desktop\милосердие\милос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61048"/>
            <a:ext cx="3995936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67944" y="42918"/>
            <a:ext cx="51480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57300" lvl="2" indent="-342900" algn="ctr">
              <a:buAutoNum type="arabicPeriod"/>
            </a:pPr>
            <a:r>
              <a:rPr lang="ru-RU" sz="3600" dirty="0" smtClean="0">
                <a:solidFill>
                  <a:srgbClr val="002060"/>
                </a:solidFill>
              </a:rPr>
              <a:t>По отношению к кому нужно проявлять милосердие?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2.Что нужно делать, чтобы стать милосердным?</a:t>
            </a:r>
          </a:p>
          <a:p>
            <a:pPr marL="342900" indent="-342900" algn="ctr">
              <a:buAutoNum type="arabicPeriod"/>
            </a:pPr>
            <a:endParaRPr lang="ru-RU" dirty="0" smtClean="0"/>
          </a:p>
          <a:p>
            <a:pPr marL="342900" indent="-342900" algn="ctr">
              <a:buAutoNum type="arabicPeriod"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-1524" y="2734599"/>
            <a:ext cx="512777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3. Какие дела милосердия ты совершал в своей жизни?</a:t>
            </a:r>
          </a:p>
          <a:p>
            <a:r>
              <a:rPr lang="ru-RU" sz="3600" dirty="0" smtClean="0">
                <a:solidFill>
                  <a:srgbClr val="7030A0"/>
                </a:solidFill>
              </a:rPr>
              <a:t>4.Дайте определение: «Ближний для меня- это…»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956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475" y="34570"/>
            <a:ext cx="9036497" cy="7909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Работа в группах</a:t>
            </a:r>
          </a:p>
          <a:p>
            <a:r>
              <a:rPr lang="ru-RU" sz="2800" i="1" dirty="0" smtClean="0"/>
              <a:t>(дети получают карточки с заданиями, выбирают поступки, которые можно отнести к проявлению милосердия и объясняют свой выбор)</a:t>
            </a:r>
          </a:p>
          <a:p>
            <a:r>
              <a:rPr lang="ru-RU" sz="2800" i="1" u="sng" dirty="0" smtClean="0">
                <a:solidFill>
                  <a:schemeClr val="accent4">
                    <a:lumMod val="75000"/>
                  </a:schemeClr>
                </a:solidFill>
              </a:rPr>
              <a:t>Какие поступки можно назвать милосердными?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-помочь маме в уборке дома в обмен на билет в кино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-навестить пожилого человека и помочь по хозяйству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-собрать в парке мусор, даже если этого никто не увидит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-успокоить малыша, которого обидели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-выучить урок, чтобы получить «5»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-спасти от холода бездомного котёнка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-отдать свою булочку бомжу</a:t>
            </a:r>
          </a:p>
          <a:p>
            <a:endParaRPr lang="ru-RU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2800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70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151</TotalTime>
  <Words>384</Words>
  <Application>Microsoft Office PowerPoint</Application>
  <PresentationFormat>Экран (4:3)</PresentationFormat>
  <Paragraphs>50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ЭНДРИО</dc:creator>
  <cp:lastModifiedBy>ЭНДРИО</cp:lastModifiedBy>
  <cp:revision>13</cp:revision>
  <dcterms:created xsi:type="dcterms:W3CDTF">2012-08-13T15:04:29Z</dcterms:created>
  <dcterms:modified xsi:type="dcterms:W3CDTF">2012-08-13T18:57:57Z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