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3" r:id="rId16"/>
    <p:sldId id="258" r:id="rId17"/>
    <p:sldId id="259" r:id="rId18"/>
    <p:sldId id="260" r:id="rId19"/>
    <p:sldId id="261" r:id="rId20"/>
    <p:sldId id="262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Franklin Gothic Book" pitchFamily="34" charset="0"/>
      <p:regular r:id="rId26"/>
      <p:italic r:id="rId27"/>
    </p:embeddedFont>
    <p:embeddedFont>
      <p:font typeface="Wingdings 2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DejaVu Serif" pitchFamily="18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99"/>
    <a:srgbClr val="29F0F5"/>
    <a:srgbClr val="FFFF66"/>
    <a:srgbClr val="D85228"/>
    <a:srgbClr val="65D7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904CC2-2D5A-464B-8806-92E9725003B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D9767F-EA33-4563-8167-EB92C3F75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3A2E2-3041-4122-A132-FCDF028DAF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21C9D-9180-4EEF-A56D-D11DE42C95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16AD0-2406-496E-BD37-95D68953F4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62AF5-203C-4F5A-BBF2-877B019381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07442-EFFA-41EC-B5B5-F02409CE34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996F0-5B80-4CE3-A5D7-73E5B1A3DD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D0D3B-8BDC-4D81-A8ED-AF09EE768C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C6E26-7B13-4AB8-8883-FE18EB9D5C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AB1D50-ECDE-49EF-A492-DEFB56F547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64382-C419-4ECC-A78D-CB4F82015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9DE9D-A368-4927-9D23-4AC0C80408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E2BB7-B639-466A-AB7B-F384D1355F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FB03F-E779-43AC-8920-00379BED5E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CBABB-2CE2-4162-9336-FDEC44007B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5717C-53D8-4974-9362-7F476F6E1F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8E770-38AB-425C-9E9B-6F78C37C07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0E694-239D-4853-9222-FB6643D10A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8B5C7-9FDF-4A1A-9A21-4B9E93164F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A9946-F7D8-4F2A-BA6D-F44ACAF730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67E1E-C478-4588-88AA-C9602D0925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D69C-3177-4ECC-8C37-380B3C01666E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77BB-DED9-4428-81E2-6C10CB5FD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F5D2-DAAA-496D-A562-975097AE9622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9F2D-CD92-4D54-BB2B-C0455C23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40AF-3C2F-4D50-BC7C-F8CA4686BAEF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C0DF-8802-48E4-AE6D-9B0EA886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D0BB-C457-4AA2-BEDE-3A4A88FEB1E9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A0CA-B6F2-4609-A4D6-62460A5D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3415-96F3-47A1-A964-D9D1BA9035B3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9A7B-7C1E-44A9-B633-D08B10BE9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7125-FD69-420A-8797-30B2DCE33E1C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E0B0-C8AB-4B27-AEE0-939E283EE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D681-935D-41C1-A36A-B90A314DA3A7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39D8-7139-4373-AE5A-24514E97B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1D70-82A5-4AFA-BE7A-0D6B46399714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F18C-B4FF-4111-AC5A-947085F2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3E37-D197-4DAD-924B-4659918D0AEE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DC41-0D30-472A-9323-8484BDD5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D93-FE86-49BB-BE21-E4A4A1AAEB71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2984-C92E-4A67-BF2B-4D6953F0F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F678-2699-4A59-873D-4D6E2E334F0C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33FB-1138-4798-B9B4-4ED72A67A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C35DF-E2B9-47AA-8180-039C5EA06724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98C7E-53AE-4C4C-AD06-CAEF46DB8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694" r:id="rId2"/>
    <p:sldLayoutId id="2147483703" r:id="rId3"/>
    <p:sldLayoutId id="2147483695" r:id="rId4"/>
    <p:sldLayoutId id="2147483696" r:id="rId5"/>
    <p:sldLayoutId id="2147483697" r:id="rId6"/>
    <p:sldLayoutId id="2147483698" r:id="rId7"/>
    <p:sldLayoutId id="2147483704" r:id="rId8"/>
    <p:sldLayoutId id="2147483699" r:id="rId9"/>
    <p:sldLayoutId id="2147483700" r:id="rId10"/>
    <p:sldLayoutId id="214748370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&#1071;%20-%20&#1047;&#1077;&#1084;&#1083;&#1103;%20(mp3cut.net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4.bin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&#1058;&#1088;&#1072;&#1074;&#1072;%20&#1091;%20&#1076;&#1086;&#1084;&#1072;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&#1071;%20-%20&#1047;&#1077;&#1084;&#1083;&#1103;_&#1040;&#1085;&#1089;&#1072;&#1084;&#1073;&#1083;&#1100;%20(mp3cut.net)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18" Type="http://schemas.openxmlformats.org/officeDocument/2006/relationships/slide" Target="slide12.xml"/><Relationship Id="rId3" Type="http://schemas.openxmlformats.org/officeDocument/2006/relationships/image" Target="../media/image7.png"/><Relationship Id="rId21" Type="http://schemas.openxmlformats.org/officeDocument/2006/relationships/image" Target="../media/image16.jpeg"/><Relationship Id="rId7" Type="http://schemas.openxmlformats.org/officeDocument/2006/relationships/image" Target="../media/image9.jpeg"/><Relationship Id="rId12" Type="http://schemas.openxmlformats.org/officeDocument/2006/relationships/slide" Target="slide9.xml"/><Relationship Id="rId1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1.jpeg"/><Relationship Id="rId5" Type="http://schemas.openxmlformats.org/officeDocument/2006/relationships/image" Target="../media/image8.wmf"/><Relationship Id="rId15" Type="http://schemas.openxmlformats.org/officeDocument/2006/relationships/image" Target="../media/image13.jpeg"/><Relationship Id="rId10" Type="http://schemas.openxmlformats.org/officeDocument/2006/relationships/slide" Target="slide8.xml"/><Relationship Id="rId19" Type="http://schemas.openxmlformats.org/officeDocument/2006/relationships/image" Target="../media/image15.jpeg"/><Relationship Id="rId4" Type="http://schemas.openxmlformats.org/officeDocument/2006/relationships/slide" Target="slide5.xml"/><Relationship Id="rId9" Type="http://schemas.openxmlformats.org/officeDocument/2006/relationships/image" Target="../media/image10.jpeg"/><Relationship Id="rId14" Type="http://schemas.openxmlformats.org/officeDocument/2006/relationships/slide" Target="slide13.xml"/><Relationship Id="rId22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wm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4" descr="Colnechnaya_syst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2204864"/>
            <a:ext cx="6484916" cy="17543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Урок-путешествие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«Полет в космос»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4929198"/>
            <a:ext cx="914400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D85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«Действия с рациональными числами»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775" y="4221163"/>
            <a:ext cx="2940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 теме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ABDC6-3608-4CCC-AA2F-A1CFB6EC24B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150" y="333375"/>
            <a:ext cx="6000750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6387" name="TextBox 21"/>
          <p:cNvSpPr txBox="1">
            <a:spLocks noChangeArrowheads="1"/>
          </p:cNvSpPr>
          <p:nvPr/>
        </p:nvSpPr>
        <p:spPr bwMode="auto">
          <a:xfrm>
            <a:off x="5940425" y="1989138"/>
            <a:ext cx="229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САТУРН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11413" y="2786063"/>
            <a:ext cx="5803900" cy="3441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Сформулиру</a:t>
            </a: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те правило деления чисел, имеющих разные знаки.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pic>
        <p:nvPicPr>
          <p:cNvPr id="9" name="Picture 12" descr="C:\Users\Таня\AppData\Local\Microsoft\Windows\Temporary Internet Files\Content.IE5\GFXHS8NF\MC900199233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" contrast="4000"/>
          </a:blip>
          <a:stretch>
            <a:fillRect/>
          </a:stretch>
        </p:blipFill>
        <p:spPr bwMode="auto">
          <a:xfrm>
            <a:off x="121702" y="1500174"/>
            <a:ext cx="3164414" cy="2513056"/>
          </a:xfrm>
          <a:prstGeom prst="rect">
            <a:avLst/>
          </a:prstGeom>
          <a:ln>
            <a:noFill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D2FDD-8AFD-470B-96C4-E1699286DFC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6227763" y="1989138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УРАН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0338" y="2781300"/>
            <a:ext cx="6119812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Да</a:t>
            </a: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те словесную формулировку (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a+b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)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+c=a+(b+c)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250825" y="1916113"/>
            <a:ext cx="2643188" cy="242887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2C90B-8B01-4060-AC99-FFF33602B7F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8435" name="TextBox 21"/>
          <p:cNvSpPr txBox="1">
            <a:spLocks noChangeArrowheads="1"/>
          </p:cNvSpPr>
          <p:nvPr/>
        </p:nvSpPr>
        <p:spPr bwMode="auto">
          <a:xfrm>
            <a:off x="5724525" y="1989138"/>
            <a:ext cx="244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НЕПТУН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0338" y="2786063"/>
            <a:ext cx="5975350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Какие числа называют рациональными?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571500" y="1857375"/>
            <a:ext cx="3000375" cy="271462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7CA74-78DC-4FE0-8A34-C34981614D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pull dir="l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5867400" y="1989138"/>
            <a:ext cx="237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ПЛУТОН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1813" y="2786063"/>
            <a:ext cx="52863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Да</a:t>
            </a: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те словесную формулировку (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a+b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)∙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c=ac+bc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?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428625" y="1714500"/>
            <a:ext cx="2714625" cy="250031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FFE50-16F0-4B2D-A247-E8464125361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pull dir="l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ДОПУСК К ПОЛЕТУ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000125"/>
            <a:ext cx="806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Б) Практическая подготовка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1700213"/>
            <a:ext cx="3816350" cy="618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Прочитать:</a:t>
            </a:r>
          </a:p>
          <a:p>
            <a:pPr algn="ctr">
              <a:defRPr/>
            </a:pPr>
            <a:endParaRPr lang="ru-RU" sz="3200" b="1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4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а) 0, 1111;</a:t>
            </a:r>
          </a:p>
          <a:p>
            <a:pPr>
              <a:lnSpc>
                <a:spcPct val="200000"/>
              </a:lnSpc>
              <a:defRPr/>
            </a:pPr>
            <a:r>
              <a:rPr lang="ru-RU" sz="4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б) 0, 4 (25);</a:t>
            </a:r>
          </a:p>
          <a:p>
            <a:pPr>
              <a:lnSpc>
                <a:spcPct val="200000"/>
              </a:lnSpc>
              <a:defRPr/>
            </a:pPr>
            <a:r>
              <a:rPr lang="ru-RU" sz="4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в)     </a:t>
            </a:r>
            <a:r>
              <a:rPr lang="en-US" sz="4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0,(3).</a:t>
            </a:r>
            <a:r>
              <a:rPr lang="ru-RU" sz="4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  0,(3).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738" y="1700213"/>
            <a:ext cx="4714875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Ответы:</a:t>
            </a: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Ноль целых одна тысяча сто одиннадцать десятитысячных.</a:t>
            </a:r>
          </a:p>
          <a:p>
            <a:pPr algn="just">
              <a:defRPr/>
            </a:pPr>
            <a:endParaRPr lang="ru-RU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algn="just">
              <a:defRPr/>
            </a:pP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Ноль целых четыре десятых и двадцать пять в периоде.</a:t>
            </a:r>
          </a:p>
          <a:p>
            <a:pPr algn="just">
              <a:defRPr/>
            </a:pP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Ноль целых три в периоде.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7AD95-6E5A-441B-81A7-09E705D20A6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</a:t>
            </a:r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 СТАРТ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3500438"/>
          <a:ext cx="8569325" cy="1517333"/>
        </p:xfrm>
        <a:graphic>
          <a:graphicData uri="http://schemas.openxmlformats.org/drawingml/2006/table">
            <a:tbl>
              <a:tblPr/>
              <a:tblGrid>
                <a:gridCol w="2855912"/>
                <a:gridCol w="2855913"/>
                <a:gridCol w="2857500"/>
              </a:tblGrid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1935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г. Гжатск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1934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с. Клушино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1936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г. Смоленск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1125538"/>
            <a:ext cx="806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Вычислите: -1+2-(-3)+(-4)-10+5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1773238"/>
            <a:ext cx="82089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Где и когда родился первый космонавт планеты Земля             Ю.А. Гагарин?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5072063"/>
            <a:ext cx="871220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32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-1+2-(-3)+(-4)-10+5= </a:t>
            </a:r>
          </a:p>
          <a:p>
            <a:pPr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-1+2+3+(-4)+(-10)+5 = -(1+10+4)+(2+3+5) =-15+10 = -5</a:t>
            </a:r>
            <a:r>
              <a:rPr lang="ru-RU" sz="2600" b="1" dirty="0">
                <a:latin typeface="DejaVu Serif" pitchFamily="18" charset="0"/>
              </a:rPr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000628" y="2928934"/>
            <a:ext cx="1008112" cy="792088"/>
          </a:xfrm>
          <a:prstGeom prst="downArrow">
            <a:avLst/>
          </a:prstGeom>
          <a:solidFill>
            <a:srgbClr val="29F0F5"/>
          </a:solidFill>
          <a:ln w="41275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7" name="Picture 2" descr="C:\Users\Таня\AppData\Local\Microsoft\Windows\Temporary Internet Files\Content.IE5\GFXHS8NF\MC9004357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700213"/>
            <a:ext cx="13573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Я - Земля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0BCE7-F4AC-44DF-9767-2FC06A70F19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2. ПЕРЕГРУЗКИ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3357563"/>
          <a:ext cx="8569325" cy="1226820"/>
        </p:xfrm>
        <a:graphic>
          <a:graphicData uri="http://schemas.openxmlformats.org/drawingml/2006/table">
            <a:tbl>
              <a:tblPr/>
              <a:tblGrid>
                <a:gridCol w="2857500"/>
                <a:gridCol w="2855913"/>
                <a:gridCol w="28559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Сосна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Заря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Кедр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981075"/>
            <a:ext cx="82073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На</a:t>
            </a:r>
            <a:r>
              <a:rPr lang="ru-RU" sz="3200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дите значение выражения:</a:t>
            </a:r>
          </a:p>
          <a:p>
            <a:pPr>
              <a:defRPr/>
            </a:pPr>
            <a:endParaRPr lang="ru-RU" sz="3200" b="1">
              <a:solidFill>
                <a:srgbClr val="65D7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2420938"/>
            <a:ext cx="84248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Какой позывной был у Ю.А. Гагарина во время полета в космос?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4508500"/>
            <a:ext cx="18002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endParaRPr lang="ru-RU" sz="2600" b="1">
              <a:latin typeface="DejaVu Serif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668344" y="2924944"/>
            <a:ext cx="1008112" cy="792088"/>
          </a:xfrm>
          <a:prstGeom prst="downArrow">
            <a:avLst/>
          </a:prstGeom>
          <a:solidFill>
            <a:srgbClr val="29F0F5"/>
          </a:solidFill>
          <a:ln w="41275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00338" y="1557338"/>
          <a:ext cx="3005137" cy="946150"/>
        </p:xfrm>
        <a:graphic>
          <a:graphicData uri="http://schemas.openxmlformats.org/presentationml/2006/ole">
            <p:oleObj spid="_x0000_s1026" name="Формула" r:id="rId5" imgW="1371600" imgH="431640" progId="Equation.3">
              <p:embed/>
            </p:oleObj>
          </a:graphicData>
        </a:graphic>
      </p:graphicFrame>
      <p:sp>
        <p:nvSpPr>
          <p:cNvPr id="10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042988" y="4868863"/>
          <a:ext cx="7877175" cy="925512"/>
        </p:xfrm>
        <a:graphic>
          <a:graphicData uri="http://schemas.openxmlformats.org/presentationml/2006/ole">
            <p:oleObj spid="_x0000_s1027" name="Формула" r:id="rId6" imgW="3251160" imgH="43164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116013" y="5732463"/>
          <a:ext cx="5629275" cy="852487"/>
        </p:xfrm>
        <a:graphic>
          <a:graphicData uri="http://schemas.openxmlformats.org/presentationml/2006/ole">
            <p:oleObj spid="_x0000_s1028" name="Формула" r:id="rId7" imgW="2603160" imgH="393480" progId="Equation.3">
              <p:embed/>
            </p:oleObj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9A0AA-D3BA-4600-B4B6-8271ED1592B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467600" cy="8651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3. ОТДЕЛЕНИЕ РАКЕТОНОСИТЕЛЕЙ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3573463"/>
          <a:ext cx="8569325" cy="1227137"/>
        </p:xfrm>
        <a:graphic>
          <a:graphicData uri="http://schemas.openxmlformats.org/drawingml/2006/table">
            <a:tbl>
              <a:tblPr/>
              <a:tblGrid>
                <a:gridCol w="2855913"/>
                <a:gridCol w="2855912"/>
                <a:gridCol w="28575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Восход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Восток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Союз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-44,27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-6,55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-13,43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288" y="1484313"/>
            <a:ext cx="82089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Решите уравнение: </a:t>
            </a:r>
            <a:r>
              <a:rPr lang="ru-RU" sz="3200" b="1">
                <a:solidFill>
                  <a:srgbClr val="29F0F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2,6</a:t>
            </a:r>
            <a:r>
              <a:rPr lang="ru-RU" sz="3200" b="1" i="1">
                <a:solidFill>
                  <a:srgbClr val="29F0F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х </a:t>
            </a:r>
            <a:r>
              <a:rPr lang="ru-RU" sz="3200" b="1">
                <a:solidFill>
                  <a:srgbClr val="29F0F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=-17,03.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2060575"/>
            <a:ext cx="8424862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Как назывался корабль на котором Ю.А. Гагарин совершил полет в космос?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4868863"/>
            <a:ext cx="18002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endParaRPr lang="ru-RU" sz="2600" b="1">
              <a:latin typeface="DejaVu Serif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2996952"/>
            <a:ext cx="1008112" cy="792088"/>
          </a:xfrm>
          <a:prstGeom prst="downArrow">
            <a:avLst/>
          </a:prstGeom>
          <a:solidFill>
            <a:srgbClr val="29F0F5"/>
          </a:solidFill>
          <a:ln w="41275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39975" y="4941888"/>
            <a:ext cx="4248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DejaVu Serif" pitchFamily="18" charset="0"/>
              </a:rPr>
              <a:t>2,6 </a:t>
            </a:r>
            <a:r>
              <a:rPr lang="ru-RU" sz="3200" i="1">
                <a:latin typeface="DejaVu Serif" pitchFamily="18" charset="0"/>
              </a:rPr>
              <a:t>х</a:t>
            </a:r>
            <a:r>
              <a:rPr lang="ru-RU" sz="3200">
                <a:latin typeface="DejaVu Serif" pitchFamily="18" charset="0"/>
              </a:rPr>
              <a:t> = -17,03</a:t>
            </a:r>
          </a:p>
          <a:p>
            <a:r>
              <a:rPr lang="ru-RU" sz="3200" i="1">
                <a:latin typeface="DejaVu Serif" pitchFamily="18" charset="0"/>
              </a:rPr>
              <a:t>х</a:t>
            </a:r>
            <a:r>
              <a:rPr lang="ru-RU" sz="3200">
                <a:latin typeface="DejaVu Serif" pitchFamily="18" charset="0"/>
              </a:rPr>
              <a:t> = -17,03:2,6</a:t>
            </a:r>
          </a:p>
          <a:p>
            <a:r>
              <a:rPr lang="ru-RU" sz="3200" b="1" i="1">
                <a:latin typeface="DejaVu Serif" pitchFamily="18" charset="0"/>
              </a:rPr>
              <a:t>х</a:t>
            </a:r>
            <a:r>
              <a:rPr lang="ru-RU" sz="3200" b="1">
                <a:latin typeface="DejaVu Serif" pitchFamily="18" charset="0"/>
              </a:rPr>
              <a:t> = -6,55</a:t>
            </a:r>
          </a:p>
        </p:txBody>
      </p:sp>
      <p:pic>
        <p:nvPicPr>
          <p:cNvPr id="22553" name="Picture 6" descr="C:\Users\Таня\AppData\Local\Microsoft\Windows\Temporary Internet Files\Content.IE5\GFXHS8NF\MC90043471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19FB-B11D-4142-9E5D-DAC0D22A46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676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4. МЕТЕОРИТНЫЕ ДОЖДИ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1341438"/>
            <a:ext cx="80645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Определите знак произведения:</a:t>
            </a:r>
          </a:p>
          <a:p>
            <a:pPr>
              <a:defRPr/>
            </a:pPr>
            <a:r>
              <a:rPr lang="ru-RU" sz="32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-4·(-3)·2·(-7)·3·2·(-3)² ·(-12)·(-3)³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2492375"/>
            <a:ext cx="82073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Какое слово произнес                      Ю.А. Гагарин во время старта?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5411788"/>
            <a:ext cx="8820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</a:t>
            </a:r>
            <a:r>
              <a:rPr lang="ru-RU" sz="3200" b="1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:</a:t>
            </a:r>
            <a:r>
              <a:rPr lang="en-US" sz="3200" b="1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Кол-во отрицательных множителей нечетно, следовательно знак «-».</a:t>
            </a:r>
            <a:endParaRPr lang="ru-RU" sz="2800">
              <a:latin typeface="DejaVu Serif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258888" y="3644900"/>
          <a:ext cx="6408737" cy="1096963"/>
        </p:xfrm>
        <a:graphic>
          <a:graphicData uri="http://schemas.openxmlformats.org/drawingml/2006/table">
            <a:tbl>
              <a:tblPr/>
              <a:tblGrid>
                <a:gridCol w="3205162"/>
                <a:gridCol w="3203575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Полетели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Поехали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«-»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27088" y="4868863"/>
            <a:ext cx="7859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DejaVu Serif" pitchFamily="18" charset="0"/>
              </a:rPr>
              <a:t>(-3)²</a:t>
            </a:r>
            <a:r>
              <a:rPr lang="en-US" sz="3200">
                <a:latin typeface="DejaVu Serif" pitchFamily="18" charset="0"/>
              </a:rPr>
              <a:t>&gt;0, </a:t>
            </a:r>
            <a:r>
              <a:rPr lang="ru-RU" sz="3200">
                <a:latin typeface="DejaVu Serif" pitchFamily="18" charset="0"/>
              </a:rPr>
              <a:t>а (-4)·(-3)·(-7)·(-12)·(-3)³ </a:t>
            </a:r>
            <a:r>
              <a:rPr lang="en-US" sz="3200">
                <a:latin typeface="DejaVu Serif" pitchFamily="18" charset="0"/>
              </a:rPr>
              <a:t>&lt; 0</a:t>
            </a:r>
            <a:r>
              <a:rPr lang="ru-RU" sz="3200">
                <a:latin typeface="DejaVu Serif" pitchFamily="18" charset="0"/>
              </a:rPr>
              <a:t> </a:t>
            </a: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7344308" y="3681028"/>
            <a:ext cx="1008112" cy="792088"/>
          </a:xfrm>
          <a:prstGeom prst="downArrow">
            <a:avLst/>
          </a:prstGeom>
          <a:solidFill>
            <a:srgbClr val="29F0F5"/>
          </a:solidFill>
          <a:ln w="41275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3" name="Picture 1" descr="C:\Users\Таня\AppData\Local\Microsoft\Windows\Temporary Internet Files\Content.IE5\GFXHS8NF\MC900438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" descr="C:\Users\Таня\AppData\Local\Microsoft\Windows\Temporary Internet Files\Content.IE5\NF5302F6\MC90008318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0"/>
            <a:ext cx="12858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BD701-B6D9-4C4C-9925-A3321DEA852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5. ЧЕРНАЯ ДЫРА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1052513"/>
            <a:ext cx="8072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Распределите номера равенств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2060575"/>
            <a:ext cx="8208963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·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b=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b·a</a:t>
            </a: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a+(-a)=0</a:t>
            </a: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a·(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b·c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)=(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a·b</a:t>
            </a:r>
            <a:r>
              <a:rPr lang="en-US" sz="24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)·c</a:t>
            </a: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a·0=0</a:t>
            </a:r>
            <a:endParaRPr lang="ru-RU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а+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b+c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)=(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a+b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)+c</a:t>
            </a: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a+b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)·c=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ac+bc</a:t>
            </a: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a·1=a</a:t>
            </a: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a+0=a</a:t>
            </a: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(a-b) ·c=ac-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bc</a:t>
            </a: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a+b</a:t>
            </a:r>
            <a:r>
              <a:rPr lang="en-US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=</a:t>
            </a:r>
            <a:r>
              <a:rPr lang="en-US" sz="2400" b="1" dirty="0" err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b+a</a:t>
            </a:r>
            <a:endParaRPr lang="ru-RU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marL="514350" indent="-514350">
              <a:buFont typeface="Franklin Gothic Book" pitchFamily="34" charset="0"/>
              <a:buAutoNum type="arabicPeriod"/>
              <a:defRPr/>
            </a:pPr>
            <a:endParaRPr lang="ru-RU" sz="32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71563" y="5786438"/>
          <a:ext cx="1065212" cy="825500"/>
        </p:xfrm>
        <a:graphic>
          <a:graphicData uri="http://schemas.openxmlformats.org/presentationml/2006/ole">
            <p:oleObj spid="_x0000_s2050" name="Формула" r:id="rId5" imgW="507960" imgH="393480" progId="Equation.3">
              <p:embed/>
            </p:oleObj>
          </a:graphicData>
        </a:graphic>
      </p:graphicFrame>
      <p:graphicFrame>
        <p:nvGraphicFramePr>
          <p:cNvPr id="3099" name="Group 27"/>
          <p:cNvGraphicFramePr>
            <a:graphicFrameLocks noGrp="1"/>
          </p:cNvGraphicFramePr>
          <p:nvPr>
            <p:ph idx="1"/>
          </p:nvPr>
        </p:nvGraphicFramePr>
        <p:xfrm>
          <a:off x="4000500" y="3071813"/>
          <a:ext cx="4786313" cy="884237"/>
        </p:xfrm>
        <a:graphic>
          <a:graphicData uri="http://schemas.openxmlformats.org/drawingml/2006/table">
            <a:tbl>
              <a:tblPr/>
              <a:tblGrid>
                <a:gridCol w="2143125"/>
                <a:gridCol w="2643188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Сво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й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ства сложения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Сво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й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ства умножения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8625" y="2349500"/>
            <a:ext cx="1800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endParaRPr lang="ru-RU" sz="2600" b="1" dirty="0">
              <a:latin typeface="DejaVu Serif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1571625"/>
            <a:ext cx="8501063" cy="81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(сво</a:t>
            </a:r>
            <a:r>
              <a:rPr lang="ru-RU" sz="2400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ства сложения и сво</a:t>
            </a:r>
            <a:r>
              <a:rPr lang="ru-RU" sz="2400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ства умножения рациональных чисел):</a:t>
            </a:r>
          </a:p>
        </p:txBody>
      </p:sp>
      <p:graphicFrame>
        <p:nvGraphicFramePr>
          <p:cNvPr id="14" name="Содержимое 10"/>
          <p:cNvGraphicFramePr>
            <a:graphicFrameLocks/>
          </p:cNvGraphicFramePr>
          <p:nvPr/>
        </p:nvGraphicFramePr>
        <p:xfrm>
          <a:off x="4000500" y="4000500"/>
          <a:ext cx="4786313" cy="107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643206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2, 5, 8, 10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1, 3, 4, 7, 9, 11, 6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72" name="Рисунок 15" descr="Quantum_Black-Ho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8088" y="5429250"/>
            <a:ext cx="15859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2C3CD-D4FA-41B3-ADAF-2A09E6E483C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strips dir="ld"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50" y="4508500"/>
            <a:ext cx="6600825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Не беда, что лететь далеко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Не боимся, что путь будет труден,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Никогда не давались легко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Достижения людям</a:t>
            </a:r>
          </a:p>
        </p:txBody>
      </p:sp>
      <p:pic>
        <p:nvPicPr>
          <p:cNvPr id="8195" name="Picture 2" descr="C:\Users\Таня\AppData\Local\Microsoft\Windows\Temporary Internet Files\Content.IE5\NF5302F6\MC9004413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71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:\Users\Таня\AppData\Local\Microsoft\Windows\Temporary Internet Files\Content.IE5\GFXHS8NF\MC9003836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52612">
            <a:off x="7423150" y="792163"/>
            <a:ext cx="15081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Трава у до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620713"/>
            <a:ext cx="493712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827-9E44-4FBF-9DE5-1A59A89DD6D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6. ПРИЗЕМЛЕНИЕ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836613"/>
            <a:ext cx="8964612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1. </a:t>
            </a:r>
            <a:r>
              <a:rPr lang="ru-RU" sz="24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Каким будет произведение двух множителей?</a:t>
            </a:r>
            <a:r>
              <a:rPr lang="ru-RU" sz="26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1268413"/>
            <a:ext cx="8501063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1. Если оба множителя </a:t>
            </a:r>
            <a:r>
              <a:rPr lang="ru-RU" sz="23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одного знака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1913" y="1700213"/>
            <a:ext cx="2808287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1) </a:t>
            </a:r>
            <a:r>
              <a:rPr lang="en-US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a&gt;0, </a:t>
            </a:r>
            <a:r>
              <a:rPr lang="en-US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b&gt;0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;</a:t>
            </a:r>
            <a:endParaRPr lang="ru-RU" sz="23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363" y="1773238"/>
            <a:ext cx="2952750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) </a:t>
            </a:r>
            <a:r>
              <a:rPr lang="en-US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a&lt;0, </a:t>
            </a:r>
            <a:r>
              <a:rPr lang="en-US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b&lt;0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2420938"/>
            <a:ext cx="3286125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       </a:t>
            </a: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 </a:t>
            </a:r>
            <a:r>
              <a:rPr lang="en-US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&gt;0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6100" y="2420938"/>
            <a:ext cx="3286125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  </a:t>
            </a: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 </a:t>
            </a:r>
            <a:r>
              <a:rPr lang="en-US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&gt;0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388" y="2852738"/>
            <a:ext cx="8501062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 Если оба множителя </a:t>
            </a:r>
            <a:r>
              <a:rPr lang="ru-RU" sz="23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разных знаков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87450" y="3357563"/>
            <a:ext cx="3097213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1)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a&gt;0,    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b&lt;0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55875" y="3789363"/>
            <a:ext cx="2447925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 </a:t>
            </a:r>
            <a:r>
              <a:rPr lang="en-US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&lt;0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3357563"/>
            <a:ext cx="3240087" cy="442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2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)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a&lt;0,    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b&gt;0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+mn-cs"/>
              </a:rPr>
              <a:t>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 pitchFamily="18" charset="0"/>
              <a:ea typeface="DejaVu Serif" pitchFamily="18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288" y="4292600"/>
            <a:ext cx="842962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2. Какими могут быть множители?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0825" y="4797425"/>
            <a:ext cx="8893175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  <a:r>
              <a:rPr lang="ru-RU" sz="23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1. Если </a:t>
            </a:r>
            <a:r>
              <a:rPr lang="en-US" sz="23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ab&gt;0</a:t>
            </a:r>
            <a:r>
              <a:rPr lang="ru-RU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?</a:t>
            </a:r>
            <a:r>
              <a:rPr lang="en-US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  2</a:t>
            </a:r>
            <a:r>
              <a:rPr lang="ru-RU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 Если </a:t>
            </a:r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ab&lt;0</a:t>
            </a:r>
            <a:r>
              <a:rPr lang="ru-RU" sz="28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?</a:t>
            </a:r>
            <a:r>
              <a:rPr lang="en-US" sz="28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  </a:t>
            </a:r>
            <a:r>
              <a:rPr lang="en-US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3</a:t>
            </a:r>
            <a:r>
              <a:rPr lang="ru-RU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 Если </a:t>
            </a:r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ab=0</a:t>
            </a:r>
            <a:r>
              <a:rPr lang="ru-RU" sz="2400" b="1">
                <a:solidFill>
                  <a:srgbClr val="65D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?</a:t>
            </a:r>
            <a:endParaRPr lang="ru-RU" sz="2300" b="1">
              <a:solidFill>
                <a:srgbClr val="65D7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850" y="5373688"/>
            <a:ext cx="2735263" cy="1154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a&gt;0, 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b&gt;0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;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a&lt;0, 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b&lt;0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675" y="5373688"/>
            <a:ext cx="2867025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a&lt;0, 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b&gt;0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;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a&gt;0, 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b&lt;0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963" y="5373688"/>
            <a:ext cx="3097212" cy="1154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</a:t>
            </a:r>
            <a:r>
              <a:rPr lang="ru-RU" sz="23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Ответ:</a:t>
            </a:r>
            <a:r>
              <a:rPr lang="ru-RU" sz="23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1)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a=0 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или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b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=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;</a:t>
            </a:r>
          </a:p>
          <a:p>
            <a:pPr>
              <a:defRPr/>
            </a:pP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2) 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=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и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 b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=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0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ejaVu Serif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B15E0-CDA0-4DF6-BDAF-4331E414862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cover dir="l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РАЗБОР ПОЛЕТА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981075"/>
            <a:ext cx="8713788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Какие вопросы мы с вами повторили и систематизировали?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2205038"/>
            <a:ext cx="8464550" cy="420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Разбили по группам:</a:t>
            </a:r>
            <a:endParaRPr lang="en-US" sz="3000" b="1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indent="457200" algn="ctr">
              <a:defRPr/>
            </a:pPr>
            <a:endParaRPr lang="ru-RU" sz="3000" b="1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indent="457200">
              <a:buFontTx/>
              <a:buAutoNum type="alphaLcParenR"/>
              <a:defRPr/>
            </a:pP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понятия (определения, правила, свойства;</a:t>
            </a:r>
          </a:p>
          <a:p>
            <a:pPr indent="457200">
              <a:buFontTx/>
              <a:buAutoNum type="alphaLcParenR"/>
              <a:defRPr/>
            </a:pP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сво</a:t>
            </a:r>
            <a:r>
              <a:rPr lang="ru-RU" sz="3000">
                <a:effectLst>
                  <a:outerShdw blurRad="38100" dist="38100" dir="2700000" algn="tl">
                    <a:srgbClr val="002060"/>
                  </a:outerShdw>
                </a:effectLst>
              </a:rPr>
              <a:t>й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ства де</a:t>
            </a:r>
            <a:r>
              <a:rPr lang="ru-RU" sz="3000">
                <a:effectLst>
                  <a:outerShdw blurRad="38100" dist="38100" dir="2700000" algn="tl">
                    <a:srgbClr val="002060"/>
                  </a:outerShdw>
                </a:effectLst>
              </a:rPr>
              <a:t>й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ствия умножения;</a:t>
            </a:r>
            <a:endParaRPr lang="en-US" sz="3000" b="1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 indent="457200">
              <a:buFontTx/>
              <a:buAutoNum type="alphaLcParenR"/>
              <a:defRPr/>
            </a:pP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сво</a:t>
            </a:r>
            <a:r>
              <a:rPr lang="ru-RU" sz="3000">
                <a:effectLst>
                  <a:outerShdw blurRad="38100" dist="38100" dir="2700000" algn="tl">
                    <a:srgbClr val="002060"/>
                  </a:outerShdw>
                </a:effectLst>
              </a:rPr>
              <a:t>й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ства де</a:t>
            </a:r>
            <a:r>
              <a:rPr lang="ru-RU" sz="3000">
                <a:effectLst>
                  <a:outerShdw blurRad="38100" dist="38100" dir="2700000" algn="tl">
                    <a:srgbClr val="002060"/>
                  </a:outerShdw>
                </a:effectLst>
              </a:rPr>
              <a:t>й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ствия сложения</a:t>
            </a: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;</a:t>
            </a:r>
          </a:p>
          <a:p>
            <a:pPr indent="457200">
              <a:buFontTx/>
              <a:buAutoNum type="alphaLcParenR"/>
              <a:defRPr/>
            </a:pP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 </a:t>
            </a:r>
            <a:r>
              <a:rPr lang="ru-RU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обобщения (в буквенном виде записали множители и определяли знак произведения)</a:t>
            </a:r>
            <a:r>
              <a:rPr lang="en-US" sz="30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.</a:t>
            </a:r>
            <a:endParaRPr lang="ru-RU" sz="3000" b="1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4A9A3-64A1-460D-82FC-60D28284DA7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cover dir="rd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ОЦЕНКИ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000125"/>
            <a:ext cx="80724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 своих бортовых журналах посчита</a:t>
            </a:r>
            <a:r>
              <a:rPr lang="ru-RU" sz="3200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32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те количество баллов.</a:t>
            </a:r>
          </a:p>
        </p:txBody>
      </p:sp>
      <p:graphicFrame>
        <p:nvGraphicFramePr>
          <p:cNvPr id="8" name="Содержимое 10"/>
          <p:cNvGraphicFramePr>
            <a:graphicFrameLocks noGrp="1"/>
          </p:cNvGraphicFramePr>
          <p:nvPr>
            <p:ph idx="1"/>
          </p:nvPr>
        </p:nvGraphicFramePr>
        <p:xfrm>
          <a:off x="928688" y="2500313"/>
          <a:ext cx="6408737" cy="2835275"/>
        </p:xfrm>
        <a:graphic>
          <a:graphicData uri="http://schemas.openxmlformats.org/drawingml/2006/table">
            <a:tbl>
              <a:tblPr/>
              <a:tblGrid>
                <a:gridCol w="3203575"/>
                <a:gridCol w="320516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ejaVu Serif" pitchFamily="18" charset="0"/>
                        </a:rPr>
                        <a:t>Кол-во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7,8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«4»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балла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0,1,2,3 бал.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pic>
        <p:nvPicPr>
          <p:cNvPr id="26648" name="Picture 3" descr="C:\Users\Таня\AppData\Local\Microsoft\Windows\Temporary Internet Files\Content.IE5\WMM58RA8\MC9004324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643438"/>
            <a:ext cx="16700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8905-88B3-4473-AE47-7212411611D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605428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Спасибо за урок!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До встречи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следующем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путешествии!</a:t>
            </a:r>
          </a:p>
        </p:txBody>
      </p:sp>
      <p:pic>
        <p:nvPicPr>
          <p:cNvPr id="34818" name="Picture 2" descr="C:\Users\Таня\AppData\Local\Microsoft\Windows\Temporary Internet Files\Content.IE5\NF5302F6\MC90044136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86586" y="0"/>
            <a:ext cx="1957414" cy="1957414"/>
          </a:xfrm>
          <a:prstGeom prst="rect">
            <a:avLst/>
          </a:prstGeom>
          <a:noFill/>
        </p:spPr>
      </p:pic>
      <p:pic>
        <p:nvPicPr>
          <p:cNvPr id="27652" name="Picture 5" descr="C:\Users\Таня\AppData\Local\Microsoft\Windows\Temporary Internet Files\Content.IE5\GFXHS8NF\MC900083547[1].wmf"/>
          <p:cNvPicPr>
            <a:picLocks noChangeAspect="1" noChangeArrowheads="1"/>
          </p:cNvPicPr>
          <p:nvPr/>
        </p:nvPicPr>
        <p:blipFill>
          <a:blip r:embed="rId4" cstate="print">
            <a:lum bright="2000" contrast="-32000"/>
          </a:blip>
          <a:srcRect/>
          <a:stretch>
            <a:fillRect/>
          </a:stretch>
        </p:blipFill>
        <p:spPr bwMode="auto">
          <a:xfrm>
            <a:off x="6643688" y="4929188"/>
            <a:ext cx="18430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Я - Земля_Ансамбль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8DD8B-D551-49A5-9A96-1CB755B3297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67600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ДОПУСК К ПОЛЕТУ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000125"/>
            <a:ext cx="80645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А) Теоретическая подготовка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1628775"/>
            <a:ext cx="8135937" cy="399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Прочитать задание и ответить на 2 вопроса по нему:</a:t>
            </a: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а) что это за понятие (правило, определение или свойство рациональных чисел);</a:t>
            </a:r>
          </a:p>
          <a:p>
            <a:pPr>
              <a:defRPr/>
            </a:pPr>
            <a:endParaRPr lang="ru-RU" sz="3200" b="1" dirty="0">
              <a:effectLst>
                <a:outerShdw blurRad="38100" dist="38100" dir="2700000" algn="tl">
                  <a:srgbClr val="002060"/>
                </a:outerShdw>
              </a:effectLst>
              <a:latin typeface="DejaVu Serif" pitchFamily="18" charset="0"/>
            </a:endParaRPr>
          </a:p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б) сформулировать его.</a:t>
            </a:r>
          </a:p>
        </p:txBody>
      </p:sp>
      <p:pic>
        <p:nvPicPr>
          <p:cNvPr id="9221" name="Picture 4" descr="C:\Users\Таня\AppData\Local\Microsoft\Windows\Temporary Internet Files\Content.IE5\WMM58RA8\MC9002956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89109">
            <a:off x="6634957" y="4436269"/>
            <a:ext cx="23177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DC9B-A4AB-4BF8-83F0-C2198F3044F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pull dir="l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" y="214313"/>
            <a:ext cx="8715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2060"/>
                  </a:outerShdw>
                </a:effectLst>
                <a:latin typeface="DejaVu Serif" pitchFamily="18" charset="0"/>
              </a:rPr>
              <a:t>Выберите название планеты и получите вопрос</a:t>
            </a:r>
          </a:p>
        </p:txBody>
      </p:sp>
      <p:pic>
        <p:nvPicPr>
          <p:cNvPr id="10243" name="Picture 4" descr="C:\Users\Таня\AppData\Local\Microsoft\Windows\Temporary Internet Files\Content.IE5\NF5302F6\MC9004413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857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C:\Users\Таня\AppData\Local\Microsoft\Windows\Temporary Internet Files\Content.IE5\WMM58RA8\MC900037211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928938"/>
            <a:ext cx="5032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>
            <a:hlinkClick r:id="rId6" action="ppaction://hlinksldjump"/>
          </p:cNvPr>
          <p:cNvSpPr/>
          <p:nvPr/>
        </p:nvSpPr>
        <p:spPr>
          <a:xfrm>
            <a:off x="2286000" y="1928813"/>
            <a:ext cx="714375" cy="714375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3714750" y="1500188"/>
            <a:ext cx="1000125" cy="1000125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5500688" y="1928813"/>
            <a:ext cx="857250" cy="85725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1928813" y="15001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Венера</a:t>
            </a:r>
          </a:p>
        </p:txBody>
      </p:sp>
      <p:sp>
        <p:nvSpPr>
          <p:cNvPr id="10249" name="TextBox 21"/>
          <p:cNvSpPr txBox="1">
            <a:spLocks noChangeArrowheads="1"/>
          </p:cNvSpPr>
          <p:nvPr/>
        </p:nvSpPr>
        <p:spPr bwMode="auto">
          <a:xfrm>
            <a:off x="1000125" y="257175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Меркурий</a:t>
            </a: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3571875" y="114300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Земля</a:t>
            </a:r>
          </a:p>
        </p:txBody>
      </p:sp>
      <p:sp>
        <p:nvSpPr>
          <p:cNvPr id="10251" name="TextBox 23"/>
          <p:cNvSpPr txBox="1">
            <a:spLocks noChangeArrowheads="1"/>
          </p:cNvSpPr>
          <p:nvPr/>
        </p:nvSpPr>
        <p:spPr bwMode="auto">
          <a:xfrm>
            <a:off x="5429250" y="150018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Марс</a:t>
            </a:r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6715125" y="2357438"/>
            <a:ext cx="1214438" cy="1214437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3" name="TextBox 25"/>
          <p:cNvSpPr txBox="1">
            <a:spLocks noChangeArrowheads="1"/>
          </p:cNvSpPr>
          <p:nvPr/>
        </p:nvSpPr>
        <p:spPr bwMode="auto">
          <a:xfrm>
            <a:off x="6858000" y="1928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Юпитер</a:t>
            </a:r>
          </a:p>
        </p:txBody>
      </p:sp>
      <p:sp>
        <p:nvSpPr>
          <p:cNvPr id="27" name="Овал 26">
            <a:hlinkClick r:id="rId14" action="ppaction://hlinksldjump"/>
          </p:cNvPr>
          <p:cNvSpPr/>
          <p:nvPr/>
        </p:nvSpPr>
        <p:spPr>
          <a:xfrm>
            <a:off x="1143000" y="4786313"/>
            <a:ext cx="642938" cy="571500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80" name="Picture 12" descr="C:\Users\Таня\AppData\Local\Microsoft\Windows\Temporary Internet Files\Content.IE5\GFXHS8NF\MC900199233[1].w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" contrast="4000"/>
          </a:blip>
          <a:stretch>
            <a:fillRect/>
          </a:stretch>
        </p:blipFill>
        <p:spPr bwMode="auto">
          <a:xfrm>
            <a:off x="5715008" y="3643314"/>
            <a:ext cx="2015905" cy="1600954"/>
          </a:xfrm>
          <a:prstGeom prst="rect">
            <a:avLst/>
          </a:prstGeom>
          <a:ln>
            <a:noFill/>
          </a:ln>
        </p:spPr>
      </p:pic>
      <p:sp>
        <p:nvSpPr>
          <p:cNvPr id="10256" name="TextBox 28"/>
          <p:cNvSpPr txBox="1">
            <a:spLocks noChangeArrowheads="1"/>
          </p:cNvSpPr>
          <p:nvPr/>
        </p:nvSpPr>
        <p:spPr bwMode="auto">
          <a:xfrm>
            <a:off x="6643688" y="50720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Сатурн</a:t>
            </a:r>
          </a:p>
        </p:txBody>
      </p:sp>
      <p:sp>
        <p:nvSpPr>
          <p:cNvPr id="30" name="Овал 29">
            <a:hlinkClick r:id="rId18" action="ppaction://hlinksldjump"/>
          </p:cNvPr>
          <p:cNvSpPr/>
          <p:nvPr/>
        </p:nvSpPr>
        <p:spPr>
          <a:xfrm>
            <a:off x="2857500" y="5500688"/>
            <a:ext cx="1000125" cy="1000125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8" name="TextBox 30"/>
          <p:cNvSpPr txBox="1">
            <a:spLocks noChangeArrowheads="1"/>
          </p:cNvSpPr>
          <p:nvPr/>
        </p:nvSpPr>
        <p:spPr bwMode="auto">
          <a:xfrm>
            <a:off x="3143250" y="514350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Нептун</a:t>
            </a:r>
          </a:p>
        </p:txBody>
      </p:sp>
      <p:sp>
        <p:nvSpPr>
          <p:cNvPr id="10259" name="TextBox 31"/>
          <p:cNvSpPr txBox="1">
            <a:spLocks noChangeArrowheads="1"/>
          </p:cNvSpPr>
          <p:nvPr/>
        </p:nvSpPr>
        <p:spPr bwMode="auto">
          <a:xfrm>
            <a:off x="785813" y="4357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Плутон</a:t>
            </a:r>
          </a:p>
        </p:txBody>
      </p:sp>
      <p:sp>
        <p:nvSpPr>
          <p:cNvPr id="33" name="Овал 32">
            <a:hlinkClick r:id="rId20" action="ppaction://hlinksldjump"/>
          </p:cNvPr>
          <p:cNvSpPr/>
          <p:nvPr/>
        </p:nvSpPr>
        <p:spPr>
          <a:xfrm>
            <a:off x="4714875" y="5214938"/>
            <a:ext cx="1000125" cy="1000125"/>
          </a:xfrm>
          <a:prstGeom prst="ellipse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1" name="TextBox 33"/>
          <p:cNvSpPr txBox="1">
            <a:spLocks noChangeArrowheads="1"/>
          </p:cNvSpPr>
          <p:nvPr/>
        </p:nvSpPr>
        <p:spPr bwMode="auto">
          <a:xfrm>
            <a:off x="4714875" y="48577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Уран</a:t>
            </a:r>
          </a:p>
        </p:txBody>
      </p:sp>
      <p:sp>
        <p:nvSpPr>
          <p:cNvPr id="36" name="Управляющая кнопка: в конец 35">
            <a:hlinkClick r:id="rId22" action="ppaction://hlinksldjump" highlightClick="1"/>
          </p:cNvPr>
          <p:cNvSpPr/>
          <p:nvPr/>
        </p:nvSpPr>
        <p:spPr>
          <a:xfrm>
            <a:off x="7786688" y="6215063"/>
            <a:ext cx="857250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3" name="TextBox 36"/>
          <p:cNvSpPr txBox="1">
            <a:spLocks noChangeArrowheads="1"/>
          </p:cNvSpPr>
          <p:nvPr/>
        </p:nvSpPr>
        <p:spPr bwMode="auto">
          <a:xfrm>
            <a:off x="7143750" y="56435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66CCFF"/>
                </a:solidFill>
              </a:rPr>
              <a:t>К практической подготовке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7625" y="3643313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Солнце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ADC05-26E3-408A-A255-A9A01210B14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pic>
        <p:nvPicPr>
          <p:cNvPr id="11267" name="Picture 5" descr="C:\Users\Таня\AppData\Local\Microsoft\Windows\Temporary Internet Files\Content.IE5\WMM58RA8\MC900037211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571625"/>
            <a:ext cx="2143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1"/>
          <p:cNvSpPr txBox="1">
            <a:spLocks noChangeArrowheads="1"/>
          </p:cNvSpPr>
          <p:nvPr/>
        </p:nvSpPr>
        <p:spPr bwMode="auto">
          <a:xfrm>
            <a:off x="5219700" y="2133600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МЕРКУРИЙ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11413" y="3213100"/>
            <a:ext cx="5803900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 сложить два отрицательных числа? </a:t>
            </a:r>
          </a:p>
        </p:txBody>
      </p:sp>
      <p:sp>
        <p:nvSpPr>
          <p:cNvPr id="36" name="Управляющая кнопка: домой 35">
            <a:hlinkClick r:id="rId6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3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7BD0-2005-4D57-BB64-8E7E618AF8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2291" name="TextBox 21"/>
          <p:cNvSpPr txBox="1">
            <a:spLocks noChangeArrowheads="1"/>
          </p:cNvSpPr>
          <p:nvPr/>
        </p:nvSpPr>
        <p:spPr bwMode="auto">
          <a:xfrm>
            <a:off x="5867400" y="1989138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ВЕНЕРА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3213" y="2786063"/>
            <a:ext cx="5372100" cy="277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 сложить два числа с разными знаками?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10" name="Овал 9"/>
          <p:cNvSpPr/>
          <p:nvPr/>
        </p:nvSpPr>
        <p:spPr>
          <a:xfrm>
            <a:off x="428625" y="1714500"/>
            <a:ext cx="2500313" cy="23574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B8A0E-1B1C-42CE-A625-A4C8BB54A41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3315" name="TextBox 21"/>
          <p:cNvSpPr txBox="1">
            <a:spLocks noChangeArrowheads="1"/>
          </p:cNvSpPr>
          <p:nvPr/>
        </p:nvSpPr>
        <p:spPr bwMode="auto">
          <a:xfrm>
            <a:off x="5940425" y="2060575"/>
            <a:ext cx="2233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ЗЕМЛЯ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4688" y="2786063"/>
            <a:ext cx="50006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 из данного числа вычесть другое?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1714500"/>
            <a:ext cx="3000375" cy="28575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3A1E6-EE88-45C5-B321-69093EE8255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4339" name="TextBox 21"/>
          <p:cNvSpPr txBox="1">
            <a:spLocks noChangeArrowheads="1"/>
          </p:cNvSpPr>
          <p:nvPr/>
        </p:nvSpPr>
        <p:spPr bwMode="auto">
          <a:xfrm>
            <a:off x="6227763" y="1916113"/>
            <a:ext cx="1938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МАРС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7675" y="2786063"/>
            <a:ext cx="5761038" cy="277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Как умножить два отрицательных числа? 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357188" y="1714500"/>
            <a:ext cx="2786062" cy="264318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4A1E3-E883-4B23-8F87-D75BEE89355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wipe dir="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75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Вопрос с планеты 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5724525" y="1989138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ЮПИТЕР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7675" y="2786063"/>
            <a:ext cx="5227638" cy="277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Да</a:t>
            </a: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те словесную формулировку 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ab=ba</a:t>
            </a:r>
            <a:r>
              <a:rPr lang="ru-RU" sz="4400" b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ejaVu Serif" pitchFamily="18" charset="0"/>
              </a:rPr>
              <a:t>.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8581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786688" y="5500688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66CCFF"/>
                </a:solidFill>
              </a:rPr>
              <a:t>К планетам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5" y="1571625"/>
            <a:ext cx="3071813" cy="300037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DC7C1-9D78-44A1-84EC-AAB947D1D8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00206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844</Words>
  <Application>Microsoft Office PowerPoint</Application>
  <PresentationFormat>Экран (4:3)</PresentationFormat>
  <Paragraphs>234</Paragraphs>
  <Slides>23</Slides>
  <Notes>20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Franklin Gothic Book</vt:lpstr>
      <vt:lpstr>Wingdings 2</vt:lpstr>
      <vt:lpstr>Calibri</vt:lpstr>
      <vt:lpstr>DejaVu Serif</vt:lpstr>
      <vt:lpstr>Техническая</vt:lpstr>
      <vt:lpstr>Формула</vt:lpstr>
      <vt:lpstr>Слайд 1</vt:lpstr>
      <vt:lpstr>Слайд 2</vt:lpstr>
      <vt:lpstr>ДОПУСК К ПОЛЕТУ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ДОПУСК К ПОЛЕТУ</vt:lpstr>
      <vt:lpstr>1. СТАРТ</vt:lpstr>
      <vt:lpstr>2. ПЕРЕГРУЗКИ</vt:lpstr>
      <vt:lpstr>3. ОТДЕЛЕНИЕ РАКЕТОНОСИТЕЛЕЙ</vt:lpstr>
      <vt:lpstr>4. МЕТЕОРИТНЫЕ ДОЖДИ</vt:lpstr>
      <vt:lpstr>5. ЧЕРНАЯ ДЫРА</vt:lpstr>
      <vt:lpstr>6. ПРИЗЕМЛЕНИЕ</vt:lpstr>
      <vt:lpstr>РАЗБОР ПОЛЕТА</vt:lpstr>
      <vt:lpstr>ОЦЕНКИ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150</cp:revision>
  <dcterms:created xsi:type="dcterms:W3CDTF">2013-01-12T17:14:42Z</dcterms:created>
  <dcterms:modified xsi:type="dcterms:W3CDTF">2013-01-17T15:37:25Z</dcterms:modified>
</cp:coreProperties>
</file>