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78" r:id="rId3"/>
    <p:sldId id="256" r:id="rId4"/>
    <p:sldId id="281" r:id="rId5"/>
    <p:sldId id="259" r:id="rId6"/>
    <p:sldId id="260" r:id="rId7"/>
    <p:sldId id="258" r:id="rId8"/>
    <p:sldId id="261" r:id="rId9"/>
    <p:sldId id="262" r:id="rId10"/>
    <p:sldId id="263" r:id="rId11"/>
    <p:sldId id="264" r:id="rId12"/>
    <p:sldId id="265" r:id="rId13"/>
    <p:sldId id="272" r:id="rId14"/>
    <p:sldId id="273" r:id="rId15"/>
    <p:sldId id="274" r:id="rId16"/>
    <p:sldId id="275" r:id="rId17"/>
    <p:sldId id="276" r:id="rId18"/>
    <p:sldId id="266" r:id="rId19"/>
    <p:sldId id="267" r:id="rId20"/>
    <p:sldId id="268" r:id="rId21"/>
    <p:sldId id="269" r:id="rId22"/>
    <p:sldId id="270" r:id="rId23"/>
    <p:sldId id="271" r:id="rId24"/>
    <p:sldId id="277" r:id="rId25"/>
    <p:sldId id="279" r:id="rId26"/>
    <p:sldId id="28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04D4C-19F8-44C7-9A85-2FE9DA0A3546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BF54B-9334-4128-9AF5-CA0559A75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29E8C-6560-4021-AC69-3D8F620486D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6.xml"/><Relationship Id="rId18" Type="http://schemas.openxmlformats.org/officeDocument/2006/relationships/slide" Target="slide25.xml"/><Relationship Id="rId3" Type="http://schemas.openxmlformats.org/officeDocument/2006/relationships/slide" Target="slide15.xml"/><Relationship Id="rId7" Type="http://schemas.openxmlformats.org/officeDocument/2006/relationships/slide" Target="slide13.xml"/><Relationship Id="rId12" Type="http://schemas.openxmlformats.org/officeDocument/2006/relationships/slide" Target="slide24.xml"/><Relationship Id="rId17" Type="http://schemas.openxmlformats.org/officeDocument/2006/relationships/slide" Target="slide21.xml"/><Relationship Id="rId2" Type="http://schemas.openxmlformats.org/officeDocument/2006/relationships/notesSlide" Target="../notesSlides/notesSlide1.xml"/><Relationship Id="rId16" Type="http://schemas.openxmlformats.org/officeDocument/2006/relationships/slide" Target="slide16.xml"/><Relationship Id="rId20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7.xml"/><Relationship Id="rId5" Type="http://schemas.openxmlformats.org/officeDocument/2006/relationships/slide" Target="slide23.xml"/><Relationship Id="rId15" Type="http://schemas.openxmlformats.org/officeDocument/2006/relationships/slide" Target="slide17.xml"/><Relationship Id="rId10" Type="http://schemas.openxmlformats.org/officeDocument/2006/relationships/slide" Target="slide5.xml"/><Relationship Id="rId19" Type="http://schemas.openxmlformats.org/officeDocument/2006/relationships/slide" Target="slide26.xml"/><Relationship Id="rId4" Type="http://schemas.openxmlformats.org/officeDocument/2006/relationships/slide" Target="slide8.xml"/><Relationship Id="rId9" Type="http://schemas.openxmlformats.org/officeDocument/2006/relationships/slide" Target="slide20.xml"/><Relationship Id="rId14" Type="http://schemas.openxmlformats.org/officeDocument/2006/relationships/slide" Target="slide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785913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Двадцать первое апреля.</a:t>
            </a:r>
          </a:p>
          <a:p>
            <a:pPr algn="ctr"/>
            <a:r>
              <a:rPr lang="ru-RU" sz="5400" b="1" dirty="0" err="1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Кла</a:t>
            </a:r>
            <a:r>
              <a:rPr lang="ru-RU" sz="5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..</a:t>
            </a:r>
            <a:r>
              <a:rPr lang="ru-RU" sz="5400" b="1" dirty="0" err="1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ная</a:t>
            </a:r>
            <a:r>
              <a:rPr lang="ru-RU" sz="5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р.бота.</a:t>
            </a:r>
            <a:endParaRPr lang="ru-RU" sz="54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маманя\картинки\03048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5215" y="0"/>
            <a:ext cx="9229215" cy="6858000"/>
          </a:xfrm>
          <a:prstGeom prst="rect">
            <a:avLst/>
          </a:prstGeom>
          <a:noFill/>
        </p:spPr>
      </p:pic>
      <p:sp>
        <p:nvSpPr>
          <p:cNvPr id="5" name="Солнце 4">
            <a:hlinkClick r:id="rId3" action="ppaction://hlinksldjump"/>
          </p:cNvPr>
          <p:cNvSpPr/>
          <p:nvPr/>
        </p:nvSpPr>
        <p:spPr>
          <a:xfrm>
            <a:off x="539552" y="908720"/>
            <a:ext cx="576064" cy="430908"/>
          </a:xfrm>
          <a:prstGeom prst="sun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54082" y="1412776"/>
            <a:ext cx="7062334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Нет, рак никогда не сможет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подняться в гору, потому ч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 он всегда ищет воду, а вода находится ниже уровня горы.</a:t>
            </a: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 свистнуть он не сможет, потому что у него нет речевого и голосового аппарата.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маманя\картинки\03048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5215" y="0"/>
            <a:ext cx="9229215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475656" y="1772816"/>
            <a:ext cx="68407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i="1" dirty="0" smtClean="0"/>
              <a:t>Случайно ли совпадение первого слога в словах компот и композитор? </a:t>
            </a:r>
            <a:r>
              <a:rPr lang="ru-RU" i="1" dirty="0" smtClean="0"/>
              <a:t> 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35696" y="692696"/>
            <a:ext cx="53920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Вопрос знатоков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маманя\картинки\03048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5215" y="0"/>
            <a:ext cx="9229215" cy="6858000"/>
          </a:xfrm>
          <a:prstGeom prst="rect">
            <a:avLst/>
          </a:prstGeom>
          <a:noFill/>
        </p:spPr>
      </p:pic>
      <p:sp>
        <p:nvSpPr>
          <p:cNvPr id="5" name="Солнце 4">
            <a:hlinkClick r:id="rId3" action="ppaction://hlinksldjump"/>
          </p:cNvPr>
          <p:cNvSpPr/>
          <p:nvPr/>
        </p:nvSpPr>
        <p:spPr>
          <a:xfrm>
            <a:off x="539552" y="908720"/>
            <a:ext cx="576064" cy="430908"/>
          </a:xfrm>
          <a:prstGeom prst="sun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611560" y="1124744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 Оба слова изначально несут общую идею собирания, компоновки. </a:t>
            </a:r>
          </a:p>
          <a:p>
            <a:r>
              <a:rPr lang="ru-RU" sz="4000" dirty="0" smtClean="0"/>
              <a:t> </a:t>
            </a:r>
            <a:r>
              <a:rPr lang="ru-RU" sz="4000" b="1" dirty="0" smtClean="0">
                <a:solidFill>
                  <a:srgbClr val="FF0000"/>
                </a:solidFill>
              </a:rPr>
              <a:t>Компот </a:t>
            </a:r>
            <a:r>
              <a:rPr lang="ru-RU" sz="4000" dirty="0" smtClean="0"/>
              <a:t>– то, что сварено из разных фруктов или ягод, собранных вместе;</a:t>
            </a:r>
            <a:r>
              <a:rPr lang="ru-RU" sz="4000" b="1" dirty="0" smtClean="0">
                <a:solidFill>
                  <a:srgbClr val="FF0000"/>
                </a:solidFill>
              </a:rPr>
              <a:t> композитор </a:t>
            </a:r>
            <a:r>
              <a:rPr lang="ru-RU" sz="4000" dirty="0" smtClean="0"/>
              <a:t>– тот, кто собирает мелодию из отдельных         </a:t>
            </a:r>
          </a:p>
          <a:p>
            <a:r>
              <a:rPr lang="ru-RU" sz="4000" dirty="0" smtClean="0"/>
              <a:t>                 звуков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маманя\картинки\03048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9215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071538" y="500042"/>
            <a:ext cx="7239000" cy="748684"/>
          </a:xfrm>
        </p:spPr>
        <p:txBody>
          <a:bodyPr>
            <a:normAutofit fontScale="90000"/>
          </a:bodyPr>
          <a:lstStyle/>
          <a:p>
            <a:r>
              <a:rPr lang="ru-RU" sz="5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 вопрос!!!</a:t>
            </a:r>
            <a:endParaRPr lang="ru-RU" sz="5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8043890" cy="484632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</a:p>
          <a:p>
            <a:pPr algn="ctr">
              <a:buNone/>
            </a:pPr>
            <a:r>
              <a:rPr lang="ru-RU" sz="3500" b="1" dirty="0" smtClean="0"/>
              <a:t>Как вы думаете, </a:t>
            </a:r>
          </a:p>
          <a:p>
            <a:pPr algn="ctr">
              <a:buNone/>
            </a:pPr>
            <a:r>
              <a:rPr lang="ru-RU" sz="3500" b="1" dirty="0" smtClean="0"/>
              <a:t>в честь кого был назван город </a:t>
            </a:r>
          </a:p>
          <a:p>
            <a:pPr algn="ctr">
              <a:buNone/>
            </a:pPr>
            <a:r>
              <a:rPr lang="ru-RU" sz="4500" b="1" dirty="0" smtClean="0"/>
              <a:t>Санкт-Петербург</a:t>
            </a:r>
            <a:r>
              <a:rPr lang="ru-RU" sz="3500" b="1" dirty="0" smtClean="0"/>
              <a:t>? </a:t>
            </a:r>
            <a:endParaRPr lang="ru-RU" sz="35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маманя\картинки\03048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9215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40266"/>
            <a:ext cx="7972452" cy="484632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3000" b="1" dirty="0" smtClean="0"/>
              <a:t>Санкт означает СВЯТОЙ, а святой Пётр – один из учеников Иисуса Христа, проповедник христианства. </a:t>
            </a:r>
          </a:p>
          <a:p>
            <a:pPr algn="ctr">
              <a:buNone/>
            </a:pPr>
            <a:r>
              <a:rPr lang="ru-RU" sz="3000" b="1" dirty="0" smtClean="0"/>
              <a:t>	Святой Пётр считается покровителем Санкт-Петербурга! </a:t>
            </a:r>
            <a:endParaRPr lang="ru-RU" sz="3000" b="1" dirty="0"/>
          </a:p>
        </p:txBody>
      </p:sp>
      <p:sp>
        <p:nvSpPr>
          <p:cNvPr id="5" name="Солнце 4">
            <a:hlinkClick r:id="rId3" action="ppaction://hlinksldjump"/>
          </p:cNvPr>
          <p:cNvSpPr/>
          <p:nvPr/>
        </p:nvSpPr>
        <p:spPr>
          <a:xfrm>
            <a:off x="7500958" y="1214422"/>
            <a:ext cx="576064" cy="430908"/>
          </a:xfrm>
          <a:prstGeom prst="sun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28662" y="571480"/>
            <a:ext cx="7239000" cy="748684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5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Внимание ответ!!!</a:t>
            </a:r>
            <a:endParaRPr kumimoji="0" lang="ru-RU" sz="55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маманя\картинки\03048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9215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8401080" cy="48463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5" name="Солнце 4">
            <a:hlinkClick r:id="rId3" action="ppaction://hlinksldjump"/>
          </p:cNvPr>
          <p:cNvSpPr/>
          <p:nvPr/>
        </p:nvSpPr>
        <p:spPr>
          <a:xfrm>
            <a:off x="7500958" y="1214422"/>
            <a:ext cx="576064" cy="430908"/>
          </a:xfrm>
          <a:prstGeom prst="sun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071538" y="142852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sz="5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РУССКИЙ ЯЗЫК</a:t>
            </a:r>
            <a:endParaRPr lang="ru-RU" sz="5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00100" y="1357298"/>
            <a:ext cx="7239000" cy="78581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uLnTx/>
                <a:uFillTx/>
                <a:latin typeface="+mj-lt"/>
                <a:ea typeface="+mj-ea"/>
                <a:cs typeface="+mj-cs"/>
              </a:rPr>
              <a:t>Спиш</a:t>
            </a:r>
            <a:r>
              <a:rPr lang="ru-RU" sz="2000" b="1" cap="all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latin typeface="+mj-lt"/>
                <a:ea typeface="+mj-ea"/>
                <a:cs typeface="+mj-cs"/>
              </a:rPr>
              <a:t>ите</a:t>
            </a:r>
            <a:r>
              <a:rPr lang="ru-RU" sz="2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latin typeface="+mj-lt"/>
                <a:ea typeface="+mj-ea"/>
                <a:cs typeface="+mj-cs"/>
              </a:rPr>
              <a:t>, вставляя пропущенные буквы. Объясните, как вы понимаете смысл поговорок? </a:t>
            </a:r>
            <a:endParaRPr kumimoji="0" lang="ru-RU" sz="2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B05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28596" y="2214554"/>
            <a:ext cx="8258204" cy="46434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  <a:r>
              <a:rPr kumimoji="0" lang="ru-RU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Что </a:t>
            </a:r>
            <a:r>
              <a:rPr kumimoji="0" lang="ru-RU" sz="3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посе</a:t>
            </a:r>
            <a:r>
              <a:rPr kumimoji="0" lang="ru-RU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…., то и пожнё… .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ru-RU" sz="3000" b="1" dirty="0" smtClean="0"/>
              <a:t>	</a:t>
            </a:r>
            <a:r>
              <a:rPr kumimoji="0" lang="ru-RU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Как верёвочка ни </a:t>
            </a:r>
            <a:r>
              <a:rPr kumimoji="0" lang="ru-RU" sz="3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вьё</a:t>
            </a:r>
            <a:r>
              <a:rPr kumimoji="0" lang="ru-RU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</a:t>
            </a:r>
            <a:r>
              <a:rPr kumimoji="0" lang="ru-RU" sz="3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ся</a:t>
            </a:r>
            <a:r>
              <a:rPr kumimoji="0" lang="ru-RU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а конец </a:t>
            </a:r>
            <a:r>
              <a:rPr kumimoji="0" lang="ru-RU" sz="3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найдё</a:t>
            </a:r>
            <a:r>
              <a:rPr kumimoji="0" lang="ru-RU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</a:t>
            </a:r>
            <a:r>
              <a:rPr kumimoji="0" lang="ru-RU" sz="3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ся</a:t>
            </a:r>
            <a:r>
              <a:rPr kumimoji="0" lang="ru-RU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Кто дела не </a:t>
            </a:r>
            <a:r>
              <a:rPr kumimoji="0" lang="ru-RU" sz="3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</a:t>
            </a:r>
            <a:r>
              <a:rPr kumimoji="0" lang="ru-RU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</a:t>
            </a:r>
            <a:r>
              <a:rPr kumimoji="0" lang="ru-RU" sz="3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ет</a:t>
            </a:r>
            <a:r>
              <a:rPr kumimoji="0" lang="ru-RU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напрасно о нём </a:t>
            </a:r>
            <a:r>
              <a:rPr kumimoji="0" lang="ru-RU" sz="3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рассужда</a:t>
            </a:r>
            <a:r>
              <a:rPr kumimoji="0" lang="ru-RU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..т.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4. От умного научи..</a:t>
            </a:r>
            <a:r>
              <a:rPr kumimoji="0" lang="ru-RU" sz="3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ся</a:t>
            </a:r>
            <a:r>
              <a:rPr kumimoji="0" lang="ru-RU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от глупого разучи..</a:t>
            </a:r>
            <a:r>
              <a:rPr kumimoji="0" lang="ru-RU" sz="3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ся</a:t>
            </a:r>
            <a:r>
              <a:rPr kumimoji="0" lang="ru-RU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маманя\картинки\03048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9215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00240"/>
            <a:ext cx="8215370" cy="378621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000" b="1" dirty="0" smtClean="0"/>
          </a:p>
          <a:p>
            <a:pPr algn="ctr">
              <a:buNone/>
            </a:pPr>
            <a:r>
              <a:rPr lang="ru-RU" sz="3000" b="1" dirty="0" smtClean="0"/>
              <a:t>1. </a:t>
            </a:r>
            <a:r>
              <a:rPr lang="ru-RU" sz="3000" b="1" dirty="0" err="1" smtClean="0"/>
              <a:t>Маленьк</a:t>
            </a:r>
            <a:r>
              <a:rPr lang="ru-RU" sz="3000" b="1" dirty="0" smtClean="0"/>
              <a:t>.. дело лучше </a:t>
            </a:r>
            <a:r>
              <a:rPr lang="ru-RU" sz="3000" b="1" dirty="0" err="1" smtClean="0"/>
              <a:t>больш</a:t>
            </a:r>
            <a:r>
              <a:rPr lang="ru-RU" sz="3000" b="1" dirty="0" smtClean="0"/>
              <a:t>.. безделья. </a:t>
            </a:r>
          </a:p>
          <a:p>
            <a:pPr algn="ctr">
              <a:buNone/>
            </a:pPr>
            <a:r>
              <a:rPr lang="ru-RU" sz="3000" b="1" dirty="0" smtClean="0"/>
              <a:t>2. Мал.. слово </a:t>
            </a:r>
            <a:r>
              <a:rPr lang="ru-RU" sz="3000" b="1" dirty="0" err="1" smtClean="0"/>
              <a:t>больш</a:t>
            </a:r>
            <a:r>
              <a:rPr lang="ru-RU" sz="3000" b="1" dirty="0" smtClean="0"/>
              <a:t>.. обиду творит. </a:t>
            </a:r>
          </a:p>
          <a:p>
            <a:pPr algn="ctr">
              <a:buNone/>
            </a:pPr>
            <a:r>
              <a:rPr lang="ru-RU" sz="3000" b="1" dirty="0" smtClean="0"/>
              <a:t>3. </a:t>
            </a:r>
            <a:r>
              <a:rPr lang="ru-RU" sz="3000" b="1" dirty="0" err="1" smtClean="0"/>
              <a:t>Мягк</a:t>
            </a:r>
            <a:r>
              <a:rPr lang="ru-RU" sz="3000" b="1" dirty="0" smtClean="0"/>
              <a:t>.. слово кости не ломит.</a:t>
            </a:r>
          </a:p>
          <a:p>
            <a:pPr algn="ctr">
              <a:buNone/>
            </a:pPr>
            <a:r>
              <a:rPr lang="ru-RU" sz="3000" b="1" dirty="0" smtClean="0"/>
              <a:t>4. Нов.. добром не кичись,  а чего не знаешь – учись! </a:t>
            </a:r>
          </a:p>
          <a:p>
            <a:pPr algn="ctr">
              <a:buNone/>
            </a:pPr>
            <a:r>
              <a:rPr lang="ru-RU" sz="3000" b="1" dirty="0" smtClean="0"/>
              <a:t>		5. Скорый </a:t>
            </a:r>
            <a:r>
              <a:rPr lang="ru-RU" sz="3000" b="1" dirty="0" err="1" smtClean="0"/>
              <a:t>поспех</a:t>
            </a:r>
            <a:r>
              <a:rPr lang="ru-RU" sz="3000" b="1" dirty="0" smtClean="0"/>
              <a:t> – людям на смех.</a:t>
            </a:r>
            <a:endParaRPr lang="ru-RU" sz="3000" b="1" dirty="0"/>
          </a:p>
        </p:txBody>
      </p:sp>
      <p:sp>
        <p:nvSpPr>
          <p:cNvPr id="5" name="Солнце 4">
            <a:hlinkClick r:id="rId3" action="ppaction://hlinksldjump"/>
          </p:cNvPr>
          <p:cNvSpPr/>
          <p:nvPr/>
        </p:nvSpPr>
        <p:spPr>
          <a:xfrm>
            <a:off x="7786710" y="642918"/>
            <a:ext cx="576064" cy="430908"/>
          </a:xfrm>
          <a:prstGeom prst="sun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071538" y="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5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РУССКИЙ ЯЗЫК</a:t>
            </a:r>
            <a:endParaRPr kumimoji="0" lang="ru-RU" sz="55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85786" y="1357306"/>
            <a:ext cx="7929586" cy="78581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uLnTx/>
                <a:uFillTx/>
                <a:latin typeface="+mj-lt"/>
                <a:ea typeface="+mj-ea"/>
                <a:cs typeface="+mj-cs"/>
              </a:rPr>
              <a:t>Спиш</a:t>
            </a:r>
            <a:r>
              <a:rPr lang="ru-RU" sz="2100" b="1" cap="all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latin typeface="+mj-lt"/>
                <a:ea typeface="+mj-ea"/>
                <a:cs typeface="+mj-cs"/>
              </a:rPr>
              <a:t>ите</a:t>
            </a:r>
            <a:r>
              <a:rPr lang="ru-RU" sz="21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latin typeface="+mj-lt"/>
                <a:ea typeface="+mj-ea"/>
                <a:cs typeface="+mj-cs"/>
              </a:rPr>
              <a:t>, вставляя пропущенные буквы, обозначьте падеж прилагательных, выделите окончания. Объясните, как вы понимаете смысл поговорок? </a:t>
            </a:r>
            <a:endParaRPr kumimoji="0" lang="ru-RU" sz="21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B05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маманя\картинки\03048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9215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8186766" cy="484632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Упражнение 565</a:t>
            </a:r>
            <a:endParaRPr lang="ru-RU" sz="3500" b="1" dirty="0" smtClean="0"/>
          </a:p>
          <a:p>
            <a:pPr algn="ctr">
              <a:buNone/>
            </a:pPr>
            <a:endParaRPr lang="ru-RU" sz="3500" b="1" dirty="0" smtClean="0"/>
          </a:p>
          <a:p>
            <a:pPr algn="ctr">
              <a:buNone/>
            </a:pPr>
            <a:r>
              <a:rPr lang="ru-RU" sz="3500" b="1" dirty="0" smtClean="0"/>
              <a:t>Выполняет тот, кто бросал кубик пятым! =)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Солнце 4">
            <a:hlinkClick r:id="rId3" action="ppaction://hlinksldjump"/>
          </p:cNvPr>
          <p:cNvSpPr/>
          <p:nvPr/>
        </p:nvSpPr>
        <p:spPr>
          <a:xfrm>
            <a:off x="7500958" y="1214422"/>
            <a:ext cx="576064" cy="430908"/>
          </a:xfrm>
          <a:prstGeom prst="sun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071538" y="14286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5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РУССКИЙ ЯЗЫК</a:t>
            </a:r>
            <a:endParaRPr kumimoji="0" lang="ru-RU" sz="55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маманя\картинки\03048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5215" y="0"/>
            <a:ext cx="9229215" cy="6858000"/>
          </a:xfrm>
          <a:prstGeom prst="rect">
            <a:avLst/>
          </a:prstGeom>
          <a:noFill/>
        </p:spPr>
      </p:pic>
      <p:sp>
        <p:nvSpPr>
          <p:cNvPr id="5" name="Солнце 4">
            <a:hlinkClick r:id="rId3" action="ppaction://hlinksldjump"/>
          </p:cNvPr>
          <p:cNvSpPr/>
          <p:nvPr/>
        </p:nvSpPr>
        <p:spPr>
          <a:xfrm>
            <a:off x="7380312" y="980728"/>
            <a:ext cx="576064" cy="430908"/>
          </a:xfrm>
          <a:prstGeom prst="sun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2204864"/>
            <a:ext cx="625523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Словарный диктант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 14 слов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маманя\картинки\03048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5215" y="0"/>
            <a:ext cx="9229215" cy="6858000"/>
          </a:xfrm>
          <a:prstGeom prst="rect">
            <a:avLst/>
          </a:prstGeom>
          <a:noFill/>
        </p:spPr>
      </p:pic>
      <p:sp>
        <p:nvSpPr>
          <p:cNvPr id="5" name="Солнце 4">
            <a:hlinkClick r:id="rId3" action="ppaction://hlinksldjump"/>
          </p:cNvPr>
          <p:cNvSpPr/>
          <p:nvPr/>
        </p:nvSpPr>
        <p:spPr>
          <a:xfrm>
            <a:off x="539552" y="908720"/>
            <a:ext cx="576064" cy="430908"/>
          </a:xfrm>
          <a:prstGeom prst="sun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1196752"/>
            <a:ext cx="71287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Разбери по составу слова.</a:t>
            </a:r>
          </a:p>
          <a:p>
            <a:r>
              <a:rPr lang="ru-RU" sz="4000" b="1" dirty="0" smtClean="0">
                <a:solidFill>
                  <a:srgbClr val="7030A0"/>
                </a:solidFill>
              </a:rPr>
              <a:t>Салфеточка, вазочка, ласточка.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96129" y="2708920"/>
            <a:ext cx="3929730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Выполняет у доски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тот, кто сидит слева 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 тебя на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следующем ряду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6516216" y="3645024"/>
            <a:ext cx="1656184" cy="151216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7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0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1785926"/>
            <a:ext cx="321471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ru-RU" sz="5400" b="1" dirty="0" smtClean="0">
              <a:solidFill>
                <a:schemeClr val="accent3">
                  <a:lumMod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ru-RU" sz="5400" b="1" dirty="0" smtClean="0">
              <a:solidFill>
                <a:schemeClr val="accent3">
                  <a:lumMod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5400" b="1" dirty="0" smtClean="0">
                <a:solidFill>
                  <a:schemeClr val="accent3">
                    <a:lumMod val="25000"/>
                  </a:schemeClr>
                </a:solidFill>
              </a:rPr>
              <a:t>кит</a:t>
            </a:r>
            <a:endParaRPr lang="ru-RU" sz="5400" b="1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3306" y="2000241"/>
            <a:ext cx="5429256" cy="32316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3000" b="1" u="sng" dirty="0" smtClean="0">
                <a:solidFill>
                  <a:srgbClr val="000099"/>
                </a:solidFill>
              </a:rPr>
              <a:t>Условия для поиска буквы:</a:t>
            </a:r>
          </a:p>
          <a:p>
            <a:pPr>
              <a:buFontTx/>
              <a:buChar char="-"/>
            </a:pPr>
            <a:r>
              <a:rPr lang="ru-RU" sz="3000" b="1" dirty="0" smtClean="0">
                <a:solidFill>
                  <a:srgbClr val="000099"/>
                </a:solidFill>
              </a:rPr>
              <a:t> находится в корне слова;</a:t>
            </a:r>
          </a:p>
          <a:p>
            <a:pPr>
              <a:buFontTx/>
              <a:buChar char="-"/>
            </a:pPr>
            <a:r>
              <a:rPr lang="ru-RU" sz="3000" b="1" dirty="0" smtClean="0">
                <a:solidFill>
                  <a:srgbClr val="000099"/>
                </a:solidFill>
              </a:rPr>
              <a:t> согласная;</a:t>
            </a:r>
          </a:p>
          <a:p>
            <a:pPr>
              <a:buFontTx/>
              <a:buChar char="-"/>
            </a:pPr>
            <a:r>
              <a:rPr lang="ru-RU" sz="3000" b="1" dirty="0" smtClean="0">
                <a:solidFill>
                  <a:srgbClr val="000099"/>
                </a:solidFill>
              </a:rPr>
              <a:t> обозначает звук:</a:t>
            </a:r>
          </a:p>
          <a:p>
            <a:r>
              <a:rPr lang="ru-RU" sz="3000" b="1" dirty="0" smtClean="0">
                <a:solidFill>
                  <a:srgbClr val="000099"/>
                </a:solidFill>
              </a:rPr>
              <a:t>			парный</a:t>
            </a:r>
          </a:p>
          <a:p>
            <a:r>
              <a:rPr lang="ru-RU" sz="3000" b="1" dirty="0" smtClean="0">
                <a:solidFill>
                  <a:srgbClr val="000099"/>
                </a:solidFill>
              </a:rPr>
              <a:t>			глухой</a:t>
            </a:r>
          </a:p>
          <a:p>
            <a:r>
              <a:rPr lang="ru-RU" sz="3000" b="1" dirty="0" smtClean="0">
                <a:solidFill>
                  <a:srgbClr val="000099"/>
                </a:solidFill>
              </a:rPr>
              <a:t>			мягкий</a:t>
            </a:r>
            <a:endParaRPr lang="ru-RU" dirty="0"/>
          </a:p>
        </p:txBody>
      </p:sp>
      <p:sp>
        <p:nvSpPr>
          <p:cNvPr id="7" name="Дуга 6"/>
          <p:cNvSpPr/>
          <p:nvPr/>
        </p:nvSpPr>
        <p:spPr>
          <a:xfrm>
            <a:off x="500034" y="4572008"/>
            <a:ext cx="1000132" cy="500066"/>
          </a:xfrm>
          <a:prstGeom prst="arc">
            <a:avLst>
              <a:gd name="adj1" fmla="val 10922107"/>
              <a:gd name="adj2" fmla="val 0"/>
            </a:avLst>
          </a:prstGeom>
          <a:ln w="508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28596" y="5286388"/>
            <a:ext cx="428628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00628" y="5500702"/>
            <a:ext cx="292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0099"/>
                </a:solidFill>
              </a:rPr>
              <a:t>Буква </a:t>
            </a:r>
            <a:r>
              <a:rPr lang="ru-RU" sz="4000" b="1" dirty="0" smtClean="0">
                <a:solidFill>
                  <a:srgbClr val="C00000"/>
                </a:solidFill>
              </a:rPr>
              <a:t>К</a:t>
            </a:r>
            <a:r>
              <a:rPr lang="ru-RU" sz="4000" b="1" dirty="0" smtClean="0">
                <a:solidFill>
                  <a:srgbClr val="000099"/>
                </a:solidFill>
              </a:rPr>
              <a:t>.</a:t>
            </a:r>
            <a:endParaRPr lang="ru-RU" sz="4000" b="1" dirty="0">
              <a:solidFill>
                <a:srgbClr val="00009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06" y="2656170"/>
            <a:ext cx="9072626" cy="1415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</a:rPr>
              <a:t>Найти закономерность, продолжить ряд:</a:t>
            </a:r>
          </a:p>
          <a:p>
            <a:pPr algn="ctr"/>
            <a:endParaRPr lang="ru-RU" sz="1200" b="1" dirty="0" smtClean="0"/>
          </a:p>
          <a:p>
            <a:pPr algn="ctr"/>
            <a:r>
              <a:rPr lang="ru-RU" sz="4800" b="1" dirty="0" err="1" smtClean="0">
                <a:solidFill>
                  <a:srgbClr val="C00000"/>
                </a:solidFill>
              </a:rPr>
              <a:t>ак</a:t>
            </a:r>
            <a:r>
              <a:rPr lang="ru-RU" sz="4800" b="1" dirty="0" smtClean="0">
                <a:solidFill>
                  <a:srgbClr val="C00000"/>
                </a:solidFill>
              </a:rPr>
              <a:t>   </a:t>
            </a:r>
            <a:r>
              <a:rPr lang="ru-RU" sz="4800" b="1" dirty="0" err="1" smtClean="0">
                <a:solidFill>
                  <a:srgbClr val="C00000"/>
                </a:solidFill>
              </a:rPr>
              <a:t>аак</a:t>
            </a:r>
            <a:r>
              <a:rPr lang="ru-RU" sz="4800" b="1" dirty="0" smtClean="0">
                <a:solidFill>
                  <a:srgbClr val="C00000"/>
                </a:solidFill>
              </a:rPr>
              <a:t>   </a:t>
            </a:r>
            <a:r>
              <a:rPr lang="ru-RU" sz="4800" b="1" dirty="0" err="1" smtClean="0">
                <a:solidFill>
                  <a:srgbClr val="C00000"/>
                </a:solidFill>
              </a:rPr>
              <a:t>ааак</a:t>
            </a:r>
            <a:r>
              <a:rPr lang="ru-RU" sz="4800" b="1" dirty="0" smtClean="0">
                <a:solidFill>
                  <a:srgbClr val="C00000"/>
                </a:solidFill>
              </a:rPr>
              <a:t>   </a:t>
            </a:r>
            <a:r>
              <a:rPr lang="ru-RU" sz="4800" b="1" dirty="0" err="1" smtClean="0">
                <a:solidFill>
                  <a:srgbClr val="C00000"/>
                </a:solidFill>
              </a:rPr>
              <a:t>кааа</a:t>
            </a:r>
            <a:r>
              <a:rPr lang="ru-RU" sz="4800" b="1" dirty="0" smtClean="0">
                <a:solidFill>
                  <a:srgbClr val="C00000"/>
                </a:solidFill>
              </a:rPr>
              <a:t>   </a:t>
            </a:r>
            <a:r>
              <a:rPr lang="ru-RU" sz="4800" b="1" dirty="0" err="1" smtClean="0">
                <a:solidFill>
                  <a:srgbClr val="C00000"/>
                </a:solidFill>
              </a:rPr>
              <a:t>каа</a:t>
            </a:r>
            <a:r>
              <a:rPr lang="ru-RU" sz="4800" b="1" dirty="0" smtClean="0">
                <a:solidFill>
                  <a:srgbClr val="C00000"/>
                </a:solidFill>
              </a:rPr>
              <a:t> …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002" y="3140968"/>
            <a:ext cx="86439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err="1" smtClean="0">
                <a:solidFill>
                  <a:schemeClr val="tx2"/>
                </a:solidFill>
                <a:latin typeface="Calligraph" pitchFamily="2" charset="0"/>
              </a:rPr>
              <a:t>ак</a:t>
            </a:r>
            <a:r>
              <a:rPr lang="ru-RU" sz="8000" dirty="0" smtClean="0">
                <a:solidFill>
                  <a:schemeClr val="tx2"/>
                </a:solidFill>
                <a:latin typeface="Calligraph" pitchFamily="2" charset="0"/>
              </a:rPr>
              <a:t>  </a:t>
            </a:r>
            <a:r>
              <a:rPr lang="ru-RU" sz="8000" dirty="0" err="1" smtClean="0">
                <a:solidFill>
                  <a:schemeClr val="tx2"/>
                </a:solidFill>
                <a:latin typeface="Calligraph" pitchFamily="2" charset="0"/>
              </a:rPr>
              <a:t>аак</a:t>
            </a:r>
            <a:r>
              <a:rPr lang="ru-RU" sz="8000" dirty="0" smtClean="0">
                <a:solidFill>
                  <a:schemeClr val="tx2"/>
                </a:solidFill>
                <a:latin typeface="Calligraph" pitchFamily="2" charset="0"/>
              </a:rPr>
              <a:t>  </a:t>
            </a:r>
            <a:r>
              <a:rPr lang="ru-RU" sz="8000" dirty="0" err="1" smtClean="0">
                <a:solidFill>
                  <a:schemeClr val="tx2"/>
                </a:solidFill>
                <a:latin typeface="Calligraph" pitchFamily="2" charset="0"/>
              </a:rPr>
              <a:t>ааак</a:t>
            </a:r>
            <a:r>
              <a:rPr lang="ru-RU" sz="8000" dirty="0" smtClean="0">
                <a:solidFill>
                  <a:schemeClr val="tx2"/>
                </a:solidFill>
                <a:latin typeface="Calligraph" pitchFamily="2" charset="0"/>
              </a:rPr>
              <a:t>  </a:t>
            </a:r>
            <a:r>
              <a:rPr lang="ru-RU" sz="8000" dirty="0" err="1" smtClean="0">
                <a:solidFill>
                  <a:schemeClr val="tx2"/>
                </a:solidFill>
                <a:latin typeface="Calligraph" pitchFamily="2" charset="0"/>
              </a:rPr>
              <a:t>кааа</a:t>
            </a:r>
            <a:r>
              <a:rPr lang="ru-RU" sz="8000" dirty="0" smtClean="0">
                <a:solidFill>
                  <a:schemeClr val="tx2"/>
                </a:solidFill>
                <a:latin typeface="Calligraph" pitchFamily="2" charset="0"/>
              </a:rPr>
              <a:t>  </a:t>
            </a:r>
            <a:r>
              <a:rPr lang="ru-RU" sz="8000" dirty="0" err="1" smtClean="0">
                <a:solidFill>
                  <a:schemeClr val="tx2"/>
                </a:solidFill>
                <a:latin typeface="Calligraph" pitchFamily="2" charset="0"/>
              </a:rPr>
              <a:t>каа</a:t>
            </a:r>
            <a:r>
              <a:rPr lang="ru-RU" sz="8000" dirty="0" smtClean="0">
                <a:solidFill>
                  <a:schemeClr val="tx2"/>
                </a:solidFill>
                <a:latin typeface="Calligraph" pitchFamily="2" charset="0"/>
              </a:rPr>
              <a:t> …</a:t>
            </a:r>
            <a:endParaRPr lang="ru-RU" sz="8000" dirty="0">
              <a:solidFill>
                <a:schemeClr val="tx2"/>
              </a:solidFill>
              <a:latin typeface="Calligraph" pitchFamily="2" charset="0"/>
            </a:endParaRP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8001024" y="1142984"/>
            <a:ext cx="1142976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слайд  8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15" name="Picture 2" descr="C:\Documents and Settings\Игорь\Мои документы\Картинки\Прозрачные\Прозрачный фон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43875" y="0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3" grpId="1" build="allAtOnce"/>
      <p:bldP spid="4" grpId="0" build="allAtOnce"/>
      <p:bldP spid="7" grpId="0" animBg="1"/>
      <p:bldP spid="7" grpId="1" animBg="1"/>
      <p:bldP spid="12" grpId="0"/>
      <p:bldP spid="12" grpId="1"/>
      <p:bldP spid="13" grpId="0" build="allAtOnce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маманя\картинки\03048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5215" y="0"/>
            <a:ext cx="9229215" cy="6858000"/>
          </a:xfrm>
          <a:prstGeom prst="rect">
            <a:avLst/>
          </a:prstGeom>
          <a:noFill/>
        </p:spPr>
      </p:pic>
      <p:sp>
        <p:nvSpPr>
          <p:cNvPr id="5" name="Солнце 4">
            <a:hlinkClick r:id="rId3" action="ppaction://hlinksldjump"/>
          </p:cNvPr>
          <p:cNvSpPr/>
          <p:nvPr/>
        </p:nvSpPr>
        <p:spPr>
          <a:xfrm>
            <a:off x="539552" y="908720"/>
            <a:ext cx="576064" cy="430908"/>
          </a:xfrm>
          <a:prstGeom prst="sun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836712"/>
            <a:ext cx="36403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Литература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03648" y="1484784"/>
            <a:ext cx="643798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Д.Н.Мамин-Сибиряк</a:t>
            </a:r>
            <a:endParaRPr lang="ru-RU" sz="5400" b="1" dirty="0" smtClean="0">
              <a:ln>
                <a:prstDash val="solid"/>
              </a:ln>
              <a:solidFill>
                <a:srgbClr val="00B05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Приёмыш.</a:t>
            </a:r>
            <a:endParaRPr lang="ru-RU" sz="5400" b="1" cap="none" spc="0" dirty="0">
              <a:ln>
                <a:prstDash val="solid"/>
              </a:ln>
              <a:solidFill>
                <a:srgbClr val="00B05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2636912"/>
            <a:ext cx="676875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36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…Я тут князем </a:t>
            </a:r>
            <a:r>
              <a:rPr lang="ru-RU" sz="36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живу.Всё</a:t>
            </a:r>
            <a:r>
              <a:rPr lang="ru-RU" sz="36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у меня есть…И птица всякая, и рыба, и трава. Конечно, говорить они не умеют, да я-то понимаю всё… </a:t>
            </a:r>
            <a:r>
              <a:rPr lang="ru-RU" sz="36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Эвон,погляди</a:t>
            </a:r>
            <a:r>
              <a:rPr lang="ru-RU" sz="36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, лебедь –то дожидается нас с </a:t>
            </a:r>
            <a:r>
              <a:rPr lang="ru-RU" sz="36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Собольком</a:t>
            </a:r>
            <a:r>
              <a:rPr lang="ru-RU" sz="36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…..</a:t>
            </a:r>
            <a:endParaRPr lang="ru-RU" sz="3600" b="1" cap="none" spc="0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1844824"/>
            <a:ext cx="80360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Отгадай, откуда отрывок?</a:t>
            </a:r>
            <a:endParaRPr lang="ru-RU" sz="5400" b="1" cap="none" spc="0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8" grpId="1"/>
      <p:bldP spid="9" grpId="0"/>
      <p:bldP spid="9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маманя\картинки\03048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5215" y="0"/>
            <a:ext cx="9229215" cy="6858000"/>
          </a:xfrm>
          <a:prstGeom prst="rect">
            <a:avLst/>
          </a:prstGeom>
          <a:noFill/>
        </p:spPr>
      </p:pic>
      <p:sp>
        <p:nvSpPr>
          <p:cNvPr id="5" name="Солнце 4">
            <a:hlinkClick r:id="rId3" action="ppaction://hlinksldjump"/>
          </p:cNvPr>
          <p:cNvSpPr/>
          <p:nvPr/>
        </p:nvSpPr>
        <p:spPr>
          <a:xfrm>
            <a:off x="539552" y="908720"/>
            <a:ext cx="576064" cy="430908"/>
          </a:xfrm>
          <a:prstGeom prst="sun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836712"/>
            <a:ext cx="36403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Литература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1844824"/>
            <a:ext cx="80360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Отгадай, откуда отрывок?</a:t>
            </a:r>
            <a:endParaRPr lang="ru-RU" sz="5400" b="1" cap="none" spc="0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маманя\картинки\03048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9215" cy="6858000"/>
          </a:xfrm>
          <a:prstGeom prst="rect">
            <a:avLst/>
          </a:prstGeom>
          <a:noFill/>
        </p:spPr>
      </p:pic>
      <p:sp>
        <p:nvSpPr>
          <p:cNvPr id="5" name="Солнце 4">
            <a:hlinkClick r:id="rId3" action="ppaction://hlinksldjump"/>
          </p:cNvPr>
          <p:cNvSpPr/>
          <p:nvPr/>
        </p:nvSpPr>
        <p:spPr>
          <a:xfrm>
            <a:off x="539552" y="908720"/>
            <a:ext cx="576064" cy="430908"/>
          </a:xfrm>
          <a:prstGeom prst="sun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836712"/>
            <a:ext cx="36403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Литература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56290" y="2636912"/>
            <a:ext cx="55034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Страница 144-147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маманя\картинки\03048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9215" cy="6858000"/>
          </a:xfrm>
          <a:prstGeom prst="rect">
            <a:avLst/>
          </a:prstGeom>
          <a:noFill/>
        </p:spPr>
      </p:pic>
      <p:sp>
        <p:nvSpPr>
          <p:cNvPr id="5" name="Солнце 4">
            <a:hlinkClick r:id="rId3" action="ppaction://hlinksldjump"/>
          </p:cNvPr>
          <p:cNvSpPr/>
          <p:nvPr/>
        </p:nvSpPr>
        <p:spPr>
          <a:xfrm>
            <a:off x="539552" y="908720"/>
            <a:ext cx="576064" cy="430908"/>
          </a:xfrm>
          <a:prstGeom prst="sun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827584" y="692696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 «Телеграмма» .</a:t>
            </a:r>
          </a:p>
          <a:p>
            <a:r>
              <a:rPr lang="ru-RU" sz="5400" b="1" i="1" dirty="0" smtClean="0">
                <a:solidFill>
                  <a:srgbClr val="00B050"/>
                </a:solidFill>
              </a:rPr>
              <a:t>Кто из сказочных героев мог дать такие телеграммы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маманя\картинки\03048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9215" cy="6858000"/>
          </a:xfrm>
          <a:prstGeom prst="rect">
            <a:avLst/>
          </a:prstGeom>
          <a:noFill/>
        </p:spPr>
      </p:pic>
      <p:sp>
        <p:nvSpPr>
          <p:cNvPr id="5" name="Солнце 4">
            <a:hlinkClick r:id="rId3" action="ppaction://hlinksldjump"/>
          </p:cNvPr>
          <p:cNvSpPr/>
          <p:nvPr/>
        </p:nvSpPr>
        <p:spPr>
          <a:xfrm>
            <a:off x="539552" y="908720"/>
            <a:ext cx="576064" cy="430908"/>
          </a:xfrm>
          <a:prstGeom prst="sun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899592" y="1988840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Чтение по ролям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Страница  60-63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маманя\картинки\03048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9215" cy="6858000"/>
          </a:xfrm>
          <a:prstGeom prst="rect">
            <a:avLst/>
          </a:prstGeom>
          <a:noFill/>
        </p:spPr>
      </p:pic>
      <p:sp>
        <p:nvSpPr>
          <p:cNvPr id="5" name="Солнце 4">
            <a:hlinkClick r:id="rId3" action="ppaction://hlinksldjump"/>
          </p:cNvPr>
          <p:cNvSpPr/>
          <p:nvPr/>
        </p:nvSpPr>
        <p:spPr>
          <a:xfrm>
            <a:off x="539552" y="908720"/>
            <a:ext cx="576064" cy="430908"/>
          </a:xfrm>
          <a:prstGeom prst="sun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899592" y="1988840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Проверим, как вы знаете сказки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маманя\картинки\03048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5215" y="0"/>
            <a:ext cx="9229215" cy="6858000"/>
          </a:xfrm>
          <a:prstGeom prst="rect">
            <a:avLst/>
          </a:prstGeom>
          <a:noFill/>
        </p:spPr>
      </p:pic>
      <p:sp>
        <p:nvSpPr>
          <p:cNvPr id="5" name="Солнце 4">
            <a:hlinkClick r:id="rId3" action="ppaction://hlinksldjump"/>
          </p:cNvPr>
          <p:cNvSpPr/>
          <p:nvPr/>
        </p:nvSpPr>
        <p:spPr>
          <a:xfrm>
            <a:off x="539552" y="908720"/>
            <a:ext cx="576064" cy="430908"/>
          </a:xfrm>
          <a:prstGeom prst="sun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899592" y="1988840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Бюро находок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88641"/>
          <a:ext cx="8208908" cy="3456385"/>
        </p:xfrm>
        <a:graphic>
          <a:graphicData uri="http://schemas.openxmlformats.org/drawingml/2006/table">
            <a:tbl>
              <a:tblPr/>
              <a:tblGrid>
                <a:gridCol w="745638"/>
                <a:gridCol w="745638"/>
                <a:gridCol w="745638"/>
                <a:gridCol w="745638"/>
                <a:gridCol w="746168"/>
                <a:gridCol w="746698"/>
                <a:gridCol w="746698"/>
                <a:gridCol w="746698"/>
                <a:gridCol w="746698"/>
                <a:gridCol w="746698"/>
                <a:gridCol w="746698"/>
              </a:tblGrid>
              <a:tr h="1126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2" marR="4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2" marR="4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2" marR="4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2" marR="4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2" marR="4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2" marR="4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2" marR="4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2" marR="4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2" marR="4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2" marR="4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2" marR="4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26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2" marR="4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2" marR="4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2" marR="4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2" marR="4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2" marR="4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204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2" marR="4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2" marR="4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2" marR="4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2" marR="4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2" marR="4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2" marR="4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2" marR="4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2" marR="4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2" marR="4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2" marR="4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2" marR="42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4005064"/>
            <a:ext cx="1080120" cy="7200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797152"/>
            <a:ext cx="1080120" cy="72008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5733256"/>
            <a:ext cx="1080120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563450" y="4941168"/>
            <a:ext cx="1080120" cy="72008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563450" y="4005064"/>
            <a:ext cx="1080120" cy="7200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75656" y="4725144"/>
            <a:ext cx="271741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Письменно </a:t>
            </a:r>
          </a:p>
          <a:p>
            <a:pPr algn="ctr"/>
            <a:r>
              <a:rPr lang="ru-RU" sz="2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Русский язык</a:t>
            </a:r>
            <a:endParaRPr lang="ru-RU" sz="25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62551" y="4171898"/>
            <a:ext cx="30380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Вопрос от </a:t>
            </a:r>
            <a:r>
              <a:rPr lang="ru-RU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Знатаков</a:t>
            </a:r>
            <a:endParaRPr lang="ru-RU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63688" y="5877272"/>
            <a:ext cx="2912977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Выбор учителя</a:t>
            </a:r>
            <a:endParaRPr lang="ru-RU" sz="25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96136" y="5085184"/>
            <a:ext cx="2805575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Занимательно</a:t>
            </a:r>
            <a:endParaRPr lang="ru-RU" sz="25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868144" y="4005064"/>
            <a:ext cx="217719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Литература</a:t>
            </a:r>
            <a:endParaRPr lang="ru-R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5" name="Солнце 14">
            <a:hlinkClick r:id="" action="ppaction://noaction"/>
          </p:cNvPr>
          <p:cNvSpPr/>
          <p:nvPr/>
        </p:nvSpPr>
        <p:spPr>
          <a:xfrm>
            <a:off x="1547664" y="548680"/>
            <a:ext cx="216024" cy="28803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олнце 15">
            <a:hlinkClick r:id="rId3" action="ppaction://hlinksldjump"/>
          </p:cNvPr>
          <p:cNvSpPr/>
          <p:nvPr/>
        </p:nvSpPr>
        <p:spPr>
          <a:xfrm>
            <a:off x="755576" y="548680"/>
            <a:ext cx="216024" cy="28803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олнце 16">
            <a:hlinkClick r:id="rId4" action="ppaction://hlinksldjump"/>
          </p:cNvPr>
          <p:cNvSpPr/>
          <p:nvPr/>
        </p:nvSpPr>
        <p:spPr>
          <a:xfrm>
            <a:off x="827584" y="1700808"/>
            <a:ext cx="216024" cy="288032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лнце 17">
            <a:hlinkClick r:id="rId5" action="ppaction://hlinksldjump"/>
          </p:cNvPr>
          <p:cNvSpPr/>
          <p:nvPr/>
        </p:nvSpPr>
        <p:spPr>
          <a:xfrm>
            <a:off x="6012160" y="2852936"/>
            <a:ext cx="216024" cy="288032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лнце 18">
            <a:hlinkClick r:id="rId6" action="ppaction://hlinksldjump"/>
          </p:cNvPr>
          <p:cNvSpPr/>
          <p:nvPr/>
        </p:nvSpPr>
        <p:spPr>
          <a:xfrm>
            <a:off x="6804248" y="620688"/>
            <a:ext cx="216024" cy="288032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олнце 19">
            <a:hlinkClick r:id="rId7" action="ppaction://hlinksldjump"/>
          </p:cNvPr>
          <p:cNvSpPr/>
          <p:nvPr/>
        </p:nvSpPr>
        <p:spPr>
          <a:xfrm>
            <a:off x="8244408" y="2780928"/>
            <a:ext cx="216024" cy="288032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олнце 20">
            <a:hlinkClick r:id="rId8" action="ppaction://hlinksldjump"/>
          </p:cNvPr>
          <p:cNvSpPr/>
          <p:nvPr/>
        </p:nvSpPr>
        <p:spPr>
          <a:xfrm>
            <a:off x="3851920" y="548680"/>
            <a:ext cx="216024" cy="288032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олнце 21">
            <a:hlinkClick r:id="rId9" action="ppaction://hlinksldjump"/>
          </p:cNvPr>
          <p:cNvSpPr/>
          <p:nvPr/>
        </p:nvSpPr>
        <p:spPr>
          <a:xfrm>
            <a:off x="3059832" y="548680"/>
            <a:ext cx="216024" cy="28803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олнце 22">
            <a:hlinkClick r:id="rId10" action="ppaction://hlinksldjump"/>
          </p:cNvPr>
          <p:cNvSpPr/>
          <p:nvPr/>
        </p:nvSpPr>
        <p:spPr>
          <a:xfrm>
            <a:off x="2339752" y="548680"/>
            <a:ext cx="216024" cy="288032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олнце 23">
            <a:hlinkClick r:id="rId11" action="ppaction://hlinksldjump"/>
          </p:cNvPr>
          <p:cNvSpPr/>
          <p:nvPr/>
        </p:nvSpPr>
        <p:spPr>
          <a:xfrm>
            <a:off x="3851920" y="2852936"/>
            <a:ext cx="216024" cy="288032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олнце 24">
            <a:hlinkClick r:id="" action="ppaction://noaction"/>
          </p:cNvPr>
          <p:cNvSpPr/>
          <p:nvPr/>
        </p:nvSpPr>
        <p:spPr>
          <a:xfrm>
            <a:off x="5220072" y="2852936"/>
            <a:ext cx="216024" cy="288032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олнце 25">
            <a:hlinkClick r:id="rId12" action="ppaction://hlinksldjump"/>
          </p:cNvPr>
          <p:cNvSpPr/>
          <p:nvPr/>
        </p:nvSpPr>
        <p:spPr>
          <a:xfrm>
            <a:off x="3059832" y="2852936"/>
            <a:ext cx="216024" cy="288032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лнце 26">
            <a:hlinkClick r:id="rId13" action="ppaction://hlinksldjump"/>
          </p:cNvPr>
          <p:cNvSpPr/>
          <p:nvPr/>
        </p:nvSpPr>
        <p:spPr>
          <a:xfrm>
            <a:off x="6804248" y="2924944"/>
            <a:ext cx="216024" cy="288032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олнце 27">
            <a:hlinkClick r:id="rId14" action="ppaction://hlinksldjump"/>
          </p:cNvPr>
          <p:cNvSpPr/>
          <p:nvPr/>
        </p:nvSpPr>
        <p:spPr>
          <a:xfrm>
            <a:off x="7452320" y="2924944"/>
            <a:ext cx="216024" cy="288032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олнце 28">
            <a:hlinkClick r:id="rId15" action="ppaction://hlinksldjump"/>
          </p:cNvPr>
          <p:cNvSpPr/>
          <p:nvPr/>
        </p:nvSpPr>
        <p:spPr>
          <a:xfrm>
            <a:off x="7596336" y="620688"/>
            <a:ext cx="216024" cy="288032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олнце 29">
            <a:hlinkClick r:id="rId16" action="ppaction://hlinksldjump"/>
          </p:cNvPr>
          <p:cNvSpPr/>
          <p:nvPr/>
        </p:nvSpPr>
        <p:spPr>
          <a:xfrm>
            <a:off x="4499992" y="476672"/>
            <a:ext cx="216024" cy="288032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олнце 30">
            <a:hlinkClick r:id="rId17" action="ppaction://hlinksldjump"/>
          </p:cNvPr>
          <p:cNvSpPr/>
          <p:nvPr/>
        </p:nvSpPr>
        <p:spPr>
          <a:xfrm>
            <a:off x="6084168" y="548680"/>
            <a:ext cx="216024" cy="288032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олнце 31">
            <a:hlinkClick r:id="rId18" action="ppaction://hlinksldjump"/>
          </p:cNvPr>
          <p:cNvSpPr/>
          <p:nvPr/>
        </p:nvSpPr>
        <p:spPr>
          <a:xfrm>
            <a:off x="4572000" y="1700808"/>
            <a:ext cx="216024" cy="288032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олнце 32">
            <a:hlinkClick r:id="" action="ppaction://noaction"/>
          </p:cNvPr>
          <p:cNvSpPr/>
          <p:nvPr/>
        </p:nvSpPr>
        <p:spPr>
          <a:xfrm>
            <a:off x="4572000" y="2852936"/>
            <a:ext cx="216024" cy="28803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олнце 33">
            <a:hlinkClick r:id="rId13" action="ppaction://hlinksldjump"/>
          </p:cNvPr>
          <p:cNvSpPr/>
          <p:nvPr/>
        </p:nvSpPr>
        <p:spPr>
          <a:xfrm>
            <a:off x="1619672" y="2852936"/>
            <a:ext cx="216024" cy="28803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олнце 34">
            <a:hlinkClick r:id="" action="ppaction://noaction"/>
          </p:cNvPr>
          <p:cNvSpPr/>
          <p:nvPr/>
        </p:nvSpPr>
        <p:spPr>
          <a:xfrm>
            <a:off x="5364088" y="548680"/>
            <a:ext cx="216024" cy="28803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олнце 35">
            <a:hlinkClick r:id="" action="ppaction://noaction"/>
          </p:cNvPr>
          <p:cNvSpPr/>
          <p:nvPr/>
        </p:nvSpPr>
        <p:spPr>
          <a:xfrm>
            <a:off x="8316416" y="692696"/>
            <a:ext cx="216024" cy="28803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олнце 36">
            <a:hlinkClick r:id="rId19" action="ppaction://hlinksldjump"/>
          </p:cNvPr>
          <p:cNvSpPr/>
          <p:nvPr/>
        </p:nvSpPr>
        <p:spPr>
          <a:xfrm>
            <a:off x="8316416" y="1700808"/>
            <a:ext cx="216024" cy="288032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олнце 38"/>
          <p:cNvSpPr/>
          <p:nvPr/>
        </p:nvSpPr>
        <p:spPr>
          <a:xfrm>
            <a:off x="971600" y="5877272"/>
            <a:ext cx="216024" cy="28803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олнце 39"/>
          <p:cNvSpPr/>
          <p:nvPr/>
        </p:nvSpPr>
        <p:spPr>
          <a:xfrm>
            <a:off x="971600" y="4941168"/>
            <a:ext cx="216024" cy="288032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олнце 40"/>
          <p:cNvSpPr/>
          <p:nvPr/>
        </p:nvSpPr>
        <p:spPr>
          <a:xfrm>
            <a:off x="971600" y="4149080"/>
            <a:ext cx="216024" cy="288032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олнце 41"/>
          <p:cNvSpPr/>
          <p:nvPr/>
        </p:nvSpPr>
        <p:spPr>
          <a:xfrm>
            <a:off x="4932040" y="4221088"/>
            <a:ext cx="216024" cy="288032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олнце 42"/>
          <p:cNvSpPr/>
          <p:nvPr/>
        </p:nvSpPr>
        <p:spPr>
          <a:xfrm>
            <a:off x="4932040" y="5229200"/>
            <a:ext cx="216024" cy="288032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олнце 43">
            <a:hlinkClick r:id="rId20" action="ppaction://hlinksldjump"/>
          </p:cNvPr>
          <p:cNvSpPr/>
          <p:nvPr/>
        </p:nvSpPr>
        <p:spPr>
          <a:xfrm>
            <a:off x="2267744" y="2924944"/>
            <a:ext cx="216024" cy="288032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/>
          </p:cNvPr>
          <p:cNvSpPr/>
          <p:nvPr/>
        </p:nvSpPr>
        <p:spPr>
          <a:xfrm rot="19773522">
            <a:off x="-65641" y="2506649"/>
            <a:ext cx="17267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hlinkClick r:id="" action="ppaction://noaction"/>
              </a:rPr>
              <a:t>старт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8" name="Выгнутая вверх стрелка 47"/>
          <p:cNvSpPr/>
          <p:nvPr/>
        </p:nvSpPr>
        <p:spPr>
          <a:xfrm flipH="1">
            <a:off x="2195736" y="1628800"/>
            <a:ext cx="3312368" cy="936104"/>
          </a:xfrm>
          <a:prstGeom prst="curvedDownArrow">
            <a:avLst>
              <a:gd name="adj1" fmla="val 25000"/>
              <a:gd name="adj2" fmla="val 50000"/>
              <a:gd name="adj3" fmla="val 231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9" name="Выгнутая вниз стрелка 48"/>
          <p:cNvSpPr/>
          <p:nvPr/>
        </p:nvSpPr>
        <p:spPr>
          <a:xfrm>
            <a:off x="1763688" y="1124744"/>
            <a:ext cx="4464496" cy="1152128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Выгнутая влево стрелка 49"/>
          <p:cNvSpPr/>
          <p:nvPr/>
        </p:nvSpPr>
        <p:spPr>
          <a:xfrm>
            <a:off x="7740352" y="1124744"/>
            <a:ext cx="432048" cy="1224136"/>
          </a:xfrm>
          <a:prstGeom prst="curv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46325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5536" y="4437112"/>
            <a:ext cx="11849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4437112"/>
            <a:ext cx="1408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38131" y="4437112"/>
            <a:ext cx="12843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цве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67944" y="4437112"/>
            <a:ext cx="11823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4437112"/>
            <a:ext cx="11448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91680" y="4437112"/>
            <a:ext cx="795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92080" y="4365104"/>
            <a:ext cx="3212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баклажан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11760" y="4437112"/>
            <a:ext cx="5549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43808" y="4437112"/>
            <a:ext cx="534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75856" y="4437112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Солнце 14">
            <a:hlinkClick r:id="rId3" action="ppaction://hlinksldjump"/>
          </p:cNvPr>
          <p:cNvSpPr/>
          <p:nvPr/>
        </p:nvSpPr>
        <p:spPr>
          <a:xfrm>
            <a:off x="7715272" y="1285860"/>
            <a:ext cx="576064" cy="430908"/>
          </a:xfrm>
          <a:prstGeom prst="sun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85185E-6 L -0.10833 -0.0044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1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1" grpId="0"/>
      <p:bldP spid="11" grpId="1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маманя\картинки\03048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9215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09482"/>
            <a:ext cx="4186238" cy="21053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Резинка - </a:t>
            </a:r>
            <a:r>
              <a:rPr lang="ru-RU" sz="2400" b="1" dirty="0" err="1" smtClean="0">
                <a:solidFill>
                  <a:srgbClr val="00B050"/>
                </a:solidFill>
              </a:rPr>
              <a:t>Акулинка</a:t>
            </a:r>
            <a:endParaRPr lang="ru-RU" sz="24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Пошла гулять по спинке,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А пока он гуляла,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Спинка розовая стала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5" name="Солнце 4">
            <a:hlinkClick r:id="rId3" action="ppaction://hlinksldjump"/>
          </p:cNvPr>
          <p:cNvSpPr/>
          <p:nvPr/>
        </p:nvSpPr>
        <p:spPr>
          <a:xfrm>
            <a:off x="7715272" y="1285860"/>
            <a:ext cx="576064" cy="430908"/>
          </a:xfrm>
          <a:prstGeom prst="sun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14480" y="1285860"/>
            <a:ext cx="5429288" cy="500066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Загадки</a:t>
            </a:r>
            <a:endParaRPr kumimoji="0" lang="ru-RU" sz="4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429124" y="2143116"/>
            <a:ext cx="4329114" cy="242889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Говорит дорожка</a:t>
            </a:r>
            <a:r>
              <a:rPr kumimoji="0" lang="ru-RU" sz="26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ru-RU" sz="2600" b="1" dirty="0" smtClean="0">
                <a:solidFill>
                  <a:srgbClr val="0070C0"/>
                </a:solidFill>
              </a:rPr>
              <a:t>Два вышитых конца: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26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«Помылься хоть немножко,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ru-RU" sz="2600" b="1" dirty="0" smtClean="0">
                <a:solidFill>
                  <a:srgbClr val="0070C0"/>
                </a:solidFill>
              </a:rPr>
              <a:t>Чернила смой с лица! –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26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Иначе ты в полдня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ru-RU" sz="2600" b="1" dirty="0" smtClean="0">
                <a:solidFill>
                  <a:srgbClr val="0070C0"/>
                </a:solidFill>
              </a:rPr>
              <a:t>Испачкаешь меня!»</a:t>
            </a:r>
            <a:r>
              <a:rPr lang="ru-RU" sz="2600" b="1" dirty="0" smtClean="0"/>
              <a:t> </a:t>
            </a:r>
            <a:r>
              <a:rPr kumimoji="0" lang="ru-RU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357290" y="4109746"/>
            <a:ext cx="4186238" cy="21053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Худая девочка –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Жёсткая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чёлка,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ru-RU" sz="2400" b="1" baseline="0" dirty="0" smtClean="0"/>
              <a:t>По</a:t>
            </a:r>
            <a:r>
              <a:rPr lang="ru-RU" sz="2400" b="1" dirty="0" smtClean="0"/>
              <a:t> утрам и до вечера,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Чистоту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приносит нам!?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5072066" y="4538374"/>
            <a:ext cx="4186238" cy="21053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Белая река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В пещеру затекла,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Чистит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 бела?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маманя\картинки\03048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921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Занимательно!!!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3800" b="1" dirty="0" smtClean="0"/>
              <a:t>Сколько лет сиднем просидел на печи Илья Муромец? Известно, что если бы он просидел ещё 2 раза по столько, то его возраст составил бы наибольшее                                        	двузначное число.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83652" name="Picture 4" descr="skazka_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4346" y="4529268"/>
            <a:ext cx="3571868" cy="2328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лнце 6">
            <a:hlinkClick r:id="rId4" action="ppaction://hlinksldjump"/>
          </p:cNvPr>
          <p:cNvSpPr/>
          <p:nvPr/>
        </p:nvSpPr>
        <p:spPr>
          <a:xfrm>
            <a:off x="7358082" y="1071546"/>
            <a:ext cx="576064" cy="288032"/>
          </a:xfrm>
          <a:prstGeom prst="sun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786050" y="5500702"/>
            <a:ext cx="6143668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sz="3300" b="1" dirty="0" smtClean="0">
                <a:solidFill>
                  <a:srgbClr val="0070C0"/>
                </a:solidFill>
              </a:rPr>
              <a:t>РЕШЕНИЕ: 33 + 33 + 33= 99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маманя\картинки\03048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9215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186766" cy="524131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2800" b="1" dirty="0" err="1" smtClean="0"/>
              <a:t>Скороговорун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скороговорил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скоровыговаривал</a:t>
            </a:r>
            <a:r>
              <a:rPr lang="ru-RU" sz="2800" b="1" dirty="0" smtClean="0"/>
              <a:t>, что всех скороговорок не </a:t>
            </a:r>
            <a:r>
              <a:rPr lang="ru-RU" sz="2800" b="1" dirty="0" err="1" smtClean="0"/>
              <a:t>пересговоришь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не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перескоровыговаришь</a:t>
            </a:r>
            <a:r>
              <a:rPr lang="ru-RU" sz="2800" b="1" dirty="0" smtClean="0"/>
              <a:t>, </a:t>
            </a:r>
          </a:p>
          <a:p>
            <a:pPr algn="ctr">
              <a:buNone/>
            </a:pPr>
            <a:r>
              <a:rPr lang="ru-RU" sz="2800" b="1" dirty="0" smtClean="0"/>
              <a:t>	Но </a:t>
            </a:r>
            <a:r>
              <a:rPr lang="ru-RU" sz="2800" b="1" dirty="0" err="1" smtClean="0"/>
              <a:t>заскороговорившись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выскороговорил</a:t>
            </a:r>
            <a:r>
              <a:rPr lang="ru-RU" sz="2800" b="1" dirty="0" smtClean="0"/>
              <a:t> – </a:t>
            </a:r>
          </a:p>
          <a:p>
            <a:pPr algn="ctr">
              <a:buNone/>
            </a:pPr>
            <a:r>
              <a:rPr lang="ru-RU" sz="2800" b="1" dirty="0" smtClean="0"/>
              <a:t>	Что все скороговорки </a:t>
            </a:r>
            <a:r>
              <a:rPr lang="ru-RU" sz="2800" b="1" dirty="0" err="1" smtClean="0"/>
              <a:t>пересговоришь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перескоровыговаришь</a:t>
            </a:r>
            <a:r>
              <a:rPr lang="ru-RU" sz="2800" b="1" dirty="0" smtClean="0"/>
              <a:t>, </a:t>
            </a:r>
          </a:p>
          <a:p>
            <a:pPr algn="ctr">
              <a:buNone/>
            </a:pPr>
            <a:r>
              <a:rPr lang="ru-RU" sz="2800" b="1" dirty="0" smtClean="0"/>
              <a:t>	И прыгают скороговорки как караси на сковородке</a:t>
            </a:r>
            <a:endParaRPr lang="ru-RU" sz="2800" b="1" dirty="0"/>
          </a:p>
        </p:txBody>
      </p:sp>
      <p:sp>
        <p:nvSpPr>
          <p:cNvPr id="5" name="Солнце 4">
            <a:hlinkClick r:id="rId3" action="ppaction://hlinksldjump"/>
          </p:cNvPr>
          <p:cNvSpPr/>
          <p:nvPr/>
        </p:nvSpPr>
        <p:spPr>
          <a:xfrm>
            <a:off x="7358082" y="785794"/>
            <a:ext cx="576064" cy="430908"/>
          </a:xfrm>
          <a:prstGeom prst="sun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28662" y="642918"/>
            <a:ext cx="7239000" cy="500066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попробуй</a:t>
            </a:r>
            <a:r>
              <a:rPr kumimoji="0" lang="ru-RU" sz="5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5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маманя\картинки\03048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5215" y="0"/>
            <a:ext cx="9229215" cy="6858000"/>
          </a:xfrm>
          <a:prstGeom prst="rect">
            <a:avLst/>
          </a:prstGeom>
          <a:noFill/>
        </p:spPr>
      </p:pic>
      <p:sp>
        <p:nvSpPr>
          <p:cNvPr id="5" name="Солнце 4">
            <a:hlinkClick r:id="rId3" action="ppaction://hlinksldjump"/>
          </p:cNvPr>
          <p:cNvSpPr/>
          <p:nvPr/>
        </p:nvSpPr>
        <p:spPr>
          <a:xfrm>
            <a:off x="539552" y="908720"/>
            <a:ext cx="576064" cy="430908"/>
          </a:xfrm>
          <a:prstGeom prst="sun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139952" y="5733256"/>
            <a:ext cx="27010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Копенгаген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19672" y="404664"/>
            <a:ext cx="727280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«</a:t>
            </a: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Заколдованный город»</a:t>
            </a:r>
          </a:p>
          <a:p>
            <a:r>
              <a:rPr lang="ru-RU" sz="2000" b="1" dirty="0" smtClean="0">
                <a:latin typeface="Arial Black" pitchFamily="34" charset="0"/>
              </a:rPr>
              <a:t>Отгадай название города в Европе, которое состоит из 10 букв.</a:t>
            </a:r>
          </a:p>
          <a:p>
            <a:r>
              <a:rPr lang="ru-RU" sz="2000" b="1" dirty="0" smtClean="0">
                <a:latin typeface="Arial Black" pitchFamily="34" charset="0"/>
              </a:rPr>
              <a:t>1.Первая буква  два раза появляется в  клубке.</a:t>
            </a:r>
          </a:p>
          <a:p>
            <a:r>
              <a:rPr lang="ru-RU" sz="2000" b="1" dirty="0" smtClean="0">
                <a:latin typeface="Arial Black" pitchFamily="34" charset="0"/>
              </a:rPr>
              <a:t>2.Вторая буква есть и в озере, и в болоте.</a:t>
            </a:r>
          </a:p>
          <a:p>
            <a:r>
              <a:rPr lang="ru-RU" sz="2000" b="1" dirty="0" smtClean="0">
                <a:latin typeface="Arial Black" pitchFamily="34" charset="0"/>
              </a:rPr>
              <a:t>3.Третья буква есть в прерии, но не в саванне.</a:t>
            </a:r>
          </a:p>
          <a:p>
            <a:r>
              <a:rPr lang="ru-RU" sz="2000" b="1" dirty="0" smtClean="0">
                <a:latin typeface="Arial Black" pitchFamily="34" charset="0"/>
              </a:rPr>
              <a:t>4. Четвертая буква два раза встречается в рецепте.</a:t>
            </a:r>
          </a:p>
          <a:p>
            <a:r>
              <a:rPr lang="ru-RU" sz="2000" b="1" dirty="0" smtClean="0">
                <a:latin typeface="Arial Black" pitchFamily="34" charset="0"/>
              </a:rPr>
              <a:t>5. Пятая буква чаще появляется в ананасе, чем в дыне.</a:t>
            </a:r>
          </a:p>
          <a:p>
            <a:r>
              <a:rPr lang="ru-RU" sz="2000" b="1" dirty="0" smtClean="0">
                <a:latin typeface="Arial Black" pitchFamily="34" charset="0"/>
              </a:rPr>
              <a:t>6. Шестая буква есть у гуся, но не у утки.</a:t>
            </a:r>
          </a:p>
          <a:p>
            <a:r>
              <a:rPr lang="ru-RU" sz="2000" b="1" dirty="0" smtClean="0">
                <a:latin typeface="Arial Black" pitchFamily="34" charset="0"/>
              </a:rPr>
              <a:t>7. Седьмая буква больше двух раз есть в ананасе.</a:t>
            </a:r>
          </a:p>
          <a:p>
            <a:r>
              <a:rPr lang="ru-RU" sz="2000" b="1" dirty="0" smtClean="0">
                <a:latin typeface="Arial Black" pitchFamily="34" charset="0"/>
              </a:rPr>
              <a:t>8. Восьмая буква есть в граде, но не в дожде.</a:t>
            </a:r>
          </a:p>
          <a:p>
            <a:r>
              <a:rPr lang="ru-RU" sz="2000" b="1" dirty="0" smtClean="0">
                <a:latin typeface="Arial Black" pitchFamily="34" charset="0"/>
              </a:rPr>
              <a:t>9. Девятая буква встречается и в дереве, и в полене.</a:t>
            </a:r>
          </a:p>
          <a:p>
            <a:r>
              <a:rPr lang="ru-RU" sz="2000" b="1" dirty="0" smtClean="0">
                <a:latin typeface="Arial Black" pitchFamily="34" charset="0"/>
              </a:rPr>
              <a:t>10. Десятая буква есть в одиннадцати, но не в десяти.  </a:t>
            </a:r>
            <a:endParaRPr lang="ru-RU" sz="20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маманя\картинки\03048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5215" y="0"/>
            <a:ext cx="9229215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55576" y="1628800"/>
            <a:ext cx="820904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Действительно ли можно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ождаться, когда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рак на горе свистнет?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692696"/>
            <a:ext cx="53920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Вопрос знатоков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620</Words>
  <Application>Microsoft Office PowerPoint</Application>
  <PresentationFormat>Экран (4:3)</PresentationFormat>
  <Paragraphs>2157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Занимательно!!!</vt:lpstr>
      <vt:lpstr>Слайд 7</vt:lpstr>
      <vt:lpstr>Слайд 8</vt:lpstr>
      <vt:lpstr>Слайд 9</vt:lpstr>
      <vt:lpstr>Слайд 10</vt:lpstr>
      <vt:lpstr>Слайд 11</vt:lpstr>
      <vt:lpstr>Слайд 12</vt:lpstr>
      <vt:lpstr>Внимание вопрос!!!</vt:lpstr>
      <vt:lpstr>Слайд 14</vt:lpstr>
      <vt:lpstr>РУССКИЙ ЯЗЫК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Ксю</dc:creator>
  <cp:lastModifiedBy>Ксю</cp:lastModifiedBy>
  <cp:revision>26</cp:revision>
  <dcterms:created xsi:type="dcterms:W3CDTF">2012-04-20T14:22:16Z</dcterms:created>
  <dcterms:modified xsi:type="dcterms:W3CDTF">2012-04-20T18:10:27Z</dcterms:modified>
</cp:coreProperties>
</file>