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E329-1E41-4ACF-8AA8-2245E6E8CFC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478C-53BB-47B2-B187-B75D49551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русского языка «Спряжение глаголов» 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</a:t>
            </a:r>
            <a:r>
              <a:rPr lang="ru-RU" dirty="0" err="1" smtClean="0"/>
              <a:t>Лозовицкая</a:t>
            </a:r>
            <a:r>
              <a:rPr lang="ru-RU" dirty="0" smtClean="0"/>
              <a:t> В.Н.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27150" y="476250"/>
            <a:ext cx="5832475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/>
              <a:t>Что без меня предметы?</a:t>
            </a:r>
          </a:p>
          <a:p>
            <a:r>
              <a:rPr lang="ru-RU" sz="2600"/>
              <a:t>Лишь названья.</a:t>
            </a:r>
          </a:p>
          <a:p>
            <a:r>
              <a:rPr lang="ru-RU" sz="2600"/>
              <a:t>Но я приду – все в действие придет:</a:t>
            </a:r>
          </a:p>
          <a:p>
            <a:r>
              <a:rPr lang="ru-RU" sz="2600"/>
              <a:t>Летит ракета, люди строят зданья,</a:t>
            </a:r>
          </a:p>
          <a:p>
            <a:r>
              <a:rPr lang="ru-RU" sz="2600"/>
              <a:t>И рожь в полях растёт.</a:t>
            </a:r>
          </a:p>
          <a:p>
            <a:endParaRPr lang="ru-RU" sz="2600"/>
          </a:p>
          <a:p>
            <a:pPr algn="r"/>
            <a:r>
              <a:rPr lang="ru-RU"/>
              <a:t>(В. Кондрашов)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54125" y="4149725"/>
            <a:ext cx="6342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 какой части речи говорится здесь?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8950" y="50847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87513" y="5300663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Речь идет о </a:t>
            </a:r>
            <a:r>
              <a:rPr lang="ru-RU" sz="3600" i="1">
                <a:solidFill>
                  <a:srgbClr val="00FF00"/>
                </a:solidFill>
              </a:rPr>
              <a:t>ГЛАГОЛЕ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4200" y="152400"/>
            <a:ext cx="2686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43909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Все растения польёт,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Мусор с пола уберёт.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Следит за порядком,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Раздаёт тетрадки.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Я\Мои документы\Мои рисунки\ВЕКТОРНЫЕ РИСУНКИ, ВСЯ КОЛЛЕКЦИЯ\j03434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990600"/>
            <a:ext cx="3213100" cy="32766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95400" y="4495800"/>
            <a:ext cx="3451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Дежурный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71278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Игра  "Кто  узнает?"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738291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  Нужно в первом столбике определить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форму глагола и соединить с глаголом,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стоящим в той же форме, из второго столбика.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58888" y="3141663"/>
            <a:ext cx="69421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669900"/>
                </a:solidFill>
              </a:rPr>
              <a:t> встретишь                    бросает</a:t>
            </a:r>
          </a:p>
          <a:p>
            <a:r>
              <a:rPr lang="ru-RU" sz="2400" b="1" dirty="0">
                <a:solidFill>
                  <a:srgbClr val="669900"/>
                </a:solidFill>
              </a:rPr>
              <a:t> глядит                           встречаете</a:t>
            </a:r>
          </a:p>
          <a:p>
            <a:r>
              <a:rPr lang="ru-RU" sz="2400" b="1" dirty="0">
                <a:solidFill>
                  <a:srgbClr val="669900"/>
                </a:solidFill>
              </a:rPr>
              <a:t> клянчите                      покупаем</a:t>
            </a:r>
          </a:p>
          <a:p>
            <a:r>
              <a:rPr lang="ru-RU" sz="2400" b="1" dirty="0">
                <a:solidFill>
                  <a:srgbClr val="669900"/>
                </a:solidFill>
              </a:rPr>
              <a:t> кушаем                         испугаешь</a:t>
            </a:r>
          </a:p>
          <a:p>
            <a:r>
              <a:rPr lang="ru-RU" sz="2400" b="1" dirty="0">
                <a:solidFill>
                  <a:srgbClr val="669900"/>
                </a:solidFill>
              </a:rPr>
              <a:t> теряют                          любят               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348038" y="3429000"/>
            <a:ext cx="2087562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2700338" y="3357563"/>
            <a:ext cx="26638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3132138" y="3789363"/>
            <a:ext cx="2232025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43213" y="4149725"/>
            <a:ext cx="2520950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71775" y="4868863"/>
            <a:ext cx="25923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6" grpId="0" animBg="1"/>
      <p:bldP spid="7177" grpId="0" animBg="1"/>
      <p:bldP spid="7178" grpId="0" animBg="1"/>
      <p:bldP spid="7179" grpId="0" animBg="1"/>
      <p:bldP spid="7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19200" y="381000"/>
            <a:ext cx="647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CC"/>
                </a:solidFill>
              </a:rPr>
              <a:t>Определите спряжение у глаголов.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95375" y="2287588"/>
            <a:ext cx="19621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Носит –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Бегаешь –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Возят –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Чертишь –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Схватим - 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00200" y="2362200"/>
            <a:ext cx="360362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35238" y="228758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647700" cy="395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24163" y="30083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00200" y="3810000"/>
            <a:ext cx="381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463800" y="37274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752600" y="4572000"/>
            <a:ext cx="668338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895600" y="44481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05000" y="5181600"/>
            <a:ext cx="576263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824163" y="51673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Я\Мои документы\Мои рисунки\ВЕКТОРНЫЕ РИСУНКИ, ВСЯ КОЛЛЕКЦИЯ\j034334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81200"/>
            <a:ext cx="3173413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 animBg="1"/>
      <p:bldP spid="9224" grpId="0"/>
      <p:bldP spid="9225" grpId="0" animBg="1"/>
      <p:bldP spid="9226" grpId="0"/>
      <p:bldP spid="9227" grpId="0" animBg="1"/>
      <p:bldP spid="9228" grpId="0"/>
      <p:bldP spid="9229" grpId="0" animBg="1"/>
      <p:bldP spid="9230" grpId="0"/>
      <p:bldP spid="9231" grpId="0" animBg="1"/>
      <p:bldP spid="92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3000" y="304800"/>
            <a:ext cx="646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8000"/>
                </a:solidFill>
              </a:rPr>
              <a:t>Определить спряжение у глаголов.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11275" y="2051050"/>
            <a:ext cx="57086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Блестит  -                  смеётся  -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Бранит -                   белеет  -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Мыслит  -                 разрушается - 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Кусают   -                  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молчат  - 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24163" y="20002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08263" y="25749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751138" y="315118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824163" y="3800475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775325" y="200025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487988" y="2574925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08713" y="32242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700338" y="45085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Я\Мои документы\Мои рисунки\ВЕКТОРНЫЕ РИСУНКИ, ВСЯ КОЛЛЕКЦИЯ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762000"/>
            <a:ext cx="1747837" cy="157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3" grpId="0"/>
      <p:bldP spid="16395" grpId="0"/>
      <p:bldP spid="16396" grpId="0"/>
      <p:bldP spid="16397" grpId="0"/>
      <p:bldP spid="16398" grpId="0"/>
      <p:bldP spid="16399" grpId="0"/>
      <p:bldP spid="16400" grpId="0"/>
      <p:bldP spid="164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03350" y="1341438"/>
            <a:ext cx="53022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строить                                    читать</a:t>
            </a:r>
          </a:p>
          <a:p>
            <a:endParaRPr lang="ru-RU" sz="2000">
              <a:solidFill>
                <a:srgbClr val="000000"/>
              </a:solidFill>
            </a:endParaRPr>
          </a:p>
          <a:p>
            <a:r>
              <a:rPr lang="ru-RU" sz="2000">
                <a:solidFill>
                  <a:srgbClr val="000000"/>
                </a:solidFill>
              </a:rPr>
              <a:t>купить                                     жалеть</a:t>
            </a:r>
          </a:p>
          <a:p>
            <a:endParaRPr lang="ru-RU" sz="2000">
              <a:solidFill>
                <a:srgbClr val="000000"/>
              </a:solidFill>
            </a:endParaRPr>
          </a:p>
          <a:p>
            <a:r>
              <a:rPr lang="ru-RU" sz="2000">
                <a:solidFill>
                  <a:srgbClr val="000000"/>
                </a:solidFill>
              </a:rPr>
              <a:t>лепить                                     таять</a:t>
            </a:r>
          </a:p>
          <a:p>
            <a:endParaRPr lang="ru-RU" sz="2000">
              <a:solidFill>
                <a:srgbClr val="000000"/>
              </a:solidFill>
            </a:endParaRPr>
          </a:p>
          <a:p>
            <a:r>
              <a:rPr lang="ru-RU" sz="2000">
                <a:solidFill>
                  <a:srgbClr val="000000"/>
                </a:solidFill>
              </a:rPr>
              <a:t>кормить                                   колоть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828800" y="1752600"/>
            <a:ext cx="504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752600" y="2286000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1828800" y="289560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1981200" y="350520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4648200" y="1676400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4724400" y="2286000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4572000" y="289560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68312" y="4149725"/>
            <a:ext cx="8294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8000"/>
                </a:solidFill>
              </a:rPr>
              <a:t>       Попробуйте сами сформулировать правило, </a:t>
            </a:r>
          </a:p>
          <a:p>
            <a:pPr algn="ctr"/>
            <a:r>
              <a:rPr lang="ru-RU" sz="2000" b="1" dirty="0">
                <a:solidFill>
                  <a:srgbClr val="008000"/>
                </a:solidFill>
              </a:rPr>
              <a:t>  какие глаголы  относятся  ко </a:t>
            </a:r>
            <a:r>
              <a:rPr lang="en-US" sz="2000" b="1" dirty="0">
                <a:solidFill>
                  <a:srgbClr val="008000"/>
                </a:solidFill>
              </a:rPr>
              <a:t>II </a:t>
            </a:r>
            <a:r>
              <a:rPr lang="ru-RU" sz="2000" b="1" dirty="0">
                <a:solidFill>
                  <a:srgbClr val="008000"/>
                </a:solidFill>
              </a:rPr>
              <a:t>спряжению, </a:t>
            </a:r>
          </a:p>
          <a:p>
            <a:pPr algn="ctr"/>
            <a:r>
              <a:rPr lang="ru-RU" sz="2000" b="1" dirty="0">
                <a:solidFill>
                  <a:srgbClr val="008000"/>
                </a:solidFill>
              </a:rPr>
              <a:t>   а какие  -  к </a:t>
            </a:r>
            <a:r>
              <a:rPr lang="en-US" sz="2000" b="1" dirty="0">
                <a:solidFill>
                  <a:srgbClr val="008000"/>
                </a:solidFill>
              </a:rPr>
              <a:t>I  </a:t>
            </a:r>
            <a:r>
              <a:rPr lang="ru-RU" sz="2000" b="1" dirty="0">
                <a:solidFill>
                  <a:srgbClr val="008000"/>
                </a:solidFill>
              </a:rPr>
              <a:t>спряжению?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268538" y="5373688"/>
            <a:ext cx="4187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На –ить    – </a:t>
            </a:r>
            <a:r>
              <a:rPr lang="en-US" sz="2000" b="1">
                <a:solidFill>
                  <a:srgbClr val="FF0000"/>
                </a:solidFill>
              </a:rPr>
              <a:t>II </a:t>
            </a:r>
            <a:r>
              <a:rPr lang="ru-RU" sz="2000" b="1">
                <a:solidFill>
                  <a:srgbClr val="FF0000"/>
                </a:solidFill>
              </a:rPr>
              <a:t>спряжение.</a:t>
            </a:r>
          </a:p>
          <a:p>
            <a:endParaRPr lang="ru-RU" sz="2000" b="1">
              <a:solidFill>
                <a:srgbClr val="FF0000"/>
              </a:solidFill>
            </a:endParaRPr>
          </a:p>
          <a:p>
            <a:r>
              <a:rPr lang="ru-RU" sz="2000" b="1">
                <a:solidFill>
                  <a:srgbClr val="FF0000"/>
                </a:solidFill>
              </a:rPr>
              <a:t>Не на –ить  -  </a:t>
            </a:r>
            <a:r>
              <a:rPr lang="en-US" sz="2000" b="1">
                <a:solidFill>
                  <a:srgbClr val="FF0000"/>
                </a:solidFill>
              </a:rPr>
              <a:t>I </a:t>
            </a:r>
            <a:r>
              <a:rPr lang="ru-RU" sz="2000" b="1">
                <a:solidFill>
                  <a:srgbClr val="FF0000"/>
                </a:solidFill>
              </a:rPr>
              <a:t>спряжение.</a:t>
            </a: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800600" y="3505200"/>
            <a:ext cx="503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Я\Мои документы\Мои рисунки\ВЕКТОРНЫЕ РИСУНКИ, ВСЯ КОЛЛЕКЦИЯ\KIDS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-152400"/>
            <a:ext cx="1981200" cy="1863725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71800" y="304800"/>
            <a:ext cx="5241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Вспомним глаголы – исключения.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1125538"/>
            <a:ext cx="6492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Различать, воспринимать звуки.</a:t>
            </a:r>
          </a:p>
          <a:p>
            <a:r>
              <a:rPr lang="ru-RU" sz="2000">
                <a:solidFill>
                  <a:srgbClr val="000000"/>
                </a:solidFill>
              </a:rPr>
              <a:t>Причинять огорчение.</a:t>
            </a:r>
          </a:p>
          <a:p>
            <a:r>
              <a:rPr lang="ru-RU" sz="2000">
                <a:solidFill>
                  <a:srgbClr val="000000"/>
                </a:solidFill>
              </a:rPr>
              <a:t>Воспринимать окружающее с помощью зрения.</a:t>
            </a:r>
          </a:p>
          <a:p>
            <a:r>
              <a:rPr lang="ru-RU" sz="2000">
                <a:solidFill>
                  <a:srgbClr val="000000"/>
                </a:solidFill>
              </a:rPr>
              <a:t>Заставлять двигаться куда-нибудь.</a:t>
            </a:r>
          </a:p>
          <a:p>
            <a:r>
              <a:rPr lang="ru-RU" sz="2000">
                <a:solidFill>
                  <a:srgbClr val="000000"/>
                </a:solidFill>
              </a:rPr>
              <a:t>Не давать упасть, вырваться.</a:t>
            </a:r>
          </a:p>
          <a:p>
            <a:r>
              <a:rPr lang="ru-RU" sz="2000">
                <a:solidFill>
                  <a:srgbClr val="000000"/>
                </a:solidFill>
              </a:rPr>
              <a:t>Укладывая, раскладывать по поверхности.</a:t>
            </a:r>
          </a:p>
          <a:p>
            <a:r>
              <a:rPr lang="ru-RU" sz="2000">
                <a:solidFill>
                  <a:srgbClr val="000000"/>
                </a:solidFill>
              </a:rPr>
              <a:t>Втягивать и выпускать воздух.</a:t>
            </a:r>
          </a:p>
          <a:p>
            <a:r>
              <a:rPr lang="ru-RU" sz="2000">
                <a:solidFill>
                  <a:srgbClr val="000000"/>
                </a:solidFill>
              </a:rPr>
              <a:t>Срезать волосы до корня.</a:t>
            </a:r>
          </a:p>
          <a:p>
            <a:r>
              <a:rPr lang="ru-RU" sz="2000">
                <a:solidFill>
                  <a:srgbClr val="000000"/>
                </a:solidFill>
              </a:rPr>
              <a:t>Подчиняться другим.</a:t>
            </a:r>
          </a:p>
          <a:p>
            <a:r>
              <a:rPr lang="ru-RU" sz="2000">
                <a:solidFill>
                  <a:srgbClr val="000000"/>
                </a:solidFill>
              </a:rPr>
              <a:t>Испытывать неприязнь или отвращение.</a:t>
            </a:r>
          </a:p>
          <a:p>
            <a:r>
              <a:rPr lang="ru-RU" sz="2000">
                <a:solidFill>
                  <a:srgbClr val="000000"/>
                </a:solidFill>
              </a:rPr>
              <a:t>Безропотно  переносить что-либо неприятное.</a:t>
            </a:r>
          </a:p>
          <a:p>
            <a:r>
              <a:rPr lang="ru-RU" sz="2000">
                <a:solidFill>
                  <a:srgbClr val="000000"/>
                </a:solidFill>
              </a:rPr>
              <a:t>Приводить в круговое движение.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000875" y="682625"/>
            <a:ext cx="169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2 л., ед. ч.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11725" y="1114425"/>
            <a:ext cx="347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                      </a:t>
            </a:r>
            <a:r>
              <a:rPr lang="ru-RU" sz="2000" b="1">
                <a:solidFill>
                  <a:srgbClr val="CC0000"/>
                </a:solidFill>
              </a:rPr>
              <a:t>слышишь</a:t>
            </a:r>
            <a:endParaRPr lang="ru-RU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640513" y="1401763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обидишь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711950" y="1762125"/>
            <a:ext cx="1316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видишь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711950" y="2051050"/>
            <a:ext cx="1277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гонишь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784975" y="2338388"/>
            <a:ext cx="156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держишь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711950" y="2625725"/>
            <a:ext cx="140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стелешь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732588" y="3213100"/>
            <a:ext cx="1293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бреешь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567488" y="3490913"/>
            <a:ext cx="161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зависишь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640513" y="3851275"/>
            <a:ext cx="201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ненавидишь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784975" y="4138613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терпишь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711950" y="449897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вертишь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79388" y="5229225"/>
            <a:ext cx="7843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За двумя зайцами погон . шься, ни одного не пойма . шь.</a:t>
            </a:r>
          </a:p>
          <a:p>
            <a:r>
              <a:rPr lang="ru-RU" sz="2000">
                <a:solidFill>
                  <a:srgbClr val="000000"/>
                </a:solidFill>
              </a:rPr>
              <a:t>Около чего постара . шься, тому и пораду . шься.</a:t>
            </a:r>
          </a:p>
          <a:p>
            <a:r>
              <a:rPr lang="ru-RU" sz="2000">
                <a:solidFill>
                  <a:srgbClr val="000000"/>
                </a:solidFill>
              </a:rPr>
              <a:t>Чем хвал . шься, на том и провал . шься.</a:t>
            </a:r>
          </a:p>
          <a:p>
            <a:r>
              <a:rPr lang="ru-RU" sz="2000">
                <a:solidFill>
                  <a:srgbClr val="000000"/>
                </a:solidFill>
              </a:rPr>
              <a:t>Зазева . шься, так воды нахлеба . шься.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900113" y="5157788"/>
            <a:ext cx="7118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CC0000"/>
                </a:solidFill>
              </a:rPr>
              <a:t>                             </a:t>
            </a:r>
            <a:r>
              <a:rPr lang="ru-RU" sz="2000" b="1" dirty="0" smtClean="0">
                <a:solidFill>
                  <a:srgbClr val="CC0000"/>
                </a:solidFill>
              </a:rPr>
              <a:t>     и                                                  е</a:t>
            </a:r>
            <a:endParaRPr lang="ru-RU" sz="2000" b="1" dirty="0">
              <a:solidFill>
                <a:srgbClr val="CC0000"/>
              </a:solidFill>
            </a:endParaRPr>
          </a:p>
          <a:p>
            <a:r>
              <a:rPr lang="ru-RU" sz="2000" b="1" dirty="0">
                <a:solidFill>
                  <a:srgbClr val="CC0000"/>
                </a:solidFill>
              </a:rPr>
              <a:t>                     </a:t>
            </a:r>
            <a:r>
              <a:rPr lang="ru-RU" sz="2000" b="1" dirty="0" smtClean="0">
                <a:solidFill>
                  <a:srgbClr val="CC0000"/>
                </a:solidFill>
              </a:rPr>
              <a:t>    </a:t>
            </a:r>
            <a:r>
              <a:rPr lang="ru-RU" sz="2000" b="1" dirty="0">
                <a:solidFill>
                  <a:srgbClr val="CC0000"/>
                </a:solidFill>
              </a:rPr>
              <a:t>е                               </a:t>
            </a:r>
            <a:r>
              <a:rPr lang="ru-RU" sz="2000" b="1" dirty="0" smtClean="0">
                <a:solidFill>
                  <a:srgbClr val="CC0000"/>
                </a:solidFill>
              </a:rPr>
              <a:t>        </a:t>
            </a:r>
            <a:r>
              <a:rPr lang="ru-RU" sz="2000" b="1" dirty="0" err="1">
                <a:solidFill>
                  <a:srgbClr val="CC0000"/>
                </a:solidFill>
              </a:rPr>
              <a:t>е</a:t>
            </a:r>
            <a:endParaRPr lang="ru-RU" sz="2000" b="1" dirty="0">
              <a:solidFill>
                <a:srgbClr val="CC0000"/>
              </a:solidFill>
            </a:endParaRPr>
          </a:p>
          <a:p>
            <a:r>
              <a:rPr lang="ru-RU" sz="2000" b="1" dirty="0">
                <a:solidFill>
                  <a:srgbClr val="CC0000"/>
                </a:solidFill>
              </a:rPr>
              <a:t>     </a:t>
            </a:r>
            <a:r>
              <a:rPr lang="ru-RU" sz="2000" b="1" dirty="0" smtClean="0">
                <a:solidFill>
                  <a:srgbClr val="CC0000"/>
                </a:solidFill>
              </a:rPr>
              <a:t>и                                           </a:t>
            </a:r>
            <a:r>
              <a:rPr lang="ru-RU" sz="2000" b="1" dirty="0" err="1">
                <a:solidFill>
                  <a:srgbClr val="CC0000"/>
                </a:solidFill>
              </a:rPr>
              <a:t>и</a:t>
            </a:r>
            <a:endParaRPr lang="ru-RU" sz="2000" b="1" dirty="0">
              <a:solidFill>
                <a:srgbClr val="CC0000"/>
              </a:solidFill>
            </a:endParaRPr>
          </a:p>
          <a:p>
            <a:r>
              <a:rPr lang="ru-RU" sz="2000" b="1" dirty="0" smtClean="0">
                <a:solidFill>
                  <a:srgbClr val="CC0000"/>
                </a:solidFill>
              </a:rPr>
              <a:t> </a:t>
            </a:r>
            <a:r>
              <a:rPr lang="ru-RU" sz="2000" b="1" dirty="0">
                <a:solidFill>
                  <a:srgbClr val="CC0000"/>
                </a:solidFill>
              </a:rPr>
              <a:t>е                                      </a:t>
            </a:r>
            <a:r>
              <a:rPr lang="ru-RU" sz="2000" b="1" dirty="0" smtClean="0">
                <a:solidFill>
                  <a:srgbClr val="CC0000"/>
                </a:solidFill>
              </a:rPr>
              <a:t>       </a:t>
            </a:r>
            <a:r>
              <a:rPr lang="ru-RU" sz="2000" b="1" dirty="0" err="1" smtClean="0">
                <a:solidFill>
                  <a:srgbClr val="CC0000"/>
                </a:solidFill>
              </a:rPr>
              <a:t>е</a:t>
            </a:r>
            <a:r>
              <a:rPr lang="ru-RU" sz="2000" b="1" dirty="0" smtClean="0">
                <a:solidFill>
                  <a:srgbClr val="CC0000"/>
                </a:solidFill>
              </a:rPr>
              <a:t>                                                                         </a:t>
            </a:r>
            <a:endParaRPr lang="ru-RU" sz="2000" b="1" dirty="0">
              <a:solidFill>
                <a:srgbClr val="CC0000"/>
              </a:solidFill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711950" y="291465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</a:rPr>
              <a:t>дышишь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31775" y="4884738"/>
            <a:ext cx="594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33CC"/>
                </a:solidFill>
              </a:rPr>
              <a:t>Спишите, решая орфографические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  <p:bldP spid="28688" grpId="0"/>
      <p:bldP spid="28690" grpId="0"/>
      <p:bldP spid="28691" grpId="0"/>
      <p:bldP spid="28693" grpId="0"/>
      <p:bldP spid="28695" grpId="0"/>
      <p:bldP spid="286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рарв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0"/>
            <a:ext cx="6624637" cy="7029450"/>
          </a:xfrm>
          <a:prstGeom prst="rect">
            <a:avLst/>
          </a:prstGeom>
          <a:noFill/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824413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42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77251" dir="4832261" algn="ctr" rotWithShape="0">
                    <a:srgbClr val="0000FF">
                      <a:alpha val="80000"/>
                    </a:srgbClr>
                  </a:outerShdw>
                </a:effectLst>
                <a:latin typeface="Comic Sans MS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369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уроку русского языка «Спряжение глаголов»  4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Лёха</cp:lastModifiedBy>
  <cp:revision>6</cp:revision>
  <dcterms:created xsi:type="dcterms:W3CDTF">2005-12-31T21:14:59Z</dcterms:created>
  <dcterms:modified xsi:type="dcterms:W3CDTF">2012-09-21T14:33:33Z</dcterms:modified>
</cp:coreProperties>
</file>