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chemeClr val="accent6">
                <a:lumMod val="40000"/>
                <a:lumOff val="6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1E329-1E41-4ACF-8AA8-2245E6E8CFC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B478C-53BB-47B2-B187-B75D49551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к уроку русского языка «Спряжение глаголов» </a:t>
            </a:r>
            <a:br>
              <a:rPr lang="ru-RU" dirty="0" smtClean="0"/>
            </a:br>
            <a:r>
              <a:rPr lang="ru-RU" dirty="0" smtClean="0"/>
              <a:t>4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начальных классов </a:t>
            </a:r>
            <a:r>
              <a:rPr lang="ru-RU" dirty="0" err="1" smtClean="0"/>
              <a:t>Лозовицкая</a:t>
            </a:r>
            <a:r>
              <a:rPr lang="ru-RU" dirty="0" smtClean="0"/>
              <a:t> В.Н.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327150" y="476250"/>
            <a:ext cx="5832475" cy="274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/>
              <a:t>Что без меня предметы?</a:t>
            </a:r>
          </a:p>
          <a:p>
            <a:r>
              <a:rPr lang="ru-RU" sz="2600"/>
              <a:t>Лишь названья.</a:t>
            </a:r>
          </a:p>
          <a:p>
            <a:r>
              <a:rPr lang="ru-RU" sz="2600"/>
              <a:t>Но я приду – все в действие придет:</a:t>
            </a:r>
          </a:p>
          <a:p>
            <a:r>
              <a:rPr lang="ru-RU" sz="2600"/>
              <a:t>Летит ракета, люди строят зданья,</a:t>
            </a:r>
          </a:p>
          <a:p>
            <a:r>
              <a:rPr lang="ru-RU" sz="2600"/>
              <a:t>И рожь в полях растёт.</a:t>
            </a:r>
          </a:p>
          <a:p>
            <a:endParaRPr lang="ru-RU" sz="2600"/>
          </a:p>
          <a:p>
            <a:pPr algn="r"/>
            <a:r>
              <a:rPr lang="ru-RU"/>
              <a:t>(В. Кондрашов)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54125" y="4149725"/>
            <a:ext cx="6342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О какой части речи говорится здесь?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758950" y="5084763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687513" y="5300663"/>
            <a:ext cx="5400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Речь идет о </a:t>
            </a:r>
            <a:r>
              <a:rPr lang="ru-RU" sz="3600" i="1">
                <a:solidFill>
                  <a:srgbClr val="00FF00"/>
                </a:solidFill>
              </a:rPr>
              <a:t>ГЛАГОЛЕ</a:t>
            </a:r>
            <a:r>
              <a:rPr lang="ru-RU" sz="2000"/>
              <a:t>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tmFilter="0,0; .5, 1; 1, 1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8" grpId="0"/>
      <p:bldP spid="30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24200" y="152400"/>
            <a:ext cx="26869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Словарь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219200"/>
            <a:ext cx="43909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Все растения польёт,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Мусор с пола уберёт.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Следит за порядком, 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Раздаёт тетрадки.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Documents and Settings\Я\Мои документы\Мои рисунки\ВЕКТОРНЫЕ РИСУНКИ, ВСЯ КОЛЛЕКЦИЯ\j034340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990600"/>
            <a:ext cx="3213100" cy="32766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295400" y="4495800"/>
            <a:ext cx="3451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Дежурный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712787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Игра  "Кто  узнает?"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7382919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  Нужно в первом столбике определить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форму глагола и соединить с глаголом,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стоящим в той же форме, из второго столбика.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258888" y="3141663"/>
            <a:ext cx="694213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669900"/>
                </a:solidFill>
              </a:rPr>
              <a:t> встретишь                    бросает</a:t>
            </a:r>
          </a:p>
          <a:p>
            <a:r>
              <a:rPr lang="ru-RU" sz="2400" b="1" dirty="0">
                <a:solidFill>
                  <a:srgbClr val="669900"/>
                </a:solidFill>
              </a:rPr>
              <a:t> глядит                           встречаете</a:t>
            </a:r>
          </a:p>
          <a:p>
            <a:r>
              <a:rPr lang="ru-RU" sz="2400" b="1" dirty="0">
                <a:solidFill>
                  <a:srgbClr val="669900"/>
                </a:solidFill>
              </a:rPr>
              <a:t> клянчите                      покупаем</a:t>
            </a:r>
          </a:p>
          <a:p>
            <a:r>
              <a:rPr lang="ru-RU" sz="2400" b="1" dirty="0">
                <a:solidFill>
                  <a:srgbClr val="669900"/>
                </a:solidFill>
              </a:rPr>
              <a:t> кушаем                         испугаешь</a:t>
            </a:r>
          </a:p>
          <a:p>
            <a:r>
              <a:rPr lang="ru-RU" sz="2400" b="1" dirty="0">
                <a:solidFill>
                  <a:srgbClr val="669900"/>
                </a:solidFill>
              </a:rPr>
              <a:t> теряют                          любят               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348038" y="3429000"/>
            <a:ext cx="2087562" cy="1079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2700338" y="3357563"/>
            <a:ext cx="266382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V="1">
            <a:off x="3132138" y="3789363"/>
            <a:ext cx="2232025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2843213" y="4149725"/>
            <a:ext cx="2520950" cy="358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2771775" y="4868863"/>
            <a:ext cx="25923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/>
      <p:bldP spid="7176" grpId="0" animBg="1"/>
      <p:bldP spid="7177" grpId="0" animBg="1"/>
      <p:bldP spid="7178" grpId="0" animBg="1"/>
      <p:bldP spid="7179" grpId="0" animBg="1"/>
      <p:bldP spid="71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219200" y="381000"/>
            <a:ext cx="6472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33CC"/>
                </a:solidFill>
              </a:rPr>
              <a:t>Определите спряжение у глаголов.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095375" y="2287588"/>
            <a:ext cx="19621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Носит –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Бегаешь –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Возят – 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Чертишь –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Схватим - 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600200" y="2362200"/>
            <a:ext cx="360362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535238" y="2287588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752600" y="3048000"/>
            <a:ext cx="647700" cy="3952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824163" y="3008313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600200" y="3810000"/>
            <a:ext cx="381000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463800" y="372745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752600" y="4572000"/>
            <a:ext cx="668338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895600" y="4448175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905000" y="5181600"/>
            <a:ext cx="576263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824163" y="5167313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</a:t>
            </a:r>
            <a:endParaRPr lang="ru-RU" sz="2400" b="1">
              <a:solidFill>
                <a:srgbClr val="FF0000"/>
              </a:solidFill>
            </a:endParaRPr>
          </a:p>
        </p:txBody>
      </p:sp>
      <p:pic>
        <p:nvPicPr>
          <p:cNvPr id="2050" name="Picture 2" descr="C:\Documents and Settings\Я\Мои документы\Мои рисунки\ВЕКТОРНЫЕ РИСУНКИ, ВСЯ КОЛЛЕКЦИЯ\j034334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981200"/>
            <a:ext cx="3173413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3" grpId="0" animBg="1"/>
      <p:bldP spid="9224" grpId="0"/>
      <p:bldP spid="9225" grpId="0" animBg="1"/>
      <p:bldP spid="9226" grpId="0"/>
      <p:bldP spid="9227" grpId="0" animBg="1"/>
      <p:bldP spid="9228" grpId="0"/>
      <p:bldP spid="9229" grpId="0" animBg="1"/>
      <p:bldP spid="9230" grpId="0"/>
      <p:bldP spid="9231" grpId="0" animBg="1"/>
      <p:bldP spid="92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43000" y="304800"/>
            <a:ext cx="646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8000"/>
                </a:solidFill>
              </a:rPr>
              <a:t>Определить спряжение у глаголов.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311275" y="2051050"/>
            <a:ext cx="570865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</a:rPr>
              <a:t>Блестит  -                  смеётся  -</a:t>
            </a:r>
          </a:p>
          <a:p>
            <a:endParaRPr lang="ru-RU" sz="2000" dirty="0">
              <a:solidFill>
                <a:srgbClr val="000000"/>
              </a:solidFill>
            </a:endParaRPr>
          </a:p>
          <a:p>
            <a:r>
              <a:rPr lang="ru-RU" sz="2000" dirty="0">
                <a:solidFill>
                  <a:srgbClr val="000000"/>
                </a:solidFill>
              </a:rPr>
              <a:t>Бранит -                   белеет  -</a:t>
            </a:r>
          </a:p>
          <a:p>
            <a:endParaRPr lang="ru-RU" sz="2000" dirty="0">
              <a:solidFill>
                <a:srgbClr val="000000"/>
              </a:solidFill>
            </a:endParaRPr>
          </a:p>
          <a:p>
            <a:r>
              <a:rPr lang="ru-RU" sz="2000" dirty="0">
                <a:solidFill>
                  <a:srgbClr val="000000"/>
                </a:solidFill>
              </a:rPr>
              <a:t>Мыслит  -                 разрушается - </a:t>
            </a:r>
          </a:p>
          <a:p>
            <a:endParaRPr lang="ru-RU" sz="2000" dirty="0">
              <a:solidFill>
                <a:srgbClr val="000000"/>
              </a:solidFill>
            </a:endParaRPr>
          </a:p>
          <a:p>
            <a:r>
              <a:rPr lang="ru-RU" sz="2000" dirty="0">
                <a:solidFill>
                  <a:srgbClr val="000000"/>
                </a:solidFill>
              </a:rPr>
              <a:t>Кусают   -                  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ru-RU" sz="2000" dirty="0">
                <a:solidFill>
                  <a:srgbClr val="000000"/>
                </a:solidFill>
              </a:rPr>
              <a:t>молчат  -  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824163" y="200025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608263" y="2574925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751138" y="3151188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824163" y="3800475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775325" y="200025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487988" y="2574925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208713" y="3224213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700338" y="45085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</a:t>
            </a:r>
            <a:endParaRPr lang="ru-RU" sz="2400" b="1">
              <a:solidFill>
                <a:srgbClr val="FF0000"/>
              </a:solidFill>
            </a:endParaRPr>
          </a:p>
        </p:txBody>
      </p:sp>
      <p:pic>
        <p:nvPicPr>
          <p:cNvPr id="3074" name="Picture 2" descr="C:\Documents and Settings\Я\Мои документы\Мои рисунки\ВЕКТОРНЫЕ РИСУНКИ, ВСЯ КОЛЛЕКЦИЯ\j03433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762000"/>
            <a:ext cx="1747837" cy="1577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3" grpId="0"/>
      <p:bldP spid="16395" grpId="0"/>
      <p:bldP spid="16396" grpId="0"/>
      <p:bldP spid="16397" grpId="0"/>
      <p:bldP spid="16398" grpId="0"/>
      <p:bldP spid="16399" grpId="0"/>
      <p:bldP spid="16400" grpId="0"/>
      <p:bldP spid="164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403350" y="1341438"/>
            <a:ext cx="53022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0000"/>
                </a:solidFill>
              </a:rPr>
              <a:t>строить                                    читать</a:t>
            </a:r>
          </a:p>
          <a:p>
            <a:endParaRPr lang="ru-RU" sz="2000">
              <a:solidFill>
                <a:srgbClr val="000000"/>
              </a:solidFill>
            </a:endParaRPr>
          </a:p>
          <a:p>
            <a:r>
              <a:rPr lang="ru-RU" sz="2000">
                <a:solidFill>
                  <a:srgbClr val="000000"/>
                </a:solidFill>
              </a:rPr>
              <a:t>купить                                     жалеть</a:t>
            </a:r>
          </a:p>
          <a:p>
            <a:endParaRPr lang="ru-RU" sz="2000">
              <a:solidFill>
                <a:srgbClr val="000000"/>
              </a:solidFill>
            </a:endParaRPr>
          </a:p>
          <a:p>
            <a:r>
              <a:rPr lang="ru-RU" sz="2000">
                <a:solidFill>
                  <a:srgbClr val="000000"/>
                </a:solidFill>
              </a:rPr>
              <a:t>лепить                                     таять</a:t>
            </a:r>
          </a:p>
          <a:p>
            <a:endParaRPr lang="ru-RU" sz="2000">
              <a:solidFill>
                <a:srgbClr val="000000"/>
              </a:solidFill>
            </a:endParaRPr>
          </a:p>
          <a:p>
            <a:r>
              <a:rPr lang="ru-RU" sz="2000">
                <a:solidFill>
                  <a:srgbClr val="000000"/>
                </a:solidFill>
              </a:rPr>
              <a:t>кормить                                   колоть</a:t>
            </a:r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1828800" y="1752600"/>
            <a:ext cx="504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752600" y="2286000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1828800" y="2895600"/>
            <a:ext cx="5032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1981200" y="3505200"/>
            <a:ext cx="5032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4648200" y="1676400"/>
            <a:ext cx="5762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4724400" y="2286000"/>
            <a:ext cx="5762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4572000" y="2895600"/>
            <a:ext cx="5032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468312" y="4149725"/>
            <a:ext cx="82946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8000"/>
                </a:solidFill>
              </a:rPr>
              <a:t>       Попробуйте сами сформулировать правило, </a:t>
            </a:r>
          </a:p>
          <a:p>
            <a:pPr algn="ctr"/>
            <a:r>
              <a:rPr lang="ru-RU" sz="2000" b="1" dirty="0">
                <a:solidFill>
                  <a:srgbClr val="008000"/>
                </a:solidFill>
              </a:rPr>
              <a:t>  какие глаголы  относятся  ко </a:t>
            </a:r>
            <a:r>
              <a:rPr lang="en-US" sz="2000" b="1" dirty="0">
                <a:solidFill>
                  <a:srgbClr val="008000"/>
                </a:solidFill>
              </a:rPr>
              <a:t>II </a:t>
            </a:r>
            <a:r>
              <a:rPr lang="ru-RU" sz="2000" b="1" dirty="0">
                <a:solidFill>
                  <a:srgbClr val="008000"/>
                </a:solidFill>
              </a:rPr>
              <a:t>спряжению, </a:t>
            </a:r>
          </a:p>
          <a:p>
            <a:pPr algn="ctr"/>
            <a:r>
              <a:rPr lang="ru-RU" sz="2000" b="1" dirty="0">
                <a:solidFill>
                  <a:srgbClr val="008000"/>
                </a:solidFill>
              </a:rPr>
              <a:t>   а какие  -  к </a:t>
            </a:r>
            <a:r>
              <a:rPr lang="en-US" sz="2000" b="1" dirty="0">
                <a:solidFill>
                  <a:srgbClr val="008000"/>
                </a:solidFill>
              </a:rPr>
              <a:t>I  </a:t>
            </a:r>
            <a:r>
              <a:rPr lang="ru-RU" sz="2000" b="1" dirty="0">
                <a:solidFill>
                  <a:srgbClr val="008000"/>
                </a:solidFill>
              </a:rPr>
              <a:t>спряжению?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2268538" y="5373688"/>
            <a:ext cx="41878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FF0000"/>
                </a:solidFill>
              </a:rPr>
              <a:t>На –ить    – </a:t>
            </a:r>
            <a:r>
              <a:rPr lang="en-US" sz="2000" b="1">
                <a:solidFill>
                  <a:srgbClr val="FF0000"/>
                </a:solidFill>
              </a:rPr>
              <a:t>II </a:t>
            </a:r>
            <a:r>
              <a:rPr lang="ru-RU" sz="2000" b="1">
                <a:solidFill>
                  <a:srgbClr val="FF0000"/>
                </a:solidFill>
              </a:rPr>
              <a:t>спряжение.</a:t>
            </a:r>
          </a:p>
          <a:p>
            <a:endParaRPr lang="ru-RU" sz="2000" b="1">
              <a:solidFill>
                <a:srgbClr val="FF0000"/>
              </a:solidFill>
            </a:endParaRPr>
          </a:p>
          <a:p>
            <a:r>
              <a:rPr lang="ru-RU" sz="2000" b="1">
                <a:solidFill>
                  <a:srgbClr val="FF0000"/>
                </a:solidFill>
              </a:rPr>
              <a:t>Не на –ить  -  </a:t>
            </a:r>
            <a:r>
              <a:rPr lang="en-US" sz="2000" b="1">
                <a:solidFill>
                  <a:srgbClr val="FF0000"/>
                </a:solidFill>
              </a:rPr>
              <a:t>I </a:t>
            </a:r>
            <a:r>
              <a:rPr lang="ru-RU" sz="2000" b="1">
                <a:solidFill>
                  <a:srgbClr val="FF0000"/>
                </a:solidFill>
              </a:rPr>
              <a:t>спряжение.</a:t>
            </a:r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4800600" y="3505200"/>
            <a:ext cx="5032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1" grpId="0"/>
      <p:bldP spid="153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Я\Мои документы\Мои рисунки\ВЕКТОРНЫЕ РИСУНКИ, ВСЯ КОЛЛЕКЦИЯ\KIDS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-152400"/>
            <a:ext cx="1981200" cy="1863725"/>
          </a:xfrm>
          <a:prstGeom prst="rect">
            <a:avLst/>
          </a:prstGeom>
          <a:noFill/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971800" y="304800"/>
            <a:ext cx="5241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/>
              <a:t>Вспомним глаголы – исключения.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0" y="1125538"/>
            <a:ext cx="6492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0000"/>
                </a:solidFill>
              </a:rPr>
              <a:t>Различать, воспринимать звуки.</a:t>
            </a:r>
          </a:p>
          <a:p>
            <a:r>
              <a:rPr lang="ru-RU" sz="2000">
                <a:solidFill>
                  <a:srgbClr val="000000"/>
                </a:solidFill>
              </a:rPr>
              <a:t>Причинять огорчение.</a:t>
            </a:r>
          </a:p>
          <a:p>
            <a:r>
              <a:rPr lang="ru-RU" sz="2000">
                <a:solidFill>
                  <a:srgbClr val="000000"/>
                </a:solidFill>
              </a:rPr>
              <a:t>Воспринимать окружающее с помощью зрения.</a:t>
            </a:r>
          </a:p>
          <a:p>
            <a:r>
              <a:rPr lang="ru-RU" sz="2000">
                <a:solidFill>
                  <a:srgbClr val="000000"/>
                </a:solidFill>
              </a:rPr>
              <a:t>Заставлять двигаться куда-нибудь.</a:t>
            </a:r>
          </a:p>
          <a:p>
            <a:r>
              <a:rPr lang="ru-RU" sz="2000">
                <a:solidFill>
                  <a:srgbClr val="000000"/>
                </a:solidFill>
              </a:rPr>
              <a:t>Не давать упасть, вырваться.</a:t>
            </a:r>
          </a:p>
          <a:p>
            <a:r>
              <a:rPr lang="ru-RU" sz="2000">
                <a:solidFill>
                  <a:srgbClr val="000000"/>
                </a:solidFill>
              </a:rPr>
              <a:t>Укладывая, раскладывать по поверхности.</a:t>
            </a:r>
          </a:p>
          <a:p>
            <a:r>
              <a:rPr lang="ru-RU" sz="2000">
                <a:solidFill>
                  <a:srgbClr val="000000"/>
                </a:solidFill>
              </a:rPr>
              <a:t>Втягивать и выпускать воздух.</a:t>
            </a:r>
          </a:p>
          <a:p>
            <a:r>
              <a:rPr lang="ru-RU" sz="2000">
                <a:solidFill>
                  <a:srgbClr val="000000"/>
                </a:solidFill>
              </a:rPr>
              <a:t>Срезать волосы до корня.</a:t>
            </a:r>
          </a:p>
          <a:p>
            <a:r>
              <a:rPr lang="ru-RU" sz="2000">
                <a:solidFill>
                  <a:srgbClr val="000000"/>
                </a:solidFill>
              </a:rPr>
              <a:t>Подчиняться другим.</a:t>
            </a:r>
          </a:p>
          <a:p>
            <a:r>
              <a:rPr lang="ru-RU" sz="2000">
                <a:solidFill>
                  <a:srgbClr val="000000"/>
                </a:solidFill>
              </a:rPr>
              <a:t>Испытывать неприязнь или отвращение.</a:t>
            </a:r>
          </a:p>
          <a:p>
            <a:r>
              <a:rPr lang="ru-RU" sz="2000">
                <a:solidFill>
                  <a:srgbClr val="000000"/>
                </a:solidFill>
              </a:rPr>
              <a:t>Безропотно  переносить что-либо неприятное.</a:t>
            </a:r>
          </a:p>
          <a:p>
            <a:r>
              <a:rPr lang="ru-RU" sz="2000">
                <a:solidFill>
                  <a:srgbClr val="000000"/>
                </a:solidFill>
              </a:rPr>
              <a:t>Приводить в круговое движение.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7000875" y="682625"/>
            <a:ext cx="169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2 л., ед. ч.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911725" y="1114425"/>
            <a:ext cx="347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                       </a:t>
            </a:r>
            <a:r>
              <a:rPr lang="ru-RU" sz="2000" b="1">
                <a:solidFill>
                  <a:srgbClr val="CC0000"/>
                </a:solidFill>
              </a:rPr>
              <a:t>слышишь</a:t>
            </a:r>
            <a:endParaRPr lang="ru-RU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640513" y="1401763"/>
            <a:ext cx="1495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обидишь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711950" y="1762125"/>
            <a:ext cx="1316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видишь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711950" y="2051050"/>
            <a:ext cx="1277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гонишь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6784975" y="2338388"/>
            <a:ext cx="1562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держишь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6711950" y="2625725"/>
            <a:ext cx="1409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стелешь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6732588" y="3213100"/>
            <a:ext cx="1293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бреешь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567488" y="3490913"/>
            <a:ext cx="161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зависишь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6640513" y="3851275"/>
            <a:ext cx="201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ненавидишь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6784975" y="4138613"/>
            <a:ext cx="1450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терпишь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6711950" y="4498975"/>
            <a:ext cx="1439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вертишь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179388" y="5229225"/>
            <a:ext cx="78438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0000"/>
                </a:solidFill>
              </a:rPr>
              <a:t>За двумя зайцами погон . шься, ни одного не пойма . шь.</a:t>
            </a:r>
          </a:p>
          <a:p>
            <a:r>
              <a:rPr lang="ru-RU" sz="2000">
                <a:solidFill>
                  <a:srgbClr val="000000"/>
                </a:solidFill>
              </a:rPr>
              <a:t>Около чего постара . шься, тому и пораду . шься.</a:t>
            </a:r>
          </a:p>
          <a:p>
            <a:r>
              <a:rPr lang="ru-RU" sz="2000">
                <a:solidFill>
                  <a:srgbClr val="000000"/>
                </a:solidFill>
              </a:rPr>
              <a:t>Чем хвал . шься, на том и провал . шься.</a:t>
            </a:r>
          </a:p>
          <a:p>
            <a:r>
              <a:rPr lang="ru-RU" sz="2000">
                <a:solidFill>
                  <a:srgbClr val="000000"/>
                </a:solidFill>
              </a:rPr>
              <a:t>Зазева . шься, так воды нахлеба . шься.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900113" y="5157788"/>
            <a:ext cx="71183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CC0000"/>
                </a:solidFill>
              </a:rPr>
              <a:t>                             </a:t>
            </a:r>
            <a:r>
              <a:rPr lang="ru-RU" sz="2000" b="1" dirty="0" smtClean="0">
                <a:solidFill>
                  <a:srgbClr val="CC0000"/>
                </a:solidFill>
              </a:rPr>
              <a:t>     и                                                  е</a:t>
            </a:r>
            <a:endParaRPr lang="ru-RU" sz="2000" b="1" dirty="0">
              <a:solidFill>
                <a:srgbClr val="CC0000"/>
              </a:solidFill>
            </a:endParaRPr>
          </a:p>
          <a:p>
            <a:r>
              <a:rPr lang="ru-RU" sz="2000" b="1" dirty="0">
                <a:solidFill>
                  <a:srgbClr val="CC0000"/>
                </a:solidFill>
              </a:rPr>
              <a:t>                     </a:t>
            </a:r>
            <a:r>
              <a:rPr lang="ru-RU" sz="2000" b="1" dirty="0" smtClean="0">
                <a:solidFill>
                  <a:srgbClr val="CC0000"/>
                </a:solidFill>
              </a:rPr>
              <a:t>    </a:t>
            </a:r>
            <a:r>
              <a:rPr lang="ru-RU" sz="2000" b="1" dirty="0">
                <a:solidFill>
                  <a:srgbClr val="CC0000"/>
                </a:solidFill>
              </a:rPr>
              <a:t>е                               </a:t>
            </a:r>
            <a:r>
              <a:rPr lang="ru-RU" sz="2000" b="1" dirty="0" smtClean="0">
                <a:solidFill>
                  <a:srgbClr val="CC0000"/>
                </a:solidFill>
              </a:rPr>
              <a:t>        </a:t>
            </a:r>
            <a:r>
              <a:rPr lang="ru-RU" sz="2000" b="1" dirty="0" err="1">
                <a:solidFill>
                  <a:srgbClr val="CC0000"/>
                </a:solidFill>
              </a:rPr>
              <a:t>е</a:t>
            </a:r>
            <a:endParaRPr lang="ru-RU" sz="2000" b="1" dirty="0">
              <a:solidFill>
                <a:srgbClr val="CC0000"/>
              </a:solidFill>
            </a:endParaRPr>
          </a:p>
          <a:p>
            <a:r>
              <a:rPr lang="ru-RU" sz="2000" b="1" dirty="0">
                <a:solidFill>
                  <a:srgbClr val="CC0000"/>
                </a:solidFill>
              </a:rPr>
              <a:t>     </a:t>
            </a:r>
            <a:r>
              <a:rPr lang="ru-RU" sz="2000" b="1" dirty="0" smtClean="0">
                <a:solidFill>
                  <a:srgbClr val="CC0000"/>
                </a:solidFill>
              </a:rPr>
              <a:t>и                                           </a:t>
            </a:r>
            <a:r>
              <a:rPr lang="ru-RU" sz="2000" b="1" dirty="0" err="1">
                <a:solidFill>
                  <a:srgbClr val="CC0000"/>
                </a:solidFill>
              </a:rPr>
              <a:t>и</a:t>
            </a:r>
            <a:endParaRPr lang="ru-RU" sz="2000" b="1" dirty="0">
              <a:solidFill>
                <a:srgbClr val="CC0000"/>
              </a:solidFill>
            </a:endParaRPr>
          </a:p>
          <a:p>
            <a:r>
              <a:rPr lang="ru-RU" sz="2000" b="1" dirty="0" smtClean="0">
                <a:solidFill>
                  <a:srgbClr val="CC0000"/>
                </a:solidFill>
              </a:rPr>
              <a:t> </a:t>
            </a:r>
            <a:r>
              <a:rPr lang="ru-RU" sz="2000" b="1" dirty="0">
                <a:solidFill>
                  <a:srgbClr val="CC0000"/>
                </a:solidFill>
              </a:rPr>
              <a:t>е                                      </a:t>
            </a:r>
            <a:r>
              <a:rPr lang="ru-RU" sz="2000" b="1" dirty="0" smtClean="0">
                <a:solidFill>
                  <a:srgbClr val="CC0000"/>
                </a:solidFill>
              </a:rPr>
              <a:t>       </a:t>
            </a:r>
            <a:r>
              <a:rPr lang="ru-RU" sz="2000" b="1" dirty="0" err="1" smtClean="0">
                <a:solidFill>
                  <a:srgbClr val="CC0000"/>
                </a:solidFill>
              </a:rPr>
              <a:t>е</a:t>
            </a:r>
            <a:r>
              <a:rPr lang="ru-RU" sz="2000" b="1" dirty="0" smtClean="0">
                <a:solidFill>
                  <a:srgbClr val="CC0000"/>
                </a:solidFill>
              </a:rPr>
              <a:t>                                                                         </a:t>
            </a:r>
            <a:endParaRPr lang="ru-RU" sz="2000" b="1" dirty="0">
              <a:solidFill>
                <a:srgbClr val="CC0000"/>
              </a:solidFill>
            </a:endParaRP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6711950" y="291465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</a:rPr>
              <a:t>дышишь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231775" y="4884738"/>
            <a:ext cx="5949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33CC"/>
                </a:solidFill>
              </a:rPr>
              <a:t>Спишите, решая орфографические задачи.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80" grpId="0"/>
      <p:bldP spid="28681" grpId="0"/>
      <p:bldP spid="28682" grpId="0"/>
      <p:bldP spid="28683" grpId="0"/>
      <p:bldP spid="28684" grpId="0"/>
      <p:bldP spid="28685" grpId="0"/>
      <p:bldP spid="28686" grpId="0"/>
      <p:bldP spid="28687" grpId="0"/>
      <p:bldP spid="28688" grpId="0"/>
      <p:bldP spid="28690" grpId="0"/>
      <p:bldP spid="28691" grpId="0"/>
      <p:bldP spid="28693" grpId="0"/>
      <p:bldP spid="28695" grpId="0"/>
      <p:bldP spid="286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прарв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0"/>
            <a:ext cx="6624637" cy="7029450"/>
          </a:xfrm>
          <a:prstGeom prst="rect">
            <a:avLst/>
          </a:prstGeom>
          <a:noFill/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2124075" y="1916113"/>
            <a:ext cx="4824413" cy="2376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042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77251" dir="4832261" algn="ctr" rotWithShape="0">
                    <a:srgbClr val="0000FF">
                      <a:alpha val="80000"/>
                    </a:srgbClr>
                  </a:outerShdw>
                </a:effectLst>
                <a:latin typeface="Comic Sans MS"/>
              </a:rPr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369</Words>
  <Application>Microsoft Office PowerPoint</Application>
  <PresentationFormat>Экран (4:3)</PresentationFormat>
  <Paragraphs>108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к уроку русского языка «Спряжение глаголов»  4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Лёха</cp:lastModifiedBy>
  <cp:revision>6</cp:revision>
  <dcterms:created xsi:type="dcterms:W3CDTF">2005-12-31T21:14:59Z</dcterms:created>
  <dcterms:modified xsi:type="dcterms:W3CDTF">2012-09-21T14:33:33Z</dcterms:modified>
</cp:coreProperties>
</file>