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F05337-B8AF-4892-9C97-455B1F8792C4}" type="datetimeFigureOut">
              <a:rPr lang="ru-RU" smtClean="0"/>
              <a:t>25.08.2012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1FB7E0-570A-4EDB-BD61-72D0F449DA2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1FB7E0-570A-4EDB-BD61-72D0F449DA23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8/25/2012</a:t>
            </a:fld>
            <a:endParaRPr 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8/25/2012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8/25/2012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8/25/2012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8/25/2012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8/25/2012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8/25/2012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8/25/2012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8/25/2012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8/25/2012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8/25/2012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8/25/2012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wheel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34000" y="685800"/>
            <a:ext cx="3429000" cy="2057400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rgbClr val="FFFF00"/>
                </a:solidFill>
              </a:rPr>
              <a:t>Мониторинг, который мне </a:t>
            </a:r>
            <a:r>
              <a:rPr lang="ru-RU" sz="4000" dirty="0" smtClean="0">
                <a:solidFill>
                  <a:srgbClr val="FFFF00"/>
                </a:solidFill>
              </a:rPr>
              <a:t>помогает</a:t>
            </a:r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5410200" y="3810000"/>
            <a:ext cx="3429000" cy="1920240"/>
          </a:xfrm>
        </p:spPr>
        <p:txBody>
          <a:bodyPr/>
          <a:lstStyle/>
          <a:p>
            <a:r>
              <a:rPr lang="ru-RU" sz="2000" dirty="0" smtClean="0">
                <a:solidFill>
                  <a:schemeClr val="bg1"/>
                </a:solidFill>
              </a:rPr>
              <a:t>учитель русского языка и литературы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МОУ СОШ № 19 </a:t>
            </a:r>
          </a:p>
          <a:p>
            <a:r>
              <a:rPr lang="ru-RU" sz="2000" dirty="0" err="1" smtClean="0">
                <a:solidFill>
                  <a:schemeClr val="bg1"/>
                </a:solidFill>
              </a:rPr>
              <a:t>Филенкова</a:t>
            </a:r>
            <a:r>
              <a:rPr lang="ru-RU" sz="2000" dirty="0" smtClean="0">
                <a:solidFill>
                  <a:schemeClr val="bg1"/>
                </a:solidFill>
              </a:rPr>
              <a:t> Елена Александровна </a:t>
            </a:r>
            <a:r>
              <a:rPr lang="ru-RU" sz="2000" dirty="0" smtClean="0"/>
              <a:t>  </a:t>
            </a:r>
          </a:p>
          <a:p>
            <a:endParaRPr lang="ru-RU" dirty="0"/>
          </a:p>
        </p:txBody>
      </p:sp>
      <p:pic>
        <p:nvPicPr>
          <p:cNvPr id="8" name="Рисунок 7" descr="ддд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2486" r="12486"/>
          <a:stretch>
            <a:fillRect/>
          </a:stretch>
        </p:blipFill>
        <p:spPr/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         Виды диагностики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Диагностика </a:t>
            </a:r>
            <a:r>
              <a:rPr lang="ru-RU" dirty="0" smtClean="0">
                <a:solidFill>
                  <a:srgbClr val="FF0000"/>
                </a:solidFill>
              </a:rPr>
              <a:t>перед новой темой. </a:t>
            </a:r>
            <a:r>
              <a:rPr lang="ru-RU" dirty="0" smtClean="0"/>
              <a:t>Материал в той или иной степени известен ученикам. Данная работа проводится либо в виде теста , либо в форме самостоятельной работы и показывает , насколько ученики готовы к новой теме.</a:t>
            </a:r>
          </a:p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В </a:t>
            </a:r>
            <a:r>
              <a:rPr lang="ru-RU" dirty="0" smtClean="0">
                <a:solidFill>
                  <a:srgbClr val="FF0000"/>
                </a:solidFill>
              </a:rPr>
              <a:t>диагностике -объяснений </a:t>
            </a:r>
            <a:r>
              <a:rPr lang="ru-RU" dirty="0" smtClean="0"/>
              <a:t>важно правильно выбрать методику объяснений. Это может быть и запись, и работа с доской , и конспектирование ,ну а после объяснения проводится либо экспресс-тест , либо экспресс-анализ работ ,но не опрос! Показывает , насколько учащиеся уяснили полученные знания.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Контрольную диагностику </a:t>
            </a:r>
            <a:r>
              <a:rPr lang="ru-RU" dirty="0" smtClean="0"/>
              <a:t>выполняют все учителя ,но чтобы результаты её были выше , необходима диагностика перед новой темой и обязательна диагностика после объяснения нового материала , так как они указывают на то , что усвоено , а что нет.  </a:t>
            </a:r>
          </a:p>
          <a:p>
            <a:endParaRPr lang="ru-RU" dirty="0"/>
          </a:p>
        </p:txBody>
      </p:sp>
      <p:pic>
        <p:nvPicPr>
          <p:cNvPr id="20483" name="Picture 3" descr="C:\Users\Ленок\Desktop\image00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352800"/>
            <a:ext cx="3543300" cy="2867025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0"/>
            <a:ext cx="8153400" cy="6858000"/>
          </a:xfrm>
        </p:spPr>
        <p:txBody>
          <a:bodyPr>
            <a:noAutofit/>
          </a:bodyPr>
          <a:lstStyle/>
          <a:p>
            <a:r>
              <a:rPr lang="ru-RU" sz="1400" b="0" dirty="0" smtClean="0">
                <a:solidFill>
                  <a:srgbClr val="FF0000"/>
                </a:solidFill>
              </a:rPr>
              <a:t>   </a:t>
            </a:r>
            <a:r>
              <a:rPr lang="ru-RU" sz="1400" b="0" i="1" dirty="0" smtClean="0">
                <a:solidFill>
                  <a:srgbClr val="FF0000"/>
                </a:solidFill>
              </a:rPr>
              <a:t>Системный </a:t>
            </a:r>
            <a:r>
              <a:rPr lang="ru-RU" sz="1400" b="0" i="1" dirty="0" smtClean="0">
                <a:solidFill>
                  <a:srgbClr val="FF0000"/>
                </a:solidFill>
              </a:rPr>
              <a:t>мониторинг и своевременная диагностика </a:t>
            </a:r>
            <a:r>
              <a:rPr lang="ru-RU" sz="1400" b="0" dirty="0" smtClean="0"/>
              <a:t>неоценимые помощники в планировании работы, так как сразу указывают и на успехи , и на недостатки</a:t>
            </a:r>
            <a:r>
              <a:rPr lang="ru-RU" sz="1400" b="0" dirty="0" smtClean="0"/>
              <a:t>.</a:t>
            </a:r>
            <a:br>
              <a:rPr lang="ru-RU" sz="1400" b="0" dirty="0" smtClean="0"/>
            </a:br>
            <a:r>
              <a:rPr lang="ru-RU" sz="1400" b="0" dirty="0" smtClean="0"/>
              <a:t/>
            </a:r>
            <a:br>
              <a:rPr lang="ru-RU" sz="1400" b="0" dirty="0" smtClean="0"/>
            </a:br>
            <a:r>
              <a:rPr lang="ru-RU" sz="1400" i="1" dirty="0" smtClean="0">
                <a:solidFill>
                  <a:srgbClr val="FF0000"/>
                </a:solidFill>
                <a:latin typeface="+mn-lt"/>
              </a:rPr>
              <a:t>Помогают: </a:t>
            </a:r>
            <a:r>
              <a:rPr lang="ru-RU" sz="1400" b="0" dirty="0" smtClean="0"/>
              <a:t/>
            </a:r>
            <a:br>
              <a:rPr lang="ru-RU" sz="1400" b="0" dirty="0" smtClean="0"/>
            </a:br>
            <a:r>
              <a:rPr lang="ru-RU" sz="1400" b="0" dirty="0" smtClean="0"/>
              <a:t/>
            </a:r>
            <a:br>
              <a:rPr lang="ru-RU" sz="1400" b="0" dirty="0" smtClean="0"/>
            </a:br>
            <a:r>
              <a:rPr lang="ru-RU" sz="1400" b="0" cap="none" dirty="0" smtClean="0">
                <a:latin typeface="+mn-lt"/>
              </a:rPr>
              <a:t>   проанализировать работы учащихся.</a:t>
            </a:r>
            <a:br>
              <a:rPr lang="ru-RU" sz="1400" b="0" cap="none" dirty="0" smtClean="0">
                <a:latin typeface="+mn-lt"/>
              </a:rPr>
            </a:br>
            <a:r>
              <a:rPr lang="ru-RU" sz="1400" b="0" cap="none" dirty="0" smtClean="0">
                <a:latin typeface="+mn-lt"/>
              </a:rPr>
              <a:t/>
            </a:r>
            <a:br>
              <a:rPr lang="ru-RU" sz="1400" b="0" cap="none" dirty="0" smtClean="0">
                <a:latin typeface="+mn-lt"/>
              </a:rPr>
            </a:br>
            <a:r>
              <a:rPr lang="ru-RU" sz="1400" b="0" cap="none" dirty="0" smtClean="0">
                <a:latin typeface="+mn-lt"/>
              </a:rPr>
              <a:t>   обратить внимание на изменения результатов по сравнению с предыдущей четвертью (полугодием).</a:t>
            </a:r>
            <a:br>
              <a:rPr lang="ru-RU" sz="1400" b="0" cap="none" dirty="0" smtClean="0">
                <a:latin typeface="+mn-lt"/>
              </a:rPr>
            </a:br>
            <a:r>
              <a:rPr lang="ru-RU" sz="1400" b="0" cap="none" dirty="0" smtClean="0">
                <a:latin typeface="+mn-lt"/>
              </a:rPr>
              <a:t/>
            </a:r>
            <a:br>
              <a:rPr lang="ru-RU" sz="1400" b="0" cap="none" dirty="0" smtClean="0">
                <a:latin typeface="+mn-lt"/>
              </a:rPr>
            </a:br>
            <a:r>
              <a:rPr lang="ru-RU" sz="1400" b="0" cap="none" dirty="0" smtClean="0">
                <a:latin typeface="+mn-lt"/>
              </a:rPr>
              <a:t>   отметить учащихся, имеющих  неудовлетворительные отметки. выяснить причины, по которым ученик попал в разряд неуспевающих. запланировать и провести беседы с самим учащимся, с родителями, обратиться к психологу для оказания индивидуальной помощи ребенку.</a:t>
            </a:r>
            <a:br>
              <a:rPr lang="ru-RU" sz="1400" b="0" cap="none" dirty="0" smtClean="0">
                <a:latin typeface="+mn-lt"/>
              </a:rPr>
            </a:br>
            <a:r>
              <a:rPr lang="ru-RU" sz="1400" b="0" cap="none" dirty="0" smtClean="0">
                <a:latin typeface="+mn-lt"/>
              </a:rPr>
              <a:t/>
            </a:r>
            <a:br>
              <a:rPr lang="ru-RU" sz="1400" b="0" cap="none" dirty="0" smtClean="0">
                <a:latin typeface="+mn-lt"/>
              </a:rPr>
            </a:br>
            <a:r>
              <a:rPr lang="ru-RU" sz="1400" b="0" cap="none" dirty="0" smtClean="0">
                <a:latin typeface="+mn-lt"/>
              </a:rPr>
              <a:t>   в случаях постоянных затруднений учащегося постараться выявить причины этих затруднений. наметить план помощи учащемуся для перехода в разряд хорошистов и отличников.</a:t>
            </a:r>
            <a:br>
              <a:rPr lang="ru-RU" sz="1400" b="0" cap="none" dirty="0" smtClean="0">
                <a:latin typeface="+mn-lt"/>
              </a:rPr>
            </a:br>
            <a:r>
              <a:rPr lang="ru-RU" sz="1400" b="0" cap="none" dirty="0" smtClean="0">
                <a:latin typeface="+mn-lt"/>
              </a:rPr>
              <a:t/>
            </a:r>
            <a:br>
              <a:rPr lang="ru-RU" sz="1400" b="0" cap="none" dirty="0" smtClean="0">
                <a:latin typeface="+mn-lt"/>
              </a:rPr>
            </a:br>
            <a:r>
              <a:rPr lang="ru-RU" sz="1400" b="0" cap="none" dirty="0" smtClean="0">
                <a:latin typeface="+mn-lt"/>
              </a:rPr>
              <a:t>   проследить динамику роста (спада) отслеживаемых результатов обучения.</a:t>
            </a:r>
            <a:br>
              <a:rPr lang="ru-RU" sz="1400" b="0" cap="none" dirty="0" smtClean="0">
                <a:latin typeface="+mn-lt"/>
              </a:rPr>
            </a:br>
            <a:r>
              <a:rPr lang="ru-RU" sz="1400" b="0" cap="none" dirty="0" smtClean="0">
                <a:latin typeface="+mn-lt"/>
              </a:rPr>
              <a:t> </a:t>
            </a:r>
            <a:br>
              <a:rPr lang="ru-RU" sz="1400" b="0" cap="none" dirty="0" smtClean="0">
                <a:latin typeface="+mn-lt"/>
              </a:rPr>
            </a:br>
            <a:r>
              <a:rPr lang="ru-RU" sz="1400" b="0" cap="none" dirty="0" smtClean="0">
                <a:latin typeface="+mn-lt"/>
              </a:rPr>
              <a:t>проанализировать результаты административных </a:t>
            </a:r>
            <a:r>
              <a:rPr lang="ru-RU" sz="1400" b="0" cap="none" dirty="0" err="1" smtClean="0">
                <a:latin typeface="+mn-lt"/>
              </a:rPr>
              <a:t>срезовых</a:t>
            </a:r>
            <a:r>
              <a:rPr lang="ru-RU" sz="1400" b="0" cap="none" dirty="0" smtClean="0">
                <a:latin typeface="+mn-lt"/>
              </a:rPr>
              <a:t> контрольных работ (общий процент качества, успеваемости, процент неуспевающих). выяснить, произошли ли изменения по сравнению с предыдущим отчетным периодом?</a:t>
            </a:r>
            <a:r>
              <a:rPr lang="ru-RU" sz="1400" b="0" dirty="0" smtClean="0"/>
              <a:t/>
            </a:r>
            <a:br>
              <a:rPr lang="ru-RU" sz="1400" b="0" dirty="0" smtClean="0"/>
            </a:br>
            <a:r>
              <a:rPr lang="ru-RU" sz="1400" b="0" dirty="0" smtClean="0"/>
              <a:t> </a:t>
            </a:r>
            <a:br>
              <a:rPr lang="ru-RU" sz="1400" b="0" dirty="0" smtClean="0"/>
            </a:br>
            <a:r>
              <a:rPr lang="ru-RU" sz="1400" b="0" dirty="0" smtClean="0"/>
              <a:t/>
            </a:r>
            <a:br>
              <a:rPr lang="ru-RU" sz="1400" b="0" dirty="0" smtClean="0"/>
            </a:br>
            <a:r>
              <a:rPr lang="ru-RU" sz="1400" b="0" dirty="0" smtClean="0"/>
              <a:t>    Результаты </a:t>
            </a:r>
            <a:r>
              <a:rPr lang="ru-RU" sz="1400" b="0" dirty="0" smtClean="0"/>
              <a:t>мониторинга могут быть предоставлены учителем родителям ученика.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400" b="0" dirty="0" smtClean="0"/>
              <a:t/>
            </a:r>
            <a:br>
              <a:rPr lang="ru-RU" sz="1400" b="0" dirty="0" smtClean="0"/>
            </a:br>
            <a:r>
              <a:rPr lang="ru-RU" sz="1400" b="0" dirty="0" smtClean="0"/>
              <a:t/>
            </a:r>
            <a:br>
              <a:rPr lang="ru-RU" sz="1400" b="0" dirty="0" smtClean="0"/>
            </a:br>
            <a:endParaRPr lang="ru-RU" sz="1600" dirty="0">
              <a:latin typeface="+mn-lt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2743200" y="609600"/>
            <a:ext cx="5029200" cy="1648968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301333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2531" name="Picture 3" descr="C:\Users\Ленок\Desktop\16_валечка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3581400"/>
            <a:ext cx="3733800" cy="2971800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2667000" y="0"/>
            <a:ext cx="6477000" cy="5791200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/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/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/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/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/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/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/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/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>По Закону РФ «Об образовании» образовательные учреждения обязаны обеспечить оптимальное функционирование образовательного процесса и качественное достижение результатов образования, соответствующих образовательному стандарту</a:t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/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1000" dirty="0" smtClean="0"/>
              <a:t>.</a:t>
            </a:r>
            <a:br>
              <a:rPr lang="ru-RU" sz="1000" dirty="0" smtClean="0"/>
            </a:br>
            <a:endParaRPr lang="ru-RU" sz="1000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3429000" y="6237128"/>
            <a:ext cx="5114778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2050" name="Picture 2" descr="C:\Users\Ленок\Desktop\3987_b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43000"/>
            <a:ext cx="2667000" cy="4286250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905000" y="4191000"/>
            <a:ext cx="6255488" cy="2667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2000" b="0" i="1" dirty="0" smtClean="0">
                <a:solidFill>
                  <a:srgbClr val="FF0000"/>
                </a:solidFill>
                <a:latin typeface="+mn-lt"/>
              </a:rPr>
              <a:t>Мониторинг</a:t>
            </a:r>
            <a:r>
              <a:rPr lang="ru-RU" sz="2000" b="0" i="1" dirty="0" smtClean="0">
                <a:solidFill>
                  <a:schemeClr val="tx1"/>
                </a:solidFill>
                <a:latin typeface="+mn-lt"/>
              </a:rPr>
              <a:t> </a:t>
            </a:r>
            <a:r>
              <a:rPr lang="ru-RU" sz="2000" b="0" dirty="0" smtClean="0">
                <a:solidFill>
                  <a:schemeClr val="tx1"/>
                </a:solidFill>
                <a:latin typeface="+mn-lt"/>
              </a:rPr>
              <a:t>- это постоянное организованное наблюдение за каким-либо процессом с целью сопоставления наличного состояния (точнее, постоянно сменяющих друг друга состояний) с ожидаемыми результатами, постоянное отслеживание хода каких-либо процессов по четко определенным </a:t>
            </a:r>
            <a:r>
              <a:rPr lang="ru-RU" sz="2000" b="0" dirty="0" smtClean="0">
                <a:solidFill>
                  <a:schemeClr val="tx1"/>
                </a:solidFill>
                <a:latin typeface="+mn-lt"/>
              </a:rPr>
              <a:t>показателям.</a:t>
            </a:r>
            <a:r>
              <a:rPr lang="ru-RU" sz="2000" b="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ru-RU" sz="2000" b="0" dirty="0" smtClean="0">
                <a:solidFill>
                  <a:schemeClr val="tx1"/>
                </a:solidFill>
                <a:latin typeface="+mn-lt"/>
              </a:rPr>
            </a:br>
            <a:endParaRPr lang="ru-RU" sz="20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0" y="1981200"/>
            <a:ext cx="6255488" cy="1905000"/>
          </a:xfrm>
        </p:spPr>
        <p:txBody>
          <a:bodyPr>
            <a:normAutofit fontScale="85000" lnSpcReduction="10000"/>
          </a:bodyPr>
          <a:lstStyle/>
          <a:p>
            <a:r>
              <a:rPr lang="ru-RU" sz="2400" dirty="0" smtClean="0"/>
              <a:t>Оценивание </a:t>
            </a:r>
            <a:r>
              <a:rPr lang="ru-RU" sz="2400" dirty="0" smtClean="0"/>
              <a:t>знаний и умений учащихся — это сложнейшая педагогическая задача.</a:t>
            </a:r>
          </a:p>
          <a:p>
            <a:r>
              <a:rPr lang="ru-RU" sz="2400" dirty="0" smtClean="0"/>
              <a:t>Для того, чтобы получить объективную информацию о достижениях учащихся, необходим систематический контроль за успеваемостью. Для этого существует </a:t>
            </a:r>
            <a:r>
              <a:rPr lang="ru-RU" sz="2400" b="1" dirty="0" smtClean="0">
                <a:solidFill>
                  <a:srgbClr val="FF0000"/>
                </a:solidFill>
              </a:rPr>
              <a:t>мониторинг</a:t>
            </a:r>
            <a:r>
              <a:rPr lang="ru-RU" sz="2400" dirty="0" smtClean="0"/>
              <a:t>.</a:t>
            </a:r>
          </a:p>
          <a:p>
            <a:endParaRPr lang="ru-RU" dirty="0"/>
          </a:p>
        </p:txBody>
      </p:sp>
      <p:pic>
        <p:nvPicPr>
          <p:cNvPr id="16389" name="Picture 5" descr="C:\Users\Ленок\Desktop\4_3_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0"/>
            <a:ext cx="2190750" cy="2190750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8153400" cy="6858000"/>
          </a:xfrm>
        </p:spPr>
        <p:txBody>
          <a:bodyPr>
            <a:normAutofit/>
          </a:bodyPr>
          <a:lstStyle/>
          <a:p>
            <a:r>
              <a:rPr lang="ru-RU" sz="2000" b="0" dirty="0" smtClean="0">
                <a:solidFill>
                  <a:schemeClr val="tx1"/>
                </a:solidFill>
              </a:rPr>
              <a:t>Система показателей педагогического мониторинга может включать в себя следующие группы</a:t>
            </a:r>
            <a:r>
              <a:rPr lang="ru-RU" sz="2000" b="0" dirty="0" smtClean="0">
                <a:solidFill>
                  <a:schemeClr val="tx1"/>
                </a:solidFill>
              </a:rPr>
              <a:t>:</a:t>
            </a:r>
            <a:r>
              <a:rPr lang="ru-RU" sz="1600" b="0" dirty="0" smtClean="0">
                <a:solidFill>
                  <a:schemeClr val="tx1"/>
                </a:solidFill>
              </a:rPr>
              <a:t/>
            </a:r>
            <a:br>
              <a:rPr lang="ru-RU" sz="1600" b="0" dirty="0" smtClean="0">
                <a:solidFill>
                  <a:schemeClr val="tx1"/>
                </a:solidFill>
              </a:rPr>
            </a:br>
            <a:r>
              <a:rPr lang="ru-RU" sz="1600" b="0" dirty="0" smtClean="0">
                <a:solidFill>
                  <a:schemeClr val="tx1"/>
                </a:solidFill>
              </a:rPr>
              <a:t/>
            </a:r>
            <a:br>
              <a:rPr lang="ru-RU" sz="1600" b="0" dirty="0" smtClean="0">
                <a:solidFill>
                  <a:schemeClr val="tx1"/>
                </a:solidFill>
              </a:rPr>
            </a:br>
            <a:r>
              <a:rPr lang="ru-RU" sz="1600" b="0" dirty="0" smtClean="0">
                <a:solidFill>
                  <a:schemeClr val="tx1"/>
                </a:solidFill>
              </a:rPr>
              <a:t/>
            </a:r>
            <a:br>
              <a:rPr lang="ru-RU" sz="1600" b="0" dirty="0" smtClean="0">
                <a:solidFill>
                  <a:schemeClr val="tx1"/>
                </a:solidFill>
              </a:rPr>
            </a:br>
            <a:r>
              <a:rPr lang="ru-RU" sz="1600" b="0" dirty="0" smtClean="0">
                <a:solidFill>
                  <a:schemeClr val="tx1"/>
                </a:solidFill>
              </a:rPr>
              <a:t/>
            </a:r>
            <a:br>
              <a:rPr lang="ru-RU" sz="1600" b="0" dirty="0" smtClean="0">
                <a:solidFill>
                  <a:schemeClr val="tx1"/>
                </a:solidFill>
              </a:rPr>
            </a:br>
            <a:r>
              <a:rPr lang="ru-RU" sz="1600" b="0" dirty="0" smtClean="0">
                <a:solidFill>
                  <a:schemeClr val="tx1"/>
                </a:solidFill>
              </a:rPr>
              <a:t/>
            </a:r>
            <a:br>
              <a:rPr lang="ru-RU" sz="1600" b="0" dirty="0" smtClean="0">
                <a:solidFill>
                  <a:schemeClr val="tx1"/>
                </a:solidFill>
              </a:rPr>
            </a:br>
            <a:r>
              <a:rPr lang="ru-RU" sz="1600" b="0" dirty="0" smtClean="0">
                <a:solidFill>
                  <a:schemeClr val="tx1"/>
                </a:solidFill>
              </a:rPr>
              <a:t>•  </a:t>
            </a:r>
            <a:r>
              <a:rPr lang="ru-RU" sz="1600" b="0" dirty="0" err="1" smtClean="0">
                <a:solidFill>
                  <a:schemeClr val="tx1"/>
                </a:solidFill>
              </a:rPr>
              <a:t>сформированность</a:t>
            </a:r>
            <a:r>
              <a:rPr lang="ru-RU" sz="1600" b="0" dirty="0" smtClean="0">
                <a:solidFill>
                  <a:schemeClr val="tx1"/>
                </a:solidFill>
              </a:rPr>
              <a:t> </a:t>
            </a:r>
            <a:r>
              <a:rPr lang="ru-RU" sz="1600" b="0" dirty="0" err="1" smtClean="0">
                <a:solidFill>
                  <a:schemeClr val="tx1"/>
                </a:solidFill>
              </a:rPr>
              <a:t>общеучебных</a:t>
            </a:r>
            <a:r>
              <a:rPr lang="ru-RU" sz="1600" b="0" dirty="0" smtClean="0">
                <a:solidFill>
                  <a:schemeClr val="tx1"/>
                </a:solidFill>
              </a:rPr>
              <a:t> умений и навыков;</a:t>
            </a:r>
            <a:br>
              <a:rPr lang="ru-RU" sz="1600" b="0" dirty="0" smtClean="0">
                <a:solidFill>
                  <a:schemeClr val="tx1"/>
                </a:solidFill>
              </a:rPr>
            </a:br>
            <a:r>
              <a:rPr lang="ru-RU" sz="1600" b="0" dirty="0" smtClean="0">
                <a:solidFill>
                  <a:schemeClr val="tx1"/>
                </a:solidFill>
              </a:rPr>
              <a:t/>
            </a:r>
            <a:br>
              <a:rPr lang="ru-RU" sz="1600" b="0" dirty="0" smtClean="0">
                <a:solidFill>
                  <a:schemeClr val="tx1"/>
                </a:solidFill>
              </a:rPr>
            </a:br>
            <a:r>
              <a:rPr lang="ru-RU" sz="1600" b="0" dirty="0" smtClean="0">
                <a:solidFill>
                  <a:schemeClr val="tx1"/>
                </a:solidFill>
              </a:rPr>
              <a:t>•  успеваемость и качество обучения по отдельным предметам;</a:t>
            </a:r>
            <a:br>
              <a:rPr lang="ru-RU" sz="1600" b="0" dirty="0" smtClean="0">
                <a:solidFill>
                  <a:schemeClr val="tx1"/>
                </a:solidFill>
              </a:rPr>
            </a:br>
            <a:r>
              <a:rPr lang="ru-RU" sz="1600" b="0" dirty="0" smtClean="0">
                <a:solidFill>
                  <a:schemeClr val="tx1"/>
                </a:solidFill>
              </a:rPr>
              <a:t/>
            </a:r>
            <a:br>
              <a:rPr lang="ru-RU" sz="1600" b="0" dirty="0" smtClean="0">
                <a:solidFill>
                  <a:schemeClr val="tx1"/>
                </a:solidFill>
              </a:rPr>
            </a:br>
            <a:r>
              <a:rPr lang="ru-RU" sz="1600" b="0" dirty="0" smtClean="0">
                <a:solidFill>
                  <a:schemeClr val="tx1"/>
                </a:solidFill>
              </a:rPr>
              <a:t>•  удовлетворение образовательных потребностей;</a:t>
            </a:r>
            <a:br>
              <a:rPr lang="ru-RU" sz="1600" b="0" dirty="0" smtClean="0">
                <a:solidFill>
                  <a:schemeClr val="tx1"/>
                </a:solidFill>
              </a:rPr>
            </a:br>
            <a:r>
              <a:rPr lang="ru-RU" sz="1600" b="0" dirty="0" smtClean="0">
                <a:solidFill>
                  <a:schemeClr val="tx1"/>
                </a:solidFill>
              </a:rPr>
              <a:t/>
            </a:r>
            <a:br>
              <a:rPr lang="ru-RU" sz="1600" b="0" dirty="0" smtClean="0">
                <a:solidFill>
                  <a:schemeClr val="tx1"/>
                </a:solidFill>
              </a:rPr>
            </a:br>
            <a:r>
              <a:rPr lang="ru-RU" sz="1600" b="0" dirty="0" smtClean="0">
                <a:solidFill>
                  <a:schemeClr val="tx1"/>
                </a:solidFill>
              </a:rPr>
              <a:t>•  воспитанность учащихся;</a:t>
            </a:r>
            <a:br>
              <a:rPr lang="ru-RU" sz="1600" b="0" dirty="0" smtClean="0">
                <a:solidFill>
                  <a:schemeClr val="tx1"/>
                </a:solidFill>
              </a:rPr>
            </a:br>
            <a:r>
              <a:rPr lang="ru-RU" sz="1600" b="0" dirty="0" smtClean="0">
                <a:solidFill>
                  <a:schemeClr val="tx1"/>
                </a:solidFill>
              </a:rPr>
              <a:t/>
            </a:r>
            <a:br>
              <a:rPr lang="ru-RU" sz="1600" b="0" dirty="0" smtClean="0">
                <a:solidFill>
                  <a:schemeClr val="tx1"/>
                </a:solidFill>
              </a:rPr>
            </a:br>
            <a:r>
              <a:rPr lang="ru-RU" sz="1600" b="0" dirty="0" smtClean="0">
                <a:solidFill>
                  <a:schemeClr val="tx1"/>
                </a:solidFill>
              </a:rPr>
              <a:t>•  состояние здоровья, </a:t>
            </a:r>
            <a:r>
              <a:rPr lang="ru-RU" sz="1600" b="0" dirty="0" err="1" smtClean="0">
                <a:solidFill>
                  <a:schemeClr val="tx1"/>
                </a:solidFill>
              </a:rPr>
              <a:t>здоровьесберегающий</a:t>
            </a:r>
            <a:r>
              <a:rPr lang="ru-RU" sz="1600" b="0" dirty="0" smtClean="0">
                <a:solidFill>
                  <a:schemeClr val="tx1"/>
                </a:solidFill>
              </a:rPr>
              <a:t> потенциал;</a:t>
            </a:r>
            <a:br>
              <a:rPr lang="ru-RU" sz="1600" b="0" dirty="0" smtClean="0">
                <a:solidFill>
                  <a:schemeClr val="tx1"/>
                </a:solidFill>
              </a:rPr>
            </a:br>
            <a:r>
              <a:rPr lang="ru-RU" sz="1600" b="0" dirty="0" smtClean="0">
                <a:solidFill>
                  <a:schemeClr val="tx1"/>
                </a:solidFill>
              </a:rPr>
              <a:t/>
            </a:r>
            <a:br>
              <a:rPr lang="ru-RU" sz="1600" b="0" dirty="0" smtClean="0">
                <a:solidFill>
                  <a:schemeClr val="tx1"/>
                </a:solidFill>
              </a:rPr>
            </a:br>
            <a:r>
              <a:rPr lang="ru-RU" sz="1600" b="0" dirty="0" smtClean="0">
                <a:solidFill>
                  <a:schemeClr val="tx1"/>
                </a:solidFill>
              </a:rPr>
              <a:t>•  системность, современность содержания образования, обеспечиваемого образовательной программой и т. д.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b="0" dirty="0" smtClean="0">
                <a:solidFill>
                  <a:schemeClr val="tx1"/>
                </a:solidFill>
              </a:rPr>
              <a:t/>
            </a:r>
            <a:br>
              <a:rPr lang="ru-RU" sz="1600" b="0" dirty="0" smtClean="0">
                <a:solidFill>
                  <a:schemeClr val="tx1"/>
                </a:solidFill>
              </a:rPr>
            </a:br>
            <a:r>
              <a:rPr lang="ru-RU" sz="1600" b="0" dirty="0" smtClean="0">
                <a:solidFill>
                  <a:schemeClr val="tx1"/>
                </a:solidFill>
              </a:rPr>
              <a:t/>
            </a:r>
            <a:br>
              <a:rPr lang="ru-RU" sz="1600" b="0" dirty="0" smtClean="0">
                <a:solidFill>
                  <a:schemeClr val="tx1"/>
                </a:solidFill>
              </a:rPr>
            </a:br>
            <a:r>
              <a:rPr lang="ru-RU" sz="1600" b="0" dirty="0" smtClean="0">
                <a:solidFill>
                  <a:schemeClr val="tx1"/>
                </a:solidFill>
              </a:rPr>
              <a:t/>
            </a:r>
            <a:br>
              <a:rPr lang="ru-RU" sz="1600" b="0" dirty="0" smtClean="0">
                <a:solidFill>
                  <a:schemeClr val="tx1"/>
                </a:solidFill>
              </a:rPr>
            </a:br>
            <a:r>
              <a:rPr lang="ru-RU" sz="1600" b="0" dirty="0" smtClean="0">
                <a:solidFill>
                  <a:schemeClr val="tx1"/>
                </a:solidFill>
              </a:rPr>
              <a:t/>
            </a:r>
            <a:br>
              <a:rPr lang="ru-RU" sz="1600" b="0" dirty="0" smtClean="0">
                <a:solidFill>
                  <a:schemeClr val="tx1"/>
                </a:solidFill>
              </a:rPr>
            </a:br>
            <a:r>
              <a:rPr lang="ru-RU" sz="1600" b="0" dirty="0" smtClean="0">
                <a:solidFill>
                  <a:schemeClr val="tx1"/>
                </a:solidFill>
              </a:rPr>
              <a:t/>
            </a:r>
            <a:br>
              <a:rPr lang="ru-RU" sz="1600" b="0" dirty="0" smtClean="0">
                <a:solidFill>
                  <a:schemeClr val="tx1"/>
                </a:solidFill>
              </a:rPr>
            </a:br>
            <a:r>
              <a:rPr lang="ru-RU" sz="1600" b="0" dirty="0" smtClean="0">
                <a:solidFill>
                  <a:schemeClr val="tx1"/>
                </a:solidFill>
              </a:rPr>
              <a:t/>
            </a:r>
            <a:br>
              <a:rPr lang="ru-RU" sz="1600" b="0" dirty="0" smtClean="0">
                <a:solidFill>
                  <a:schemeClr val="tx1"/>
                </a:solidFill>
              </a:rPr>
            </a:br>
            <a:endParaRPr lang="ru-RU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153400" cy="6858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Компоненты </a:t>
            </a:r>
            <a:r>
              <a:rPr lang="ru-RU" dirty="0" smtClean="0"/>
              <a:t>мониторинга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1200" b="0" dirty="0" smtClean="0">
                <a:latin typeface="+mn-lt"/>
              </a:rPr>
              <a:t>•  проведение мониторинговых наблюдений </a:t>
            </a:r>
            <a:r>
              <a:rPr lang="ru-RU" sz="1200" dirty="0" smtClean="0">
                <a:latin typeface="+mn-lt"/>
              </a:rPr>
              <a:t/>
            </a:r>
            <a:br>
              <a:rPr lang="ru-RU" sz="1200" dirty="0" smtClean="0">
                <a:latin typeface="+mn-lt"/>
              </a:rPr>
            </a:br>
            <a:r>
              <a:rPr lang="ru-RU" sz="1200" dirty="0" smtClean="0">
                <a:latin typeface="+mn-lt"/>
              </a:rPr>
              <a:t>строго </a:t>
            </a:r>
            <a:r>
              <a:rPr lang="ru-RU" sz="1200" dirty="0" smtClean="0"/>
              <a:t>по утвержденной программе, </a:t>
            </a:r>
            <a:br>
              <a:rPr lang="ru-RU" sz="1200" dirty="0" smtClean="0"/>
            </a:br>
            <a:r>
              <a:rPr lang="ru-RU" sz="1200" dirty="0" smtClean="0"/>
              <a:t> •  набор и форма показателей </a:t>
            </a:r>
            <a:r>
              <a:rPr lang="ru-RU" sz="1200" dirty="0" smtClean="0"/>
              <a:t>мониторинга</a:t>
            </a:r>
            <a:br>
              <a:rPr lang="ru-RU" sz="1200" dirty="0" smtClean="0"/>
            </a:br>
            <a:r>
              <a:rPr lang="ru-RU" sz="1200" dirty="0" smtClean="0"/>
              <a:t> постоянны в течение установленного периода времени;</a:t>
            </a:r>
            <a:r>
              <a:rPr lang="ru-RU" sz="1050" dirty="0" smtClean="0"/>
              <a:t/>
            </a:r>
            <a:br>
              <a:rPr lang="ru-RU" sz="1050" dirty="0" smtClean="0"/>
            </a:br>
            <a:r>
              <a:rPr lang="ru-RU" sz="1100" dirty="0" smtClean="0"/>
              <a:t> </a:t>
            </a:r>
            <a:r>
              <a:rPr lang="ru-RU" sz="1200" b="0" dirty="0" smtClean="0">
                <a:latin typeface="+mn-lt"/>
              </a:rPr>
              <a:t/>
            </a:r>
            <a:br>
              <a:rPr lang="ru-RU" sz="1200" b="0" dirty="0" smtClean="0">
                <a:latin typeface="+mn-lt"/>
              </a:rPr>
            </a:br>
            <a:r>
              <a:rPr lang="ru-RU" dirty="0" smtClean="0"/>
              <a:t> </a:t>
            </a:r>
            <a:r>
              <a:rPr lang="ru-RU" dirty="0" smtClean="0"/>
              <a:t>                           </a:t>
            </a:r>
            <a:r>
              <a:rPr lang="ru-RU" sz="1100" b="0" dirty="0" smtClean="0">
                <a:latin typeface="+mn-lt"/>
              </a:rPr>
              <a:t>•</a:t>
            </a:r>
            <a:r>
              <a:rPr lang="ru-RU" sz="1100" b="0" dirty="0" smtClean="0">
                <a:latin typeface="+mn-lt"/>
              </a:rPr>
              <a:t>  сохранение успеваемости по классу  на оптимальном </a:t>
            </a:r>
            <a:r>
              <a:rPr lang="ru-RU" sz="1100" b="0" dirty="0" smtClean="0">
                <a:latin typeface="+mn-lt"/>
              </a:rPr>
              <a:t>уровне;</a:t>
            </a:r>
            <a:r>
              <a:rPr lang="ru-RU" sz="1100" b="0" dirty="0" smtClean="0">
                <a:latin typeface="+mn-lt"/>
              </a:rPr>
              <a:t/>
            </a:r>
            <a:br>
              <a:rPr lang="ru-RU" sz="1100" b="0" dirty="0" smtClean="0">
                <a:latin typeface="+mn-lt"/>
              </a:rPr>
            </a:br>
            <a:r>
              <a:rPr lang="ru-RU" sz="1100" b="0" dirty="0" smtClean="0">
                <a:latin typeface="+mn-lt"/>
              </a:rPr>
              <a:t>                                                                              •</a:t>
            </a:r>
            <a:r>
              <a:rPr lang="ru-RU" sz="1100" b="0" dirty="0" smtClean="0">
                <a:latin typeface="+mn-lt"/>
              </a:rPr>
              <a:t>  поддержание качества успеваемости в классе , улучшение результатов 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1400" dirty="0" smtClean="0"/>
              <a:t> </a:t>
            </a:r>
            <a:r>
              <a:rPr lang="ru-RU" sz="1400" b="0" dirty="0" smtClean="0">
                <a:latin typeface="+mn-lt"/>
              </a:rPr>
              <a:t>•  системность, продолжительность по времени;</a:t>
            </a:r>
            <a:br>
              <a:rPr lang="ru-RU" sz="1400" b="0" dirty="0" smtClean="0">
                <a:latin typeface="+mn-lt"/>
              </a:rPr>
            </a:br>
            <a:r>
              <a:rPr lang="ru-RU" sz="1400" b="0" dirty="0" smtClean="0">
                <a:latin typeface="+mn-lt"/>
              </a:rPr>
              <a:t>•  сравнимость результатов;</a:t>
            </a:r>
            <a:br>
              <a:rPr lang="ru-RU" sz="1400" b="0" dirty="0" smtClean="0">
                <a:latin typeface="+mn-lt"/>
              </a:rPr>
            </a:br>
            <a:r>
              <a:rPr lang="ru-RU" sz="1400" b="0" dirty="0" smtClean="0">
                <a:latin typeface="+mn-lt"/>
              </a:rPr>
              <a:t>•  объективность результатов;</a:t>
            </a:r>
            <a:br>
              <a:rPr lang="ru-RU" sz="1400" b="0" dirty="0" smtClean="0">
                <a:latin typeface="+mn-lt"/>
              </a:rPr>
            </a:br>
            <a:r>
              <a:rPr lang="ru-RU" sz="1400" b="0" dirty="0" smtClean="0">
                <a:latin typeface="+mn-lt"/>
              </a:rPr>
              <a:t>•  комфортность всех объектов мон</a:t>
            </a:r>
            <a:r>
              <a:rPr lang="ru-RU" sz="1400" dirty="0" smtClean="0">
                <a:latin typeface="+mn-lt"/>
              </a:rPr>
              <a:t>иторинга.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3" name="8-конечная звезда 12"/>
          <p:cNvSpPr/>
          <p:nvPr/>
        </p:nvSpPr>
        <p:spPr>
          <a:xfrm>
            <a:off x="1524000" y="3581400"/>
            <a:ext cx="1447800" cy="1295400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условия</a:t>
            </a:r>
            <a:endParaRPr lang="ru-RU" sz="1600" dirty="0"/>
          </a:p>
        </p:txBody>
      </p:sp>
      <p:sp>
        <p:nvSpPr>
          <p:cNvPr id="14" name="8-конечная звезда 13"/>
          <p:cNvSpPr/>
          <p:nvPr/>
        </p:nvSpPr>
        <p:spPr>
          <a:xfrm>
            <a:off x="457200" y="609600"/>
            <a:ext cx="1447800" cy="1371600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процесс</a:t>
            </a:r>
            <a:endParaRPr lang="ru-RU" sz="1600" dirty="0"/>
          </a:p>
        </p:txBody>
      </p:sp>
      <p:sp>
        <p:nvSpPr>
          <p:cNvPr id="15" name="8-конечная звезда 14"/>
          <p:cNvSpPr/>
          <p:nvPr/>
        </p:nvSpPr>
        <p:spPr>
          <a:xfrm>
            <a:off x="6172200" y="1143000"/>
            <a:ext cx="1524000" cy="1447800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результат</a:t>
            </a:r>
            <a:endParaRPr lang="ru-RU" sz="1400" dirty="0"/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5486400" y="457200"/>
            <a:ext cx="5334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H="1">
            <a:off x="1828800" y="381000"/>
            <a:ext cx="3048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H="1">
            <a:off x="2895600" y="533400"/>
            <a:ext cx="304800" cy="1219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H="1">
            <a:off x="2438400" y="2667000"/>
            <a:ext cx="2286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2400" dirty="0" smtClean="0"/>
              <a:t>Классный журнал — это естественная форма  </a:t>
            </a:r>
            <a:r>
              <a:rPr lang="ru-RU" sz="2400" dirty="0" smtClean="0">
                <a:solidFill>
                  <a:srgbClr val="FFFF00"/>
                </a:solidFill>
              </a:rPr>
              <a:t>мониторинга </a:t>
            </a:r>
            <a:r>
              <a:rPr lang="ru-RU" sz="2400" dirty="0" smtClean="0">
                <a:solidFill>
                  <a:srgbClr val="FFFF00"/>
                </a:solidFill>
              </a:rPr>
              <a:t> успеваемости</a:t>
            </a:r>
            <a:r>
              <a:rPr lang="ru-RU" sz="2400" dirty="0" smtClean="0"/>
              <a:t> . Ежедневные и итоговые отметки являются результатом различных работ , выполняемых учеником.</a:t>
            </a:r>
            <a:endParaRPr lang="ru-RU" sz="2400" b="0" dirty="0">
              <a:solidFill>
                <a:schemeClr val="bg1"/>
              </a:solidFill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2175136"/>
          </a:xfrm>
        </p:spPr>
        <p:txBody>
          <a:bodyPr/>
          <a:lstStyle/>
          <a:p>
            <a:pPr algn="l"/>
            <a:endParaRPr lang="ru-RU" dirty="0"/>
          </a:p>
        </p:txBody>
      </p:sp>
      <p:pic>
        <p:nvPicPr>
          <p:cNvPr id="17410" name="Picture 2" descr="C:\Users\Ленок\Desktop\pokazateli_220_auto_5_80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3581400"/>
            <a:ext cx="2819400" cy="2362200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667000" y="0"/>
            <a:ext cx="6477000" cy="6858000"/>
          </a:xfrm>
        </p:spPr>
        <p:txBody>
          <a:bodyPr/>
          <a:lstStyle/>
          <a:p>
            <a:r>
              <a:rPr lang="ru-RU" sz="2400" dirty="0" smtClean="0"/>
              <a:t>Необходим для работы </a:t>
            </a:r>
            <a:r>
              <a:rPr lang="ru-RU" sz="2400" dirty="0" smtClean="0">
                <a:solidFill>
                  <a:srgbClr val="FFFF00"/>
                </a:solidFill>
              </a:rPr>
              <a:t>мониторинг обоснованности</a:t>
            </a:r>
            <a:r>
              <a:rPr lang="ru-RU" sz="2400" dirty="0" smtClean="0"/>
              <a:t> </a:t>
            </a:r>
            <a:r>
              <a:rPr lang="ru-RU" sz="2400" dirty="0" smtClean="0">
                <a:solidFill>
                  <a:srgbClr val="FFFF00"/>
                </a:solidFill>
              </a:rPr>
              <a:t>оценок</a:t>
            </a:r>
            <a:r>
              <a:rPr lang="ru-RU" sz="2400" dirty="0" smtClean="0"/>
              <a:t>, в который внесены оценки только за основные темы, то есть за те, которые важны, так как оценка за выразительное чтение не равноценна оценке за анализ лирического текста , оценка за контрольное сочинение, написанное в классе, не равнозначна оценке за устный ответ домашнего задания. Объективностью выбора оценки именно за конкретный вид работы должна служить Программа по данному </a:t>
            </a:r>
            <a:r>
              <a:rPr lang="ru-RU" sz="2400" dirty="0" smtClean="0"/>
              <a:t>предмету.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>
              <a:latin typeface="+mn-lt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 flipV="1">
            <a:off x="3352800" y="6857999"/>
            <a:ext cx="5114778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18435" name="Picture 3" descr="C:\Users\Ленок\Desktop\predmet-20_w100_h158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600200"/>
            <a:ext cx="1676400" cy="3352800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667000" y="0"/>
            <a:ext cx="6477000" cy="6858000"/>
          </a:xfrm>
        </p:spPr>
        <p:txBody>
          <a:bodyPr/>
          <a:lstStyle/>
          <a:p>
            <a:r>
              <a:rPr lang="ru-RU" sz="2000" dirty="0" smtClean="0"/>
              <a:t>Обязательно  нужно использовать </a:t>
            </a:r>
            <a:r>
              <a:rPr lang="ru-RU" sz="2000" dirty="0" smtClean="0">
                <a:solidFill>
                  <a:srgbClr val="FFFF00"/>
                </a:solidFill>
              </a:rPr>
              <a:t>мониторинг активности работы</a:t>
            </a:r>
            <a:r>
              <a:rPr lang="ru-RU" sz="2000" dirty="0" smtClean="0"/>
              <a:t>. Такой мониторинг помогает отслеживать «сильных» и «слабых» учащихся, насколько усвоен материал, поощрить  хороший , но маленький по объёму ответ ученика.   По сути, это «</a:t>
            </a:r>
            <a:r>
              <a:rPr lang="ru-RU" sz="2000" dirty="0" err="1" smtClean="0"/>
              <a:t>ежеурочная</a:t>
            </a:r>
            <a:r>
              <a:rPr lang="ru-RU" sz="2000" dirty="0" smtClean="0"/>
              <a:t>» фиксация ответов учащихся , за которые ставятся галочки-палочки-плюсики. Доводится до сведения учеников, за какое количество та или иная  оценка. Количество может варьироваться в зависимости от изучаемой темы. Данный мониторинг можно использовать в различных организационных формах: при работе с целым классом, с группами учеников, индивидуально</a:t>
            </a:r>
            <a:r>
              <a:rPr lang="ru-RU" sz="2000" dirty="0" smtClean="0"/>
              <a:t>.</a:t>
            </a:r>
            <a:br>
              <a:rPr lang="ru-RU" sz="20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 flipV="1">
            <a:off x="3429000" y="6858000"/>
            <a:ext cx="5114778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19459" name="Picture 3" descr="C:\Users\Ленок\Desktop\31004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81200"/>
            <a:ext cx="2667000" cy="2362200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8153400" cy="6858000"/>
          </a:xfrm>
        </p:spPr>
        <p:txBody>
          <a:bodyPr>
            <a:normAutofit fontScale="90000"/>
          </a:bodyPr>
          <a:lstStyle/>
          <a:p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800" dirty="0" smtClean="0"/>
              <a:t>             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         </a:t>
            </a:r>
            <a:r>
              <a:rPr lang="ru-RU" sz="1800" i="1" cap="none" dirty="0" smtClean="0"/>
              <a:t>ЛЮБОЙ</a:t>
            </a:r>
            <a:r>
              <a:rPr lang="ru-RU" sz="1400" i="1" cap="none" dirty="0" smtClean="0"/>
              <a:t> </a:t>
            </a:r>
            <a:r>
              <a:rPr lang="ru-RU" sz="1800" i="1" cap="none" dirty="0" smtClean="0">
                <a:solidFill>
                  <a:srgbClr val="FF0000"/>
                </a:solidFill>
              </a:rPr>
              <a:t>МОНИТОРИНГ</a:t>
            </a:r>
            <a:r>
              <a:rPr lang="ru-RU" sz="1800" i="1" cap="none" dirty="0" smtClean="0"/>
              <a:t> СОСТОИТ ИЗ РЯДА ДИАГНОСТИЧЕСКИХ РАБОТ.</a:t>
            </a:r>
            <a:r>
              <a:rPr lang="ru-RU" sz="1800" cap="none" dirty="0" smtClean="0"/>
              <a:t/>
            </a:r>
            <a:br>
              <a:rPr lang="ru-RU" sz="1800" cap="none" dirty="0" smtClean="0"/>
            </a:br>
            <a:r>
              <a:rPr lang="ru-RU" sz="1600" cap="none" dirty="0" smtClean="0"/>
              <a:t/>
            </a:r>
            <a:br>
              <a:rPr lang="ru-RU" sz="1600" cap="none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b="0" dirty="0" smtClean="0">
                <a:solidFill>
                  <a:schemeClr val="tx1"/>
                </a:solidFill>
              </a:rPr>
              <a:t>Понятие </a:t>
            </a:r>
            <a:r>
              <a:rPr lang="ru-RU" sz="1600" b="0" dirty="0" smtClean="0">
                <a:solidFill>
                  <a:srgbClr val="FFFF00"/>
                </a:solidFill>
              </a:rPr>
              <a:t>«</a:t>
            </a:r>
            <a:r>
              <a:rPr lang="ru-RU" sz="1600" b="0" dirty="0" smtClean="0">
                <a:solidFill>
                  <a:srgbClr val="FFFF00"/>
                </a:solidFill>
                <a:latin typeface="+mn-lt"/>
              </a:rPr>
              <a:t>педагогическая</a:t>
            </a:r>
            <a:r>
              <a:rPr lang="ru-RU" sz="1600" b="0" dirty="0" smtClean="0">
                <a:solidFill>
                  <a:srgbClr val="FFFF00"/>
                </a:solidFill>
              </a:rPr>
              <a:t> диагностика» </a:t>
            </a:r>
            <a:r>
              <a:rPr lang="ru-RU" sz="1600" b="0" dirty="0" smtClean="0">
                <a:solidFill>
                  <a:schemeClr val="tx1"/>
                </a:solidFill>
              </a:rPr>
              <a:t>было предложено К. </a:t>
            </a:r>
            <a:r>
              <a:rPr lang="ru-RU" sz="1600" b="0" dirty="0" err="1" smtClean="0">
                <a:solidFill>
                  <a:schemeClr val="tx1"/>
                </a:solidFill>
              </a:rPr>
              <a:t>Ингенкампом</a:t>
            </a:r>
            <a:r>
              <a:rPr lang="ru-RU" sz="1600" b="0" dirty="0" smtClean="0">
                <a:solidFill>
                  <a:schemeClr val="tx1"/>
                </a:solidFill>
              </a:rPr>
              <a:t> по аналогии с медицинской и психологической диагностикой в 1968 г. в рамках одного научного проекта. По </a:t>
            </a:r>
            <a:r>
              <a:rPr lang="ru-RU" sz="1600" b="0" dirty="0" smtClean="0">
                <a:solidFill>
                  <a:srgbClr val="FFFF00"/>
                </a:solidFill>
              </a:rPr>
              <a:t>своим</a:t>
            </a:r>
            <a:r>
              <a:rPr lang="ru-RU" sz="1600" b="0" dirty="0" smtClean="0">
                <a:solidFill>
                  <a:schemeClr val="tx1"/>
                </a:solidFill>
              </a:rPr>
              <a:t> задачам, целям и сфере применения педагогическая диагностика самостоятельна. Она заимствовала свои методы и во многом образ мыслей у психологической диагностики.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600" b="0" dirty="0" smtClean="0">
                <a:solidFill>
                  <a:schemeClr val="tx1"/>
                </a:solidFill>
              </a:rPr>
              <a:t>В диагностику вкладывается более широкий и более глубокий смысл, чем в традиционную проверку знаний, умений. Проверка лишь констатирует результаты, не объясняя их происхождения. Диагностирование рассматривает результаты в связи с путями, способами их достижения. Диагностирование включает в себя контроль, проверку, оценивание, накопление статистических данных, их анализ, выявление динамики, тенденций, прогнозирование дальнейшего развития событий. Таким образом, педагогическая диагностика призвана, во-первых, оптимизировать процесс индивидуального обучения, во-вторых, обеспечить правильное определение результатов обучения.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b="0" dirty="0"/>
          </a:p>
        </p:txBody>
      </p:sp>
      <p:pic>
        <p:nvPicPr>
          <p:cNvPr id="21506" name="Picture 2" descr="C:\Users\Ленок\Desktop\monitori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4597400"/>
            <a:ext cx="2667000" cy="2260600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171</TotalTime>
  <Words>382</Words>
  <Application>Microsoft Office PowerPoint</Application>
  <PresentationFormat>Экран (4:3)</PresentationFormat>
  <Paragraphs>24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Изящная</vt:lpstr>
      <vt:lpstr>Мониторинг, который мне помогает  </vt:lpstr>
      <vt:lpstr>        По Закону РФ «Об образовании» образовательные учреждения обязаны обеспечить оптимальное функционирование образовательного процесса и качественное достижение результатов образования, соответствующих образовательному стандарту  . </vt:lpstr>
      <vt:lpstr>Мониторинг - это постоянное организованное наблюдение за каким-либо процессом с целью сопоставления наличного состояния (точнее, постоянно сменяющих друг друга состояний) с ожидаемыми результатами, постоянное отслеживание хода каких-либо процессов по четко определенным показателям. </vt:lpstr>
      <vt:lpstr>Система показателей педагогического мониторинга может включать в себя следующие группы:     •  сформированность общеучебных умений и навыков;  •  успеваемость и качество обучения по отдельным предметам;  •  удовлетворение образовательных потребностей;  •  воспитанность учащихся;  •  состояние здоровья, здоровьесберегающий потенциал;  •  системность, современность содержания образования, обеспечиваемого образовательной программой и т. д.       </vt:lpstr>
      <vt:lpstr>   Компоненты мониторинга     •  проведение мониторинговых наблюдений  строго по утвержденной программе,   •  набор и форма показателей мониторинга  постоянны в течение установленного периода времени;                               •  сохранение успеваемости по классу  на оптимальном уровне;                                                                               •  поддержание качества успеваемости в классе , улучшение результатов .      •  системность, продолжительность по времени; •  сравнимость результатов; •  объективность результатов; •  комфортность всех объектов мониторинга.  </vt:lpstr>
      <vt:lpstr>Классный журнал — это естественная форма  мониторинга  успеваемости . Ежедневные и итоговые отметки являются результатом различных работ , выполняемых учеником.</vt:lpstr>
      <vt:lpstr>Необходим для работы мониторинг обоснованности оценок, в который внесены оценки только за основные темы, то есть за те, которые важны, так как оценка за выразительное чтение не равноценна оценке за анализ лирического текста , оценка за контрольное сочинение, написанное в классе, не равнозначна оценке за устный ответ домашнего задания. Объективностью выбора оценки именно за конкретный вид работы должна служить Программа по данному предмету.   </vt:lpstr>
      <vt:lpstr>Обязательно  нужно использовать мониторинг активности работы. Такой мониторинг помогает отслеживать «сильных» и «слабых» учащихся, насколько усвоен материал, поощрить  хороший , но маленький по объёму ответ ученика.   По сути, это «ежеурочная» фиксация ответов учащихся , за которые ставятся галочки-палочки-плюсики. Доводится до сведения учеников, за какое количество та или иная  оценка. Количество может варьироваться в зависимости от изучаемой темы. Данный мониторинг можно использовать в различных организационных формах: при работе с целым классом, с группами учеников, индивидуально.  </vt:lpstr>
      <vt:lpstr>                        ЛЮБОЙ МОНИТОРИНГ СОСТОИТ ИЗ РЯДА ДИАГНОСТИЧЕСКИХ РАБОТ.   Понятие «педагогическая диагностика» было предложено К. Ингенкампом по аналогии с медицинской и психологической диагностикой в 1968 г. в рамках одного научного проекта. По своим задачам, целям и сфере применения педагогическая диагностика самостоятельна. Она заимствовала свои методы и во многом образ мыслей у психологической диагностики.    В диагностику вкладывается более широкий и более глубокий смысл, чем в традиционную проверку знаний, умений. Проверка лишь констатирует результаты, не объясняя их происхождения. Диагностирование рассматривает результаты в связи с путями, способами их достижения. Диагностирование включает в себя контроль, проверку, оценивание, накопление статистических данных, их анализ, выявление динамики, тенденций, прогнозирование дальнейшего развития событий. Таким образом, педагогическая диагностика призвана, во-первых, оптимизировать процесс индивидуального обучения, во-вторых, обеспечить правильное определение результатов обучения.           </vt:lpstr>
      <vt:lpstr>         Виды диагностики </vt:lpstr>
      <vt:lpstr>   Системный мониторинг и своевременная диагностика неоценимые помощники в планировании работы, так как сразу указывают и на успехи , и на недостатки.  Помогают:      проанализировать работы учащихся.     обратить внимание на изменения результатов по сравнению с предыдущей четвертью (полугодием).     отметить учащихся, имеющих  неудовлетворительные отметки. выяснить причины, по которым ученик попал в разряд неуспевающих. запланировать и провести беседы с самим учащимся, с родителями, обратиться к психологу для оказания индивидуальной помощи ребенку.     в случаях постоянных затруднений учащегося постараться выявить причины этих затруднений. наметить план помощи учащемуся для перехода в разряд хорошистов и отличников.     проследить динамику роста (спада) отслеживаемых результатов обучения.   проанализировать результаты административных срезовых контрольных работ (общий процент качества, успеваемости, процент неуспевающих). выяснить, произошли ли изменения по сравнению с предыдущим отчетным периодом?        Результаты мониторинга могут быть предоставлены учителем родителям ученика.   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Мониторинг, который мне помогает</dc:title>
  <dc:creator>Ленок</dc:creator>
  <cp:lastModifiedBy>Ленок</cp:lastModifiedBy>
  <cp:revision>20</cp:revision>
  <dcterms:created xsi:type="dcterms:W3CDTF">2012-08-25T11:17:35Z</dcterms:created>
  <dcterms:modified xsi:type="dcterms:W3CDTF">2012-08-25T14:19:34Z</dcterms:modified>
</cp:coreProperties>
</file>