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F3EEE0-9CF9-4E54-BD8A-8ED4F8EC1D23}" type="datetimeFigureOut">
              <a:rPr lang="ru-RU"/>
              <a:pPr/>
              <a:t>08.10.2012</a:t>
            </a:fld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A35562F-99E3-4FF9-81F1-3A755B5350B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FA9EED6-C0BB-45BF-8DD4-8E8E604CED42}" type="datetimeFigureOut">
              <a:rPr lang="ru-RU"/>
              <a:pPr/>
              <a:t>08.10.2012</a:t>
            </a:fld>
            <a:endParaRPr lang="ru-RU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40DCC12-0358-4B09-9A45-52ADAC21CC0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40561-9CE4-4C42-9B8B-610840EAF170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5DB53-F85D-412A-93EC-EE4757B55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85DC2-7521-4407-8474-80BAECF6F631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FF15-0097-44BA-B297-C82F04360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22AEC-6F8A-4D05-A015-4F76AE5E026D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95847-ABC2-4050-8097-E6D9A31F5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C56F8-58F8-4F5B-A513-FAF550A31912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E6E82-C200-4372-A590-174D2B178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54F9C-EBC0-4D5A-B71E-BA8EC613882F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93339-2AF3-4D5F-A1DE-4271712E7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987FB-DD87-468E-AE7F-5509749C466E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ED3F8-CAFD-48A4-A341-5955ABF4F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DD5EB-9C7D-45CA-816A-7D75FE3BF174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2BABF-8A32-492E-978F-BD8E5F667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C7256-8AA3-4080-96D9-3FCABBC00754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6ACE-20FB-48E8-86FC-20AB46AD3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46430-02D6-4533-A92A-369DF65CF7C6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572B7-212B-42D9-8579-460DB17F3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C91D3-4E45-46D5-B315-D890DBFAA094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B57EF-B87C-48C1-9628-50C78440B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052D-4B68-46BE-9CB7-4271B6EF863B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91AE-7DC2-4127-BFF7-ED45028D8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20B412-955B-4244-A451-5B5A33A66750}" type="datetimeFigureOut">
              <a:rPr lang="ru-RU"/>
              <a:pPr>
                <a:defRPr/>
              </a:pPr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D82838-9648-45B2-AF5C-D1305028B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259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Город Георгиевск</a:t>
            </a:r>
            <a:br>
              <a:rPr lang="ru-RU" sz="3200" dirty="0" smtClean="0"/>
            </a:br>
            <a:r>
              <a:rPr lang="ru-RU" sz="3200" dirty="0" smtClean="0"/>
              <a:t>МБОУ гимназия №2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4000" b="1" dirty="0" smtClean="0"/>
              <a:t>Инновационные технологии в работе по нравственному воспитанию учащихся на уроках русского языка,  литературы и во внеурочное время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Лойко</a:t>
            </a:r>
            <a:r>
              <a:rPr lang="ru-RU" sz="3200" dirty="0" smtClean="0"/>
              <a:t> Татьяна Ивановна, учитель русского языка и литературы</a:t>
            </a:r>
            <a:br>
              <a:rPr lang="ru-RU" sz="3200" dirty="0" smtClean="0"/>
            </a:br>
            <a:r>
              <a:rPr lang="ru-RU" sz="3200" dirty="0" smtClean="0"/>
              <a:t>2012 год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572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Успехи в организации и совершенствовании учебно-воспитательного процесса</a:t>
            </a:r>
            <a:endParaRPr lang="ru-RU" sz="3200" dirty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2531" name="Picture 2" descr="C:\Users\user\Desktop\uploadedfile_129775257578446415-00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4763" y="2495550"/>
            <a:ext cx="2881313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C:\Users\user\Desktop\uploadedfile_129775256339696415-00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84888" y="1073150"/>
            <a:ext cx="2847975" cy="3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C:\Users\user\Desktop\uploadedfile_129775256916727665-00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875463" y="4125913"/>
            <a:ext cx="1760537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5" descr="C:\Users\user\Desktop\uploadedfile_129775258069852665-0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16238" y="1809750"/>
            <a:ext cx="303847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700" smtClean="0"/>
          </a:p>
        </p:txBody>
      </p:sp>
      <p:sp>
        <p:nvSpPr>
          <p:cNvPr id="14338" name="Объект 4"/>
          <p:cNvSpPr>
            <a:spLocks noGrp="1"/>
          </p:cNvSpPr>
          <p:nvPr>
            <p:ph idx="1"/>
          </p:nvPr>
        </p:nvSpPr>
        <p:spPr>
          <a:xfrm>
            <a:off x="2484438" y="1125538"/>
            <a:ext cx="6659562" cy="57324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    Лойко Татьяна Ивановна, учитель русского языка и литературы высшей квалификационной категории. Неоднократно награждалась грамотами министерства образования Ставропольского края, отдела образования, администрации города Георгиевска. В 1984 году Министерством просвещения РСФСР награждена нагрудным знаком </a:t>
            </a:r>
            <a:r>
              <a:rPr lang="en-US" smtClean="0"/>
              <a:t>“</a:t>
            </a:r>
            <a:r>
              <a:rPr lang="ru-RU" smtClean="0"/>
              <a:t>Отличник народного просвещения</a:t>
            </a:r>
            <a:r>
              <a:rPr lang="en-US" smtClean="0"/>
              <a:t>”</a:t>
            </a:r>
            <a:endParaRPr lang="ru-RU" smtClean="0"/>
          </a:p>
        </p:txBody>
      </p:sp>
      <p:pic>
        <p:nvPicPr>
          <p:cNvPr id="14339" name="Picture 2" descr="C:\Users\user\Desktop\uploadedfile_129775158466727665-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549275"/>
            <a:ext cx="20891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              </a:t>
            </a:r>
            <a:r>
              <a:rPr lang="ru-RU" sz="6000" dirty="0" smtClean="0">
                <a:solidFill>
                  <a:prstClr val="black"/>
                </a:solidFill>
                <a:ea typeface="+mj-ea"/>
                <a:cs typeface="+mj-cs"/>
              </a:rPr>
              <a:t>Умеет </a:t>
            </a:r>
            <a:r>
              <a:rPr lang="ru-RU" sz="6000" dirty="0">
                <a:solidFill>
                  <a:prstClr val="black"/>
                </a:solidFill>
                <a:ea typeface="+mj-ea"/>
                <a:cs typeface="+mj-cs"/>
              </a:rPr>
              <a:t>учить тот, </a:t>
            </a:r>
            <a:endParaRPr lang="ru-RU" sz="6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dirty="0" smtClean="0">
                <a:solidFill>
                  <a:prstClr val="black"/>
                </a:solidFill>
                <a:ea typeface="+mj-ea"/>
                <a:cs typeface="+mj-cs"/>
              </a:rPr>
              <a:t>    кто </a:t>
            </a:r>
            <a:r>
              <a:rPr lang="ru-RU" sz="6000" dirty="0">
                <a:solidFill>
                  <a:prstClr val="black"/>
                </a:solidFill>
                <a:ea typeface="+mj-ea"/>
                <a:cs typeface="+mj-cs"/>
              </a:rPr>
              <a:t>учит интересно</a:t>
            </a:r>
            <a: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4000" dirty="0">
                <a:solidFill>
                  <a:prstClr val="black"/>
                </a:solidFill>
                <a:ea typeface="+mj-ea"/>
                <a:cs typeface="+mj-cs"/>
              </a:rPr>
              <a:t>                                                </a:t>
            </a:r>
            <a:r>
              <a:rPr lang="ru-RU" sz="4000" dirty="0" err="1" smtClean="0">
                <a:solidFill>
                  <a:prstClr val="black"/>
                </a:solidFill>
                <a:ea typeface="+mj-ea"/>
                <a:cs typeface="+mj-cs"/>
              </a:rPr>
              <a:t>Энштейн</a:t>
            </a:r>
            <a:endParaRPr lang="ru-RU" sz="4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4000" smtClean="0"/>
              <a:t>Модернизация российского образования предусматривает масштабные изменения, которые носят системный характер и предполагают последовательный переход к компетентностной модели образования.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b="1" smtClean="0">
                <a:latin typeface="Arial" charset="0"/>
              </a:rPr>
              <a:t>Компетентностный</a:t>
            </a:r>
            <a:r>
              <a:rPr lang="ru-RU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b="1" smtClean="0">
                <a:solidFill>
                  <a:srgbClr val="000000"/>
                </a:solidFill>
                <a:latin typeface="Arial" charset="0"/>
              </a:rPr>
              <a:t>подход</a:t>
            </a:r>
            <a:r>
              <a:rPr lang="ru-RU" smtClean="0">
                <a:solidFill>
                  <a:srgbClr val="000000"/>
                </a:solidFill>
                <a:latin typeface="Arial" charset="0"/>
              </a:rPr>
              <a:t>, который  предполагает не усвоение учеником отдельных друг от друга знаний и умений, а овладение ими в комплексе,- </a:t>
            </a:r>
            <a:r>
              <a:rPr lang="ru-RU" b="1" smtClean="0">
                <a:solidFill>
                  <a:srgbClr val="000000"/>
                </a:solidFill>
                <a:latin typeface="Arial" charset="0"/>
              </a:rPr>
              <a:t>основа инновационного процесса.</a:t>
            </a:r>
            <a:endParaRPr lang="ru-RU" b="1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4800" smtClean="0"/>
              <a:t>Для того, чтобы учиться с интересом и увлечением, ученик должен быть вовлечён в разнообразную деятельность.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373188"/>
          </a:xfrm>
        </p:spPr>
        <p:txBody>
          <a:bodyPr/>
          <a:lstStyle/>
          <a:p>
            <a:r>
              <a:rPr lang="ru-RU" sz="2800" b="1" smtClean="0"/>
              <a:t>Внеурочная деятельность- продолжение работы по нравственному воспитанию учащихся</a:t>
            </a:r>
          </a:p>
        </p:txBody>
      </p:sp>
      <p:pic>
        <p:nvPicPr>
          <p:cNvPr id="19458" name="Picture 2" descr="C:\Users\user\Desktop\uploadedfile_129775237829696415-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557338"/>
            <a:ext cx="2159000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Объект 4"/>
          <p:cNvSpPr>
            <a:spLocks noGrp="1"/>
          </p:cNvSpPr>
          <p:nvPr>
            <p:ph idx="1"/>
          </p:nvPr>
        </p:nvSpPr>
        <p:spPr>
          <a:xfrm>
            <a:off x="179388" y="1341438"/>
            <a:ext cx="8507412" cy="47847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dirty="0" smtClean="0"/>
          </a:p>
        </p:txBody>
      </p:sp>
      <p:pic>
        <p:nvPicPr>
          <p:cNvPr id="19460" name="Picture 3" descr="C:\Users\user\Desktop\uploadedfile_129775239317665165-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58888"/>
            <a:ext cx="3867150" cy="23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C:\Users\user\Desktop\uploadedfile_129775238670321415-0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51125" y="3641725"/>
            <a:ext cx="561657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000000"/>
                </a:solidFill>
              </a:rPr>
              <a:t>Нравственное воспитание учащихся</a:t>
            </a:r>
            <a:endParaRPr lang="ru-RU" sz="3600" smtClean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ru-RU" smtClean="0"/>
          </a:p>
        </p:txBody>
      </p:sp>
      <p:pic>
        <p:nvPicPr>
          <p:cNvPr id="20483" name="Picture 2" descr="C:\Users\user\Desktop\uploadedfile_129775240349071415-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1557338"/>
            <a:ext cx="39528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C:\Users\user\Desktop\uploadedfile_129775236968446415-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4030663"/>
            <a:ext cx="417195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C:\Users\user\Desktop\uploadedfile_129775246143758915-0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1630363"/>
            <a:ext cx="3144837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Одарённые дети- будущее России!</a:t>
            </a:r>
            <a:endParaRPr lang="ru-RU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ru-RU" smtClean="0"/>
          </a:p>
        </p:txBody>
      </p:sp>
      <p:pic>
        <p:nvPicPr>
          <p:cNvPr id="21507" name="Picture 2" descr="C:\Users\user\Desktop\uploadedfile_129775249889227665-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058863"/>
            <a:ext cx="4103688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C:\Users\user\Desktop\uploadedfile_129775250730008915-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089025"/>
            <a:ext cx="273685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C:\Users\user\Desktop\uploadedfile_129775250292977665-00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635375" y="3871913"/>
            <a:ext cx="25209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C:\Users\user\Desktop\uploadedfile_129775251421883915-001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1275" y="4025900"/>
            <a:ext cx="328295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141</Words>
  <Application>Microsoft Office PowerPoint</Application>
  <PresentationFormat>Экран (4:3)</PresentationFormat>
  <Paragraphs>11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Город Георгиевск МБОУ гимназия №2  Инновационные технологии в работе по нравственному воспитанию учащихся на уроках русского языка,  литературы и во внеурочное время     Лойко Татьяна Ивановна, учитель русского языка и литературы 2012 год</vt:lpstr>
      <vt:lpstr>Слайд 2</vt:lpstr>
      <vt:lpstr>Слайд 3</vt:lpstr>
      <vt:lpstr>Слайд 4</vt:lpstr>
      <vt:lpstr>Слайд 5</vt:lpstr>
      <vt:lpstr>Слайд 6</vt:lpstr>
      <vt:lpstr>Внеурочная деятельность- продолжение работы по нравственному воспитанию учащихся</vt:lpstr>
      <vt:lpstr>Нравственное воспитание учащихся</vt:lpstr>
      <vt:lpstr>Одарённые дети- будущее России!</vt:lpstr>
      <vt:lpstr>Успехи в организации и совершенствовании учебно-воспитательного процесса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 Георгивевск МБОУ гимназия №2   Инновационные технологии в работе на уроках русского языка, литературы и во внеурочное время</dc:title>
  <dc:creator>user</dc:creator>
  <cp:lastModifiedBy>FoM</cp:lastModifiedBy>
  <cp:revision>17</cp:revision>
  <dcterms:created xsi:type="dcterms:W3CDTF">2012-03-29T16:34:32Z</dcterms:created>
  <dcterms:modified xsi:type="dcterms:W3CDTF">2012-10-08T14:05:32Z</dcterms:modified>
</cp:coreProperties>
</file>