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78" r:id="rId13"/>
    <p:sldId id="267" r:id="rId14"/>
    <p:sldId id="268" r:id="rId15"/>
    <p:sldId id="279" r:id="rId16"/>
    <p:sldId id="269" r:id="rId17"/>
    <p:sldId id="270" r:id="rId18"/>
    <p:sldId id="271" r:id="rId19"/>
    <p:sldId id="272" r:id="rId20"/>
    <p:sldId id="274" r:id="rId21"/>
    <p:sldId id="276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71661DE-2980-4A53-ABF2-508FE63080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Тема нашего урока: Решение неполных квадратных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dirty="0" smtClean="0"/>
              <a:t>Цели: Сформировать умения решать неполные квадратные уравнения различных видов.</a:t>
            </a:r>
          </a:p>
          <a:p>
            <a:r>
              <a:rPr lang="ru-RU" dirty="0" smtClean="0"/>
              <a:t>Развивать грамотную математическую речь, умения анализировать свою деятельность.</a:t>
            </a:r>
          </a:p>
          <a:p>
            <a:r>
              <a:rPr lang="ru-RU" dirty="0" smtClean="0"/>
              <a:t>развивать внимание, сообразительность, быстроту реакции, логики, мышления; воспитывать чувства ответственности.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Пример №1: 3,8х</a:t>
            </a:r>
            <a:r>
              <a:rPr lang="ru-RU" sz="5400" dirty="0" smtClean="0">
                <a:latin typeface="Calibri"/>
              </a:rPr>
              <a:t>²=0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285984" y="3143248"/>
            <a:ext cx="5500726" cy="20717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285860"/>
            <a:ext cx="8343928" cy="4721240"/>
          </a:xfrm>
        </p:spPr>
        <p:txBody>
          <a:bodyPr/>
          <a:lstStyle/>
          <a:p>
            <a:r>
              <a:rPr lang="ru-RU" dirty="0" smtClean="0"/>
              <a:t>Разделим обе части уравнения на 3,8.</a:t>
            </a:r>
          </a:p>
          <a:p>
            <a:r>
              <a:rPr lang="ru-RU" dirty="0" smtClean="0"/>
              <a:t>Что получим?</a:t>
            </a:r>
          </a:p>
          <a:p>
            <a:r>
              <a:rPr lang="ru-RU" dirty="0" smtClean="0"/>
              <a:t>Решим уравнение    Х</a:t>
            </a:r>
            <a:r>
              <a:rPr lang="ru-RU" dirty="0" smtClean="0">
                <a:latin typeface="Calibri"/>
              </a:rPr>
              <a:t>²=0</a:t>
            </a:r>
          </a:p>
          <a:p>
            <a:r>
              <a:rPr lang="ru-RU" dirty="0" smtClean="0">
                <a:latin typeface="Calibri"/>
              </a:rPr>
              <a:t>Вывод: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/>
              </a:rPr>
              <a:t>       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Уравнение вида ах²=0  имеет            единственный корень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 равный 0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-3Х</a:t>
            </a:r>
            <a:r>
              <a:rPr lang="ru-RU" sz="7200" dirty="0" smtClean="0">
                <a:latin typeface="Calibri"/>
              </a:rPr>
              <a:t>²+21=0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300" dirty="0" smtClean="0"/>
              <a:t>Решение:</a:t>
            </a:r>
          </a:p>
          <a:p>
            <a:pPr marL="397764" indent="-342900">
              <a:buAutoNum type="arabicPeriod"/>
            </a:pPr>
            <a:r>
              <a:rPr lang="ru-RU" sz="4300" dirty="0" smtClean="0"/>
              <a:t>Перенесем свободный член в правую часть.</a:t>
            </a:r>
          </a:p>
          <a:p>
            <a:pPr marL="397764" indent="-342900">
              <a:buAutoNum type="arabicPeriod"/>
            </a:pPr>
            <a:r>
              <a:rPr lang="ru-RU" sz="4300" dirty="0" smtClean="0"/>
              <a:t>Разделим обе части уравнения на -3</a:t>
            </a:r>
          </a:p>
          <a:p>
            <a:pPr marL="397764" indent="-342900">
              <a:buAutoNum type="arabicPeriod"/>
            </a:pPr>
            <a:r>
              <a:rPr lang="ru-RU" sz="4300" dirty="0" smtClean="0"/>
              <a:t>Решим уравнение   </a:t>
            </a:r>
            <a:r>
              <a:rPr lang="ru-RU" sz="4300" dirty="0" err="1" smtClean="0"/>
              <a:t>х</a:t>
            </a:r>
            <a:r>
              <a:rPr lang="ru-RU" sz="4300" dirty="0" smtClean="0">
                <a:latin typeface="Calibri"/>
              </a:rPr>
              <a:t>² = 7</a:t>
            </a:r>
          </a:p>
          <a:p>
            <a:pPr marL="397764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Решите самостоятельно: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496"/>
            <a:ext cx="7772400" cy="3498064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4х</a:t>
            </a:r>
            <a:r>
              <a:rPr lang="ru-RU" sz="9600" dirty="0" smtClean="0">
                <a:latin typeface="Calibri"/>
              </a:rPr>
              <a:t>²+6=0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71480"/>
            <a:ext cx="8929718" cy="578487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Решение:  4х</a:t>
            </a: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²+6=0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                        4х²=-6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                         х²=-6:4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                         </a:t>
            </a:r>
            <a:r>
              <a:rPr lang="ru-RU" sz="5400" dirty="0" err="1" smtClean="0">
                <a:solidFill>
                  <a:srgbClr val="FF0000"/>
                </a:solidFill>
                <a:latin typeface="Calibri"/>
              </a:rPr>
              <a:t>х²=</a:t>
            </a: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- 1,5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                           </a:t>
            </a:r>
            <a:r>
              <a:rPr lang="ru-RU" sz="5400" dirty="0" err="1" smtClean="0">
                <a:solidFill>
                  <a:srgbClr val="FF0000"/>
                </a:solidFill>
                <a:latin typeface="Calibri"/>
              </a:rPr>
              <a:t>х=</a:t>
            </a:r>
            <a:r>
              <a:rPr lang="ru-RU" sz="5400" dirty="0" smtClean="0">
                <a:solidFill>
                  <a:srgbClr val="FF0000"/>
                </a:solidFill>
                <a:latin typeface="Calibri"/>
              </a:rPr>
              <a:t> корней нет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 Вывод: 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Уравнения вида ах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²+с=0 может иметь либо два корня , либо ни одного.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914400"/>
          </a:xfrm>
        </p:spPr>
        <p:txBody>
          <a:bodyPr/>
          <a:lstStyle/>
          <a:p>
            <a:r>
              <a:rPr lang="ru-RU" sz="6600" dirty="0" smtClean="0"/>
              <a:t>Решите вместе: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28868"/>
            <a:ext cx="7772400" cy="392669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5х</a:t>
            </a:r>
            <a:r>
              <a:rPr lang="ru-RU" sz="9600" dirty="0" smtClean="0">
                <a:latin typeface="Calibri"/>
              </a:rPr>
              <a:t>²+7х=0</a:t>
            </a:r>
            <a:endParaRPr lang="ru-RU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14290"/>
            <a:ext cx="8858280" cy="64293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Решение:    5х</a:t>
            </a:r>
            <a:r>
              <a:rPr lang="ru-RU" sz="6600" dirty="0" smtClean="0">
                <a:latin typeface="Calibri"/>
              </a:rPr>
              <a:t>²+7х=0</a:t>
            </a:r>
          </a:p>
          <a:p>
            <a:pPr>
              <a:buNone/>
            </a:pPr>
            <a:r>
              <a:rPr lang="ru-RU" sz="6600" dirty="0" smtClean="0">
                <a:latin typeface="Calibri"/>
              </a:rPr>
              <a:t>                    </a:t>
            </a:r>
            <a:r>
              <a:rPr lang="ru-RU" sz="6600" dirty="0" smtClean="0">
                <a:latin typeface="Calibri"/>
              </a:rPr>
              <a:t> </a:t>
            </a:r>
            <a:r>
              <a:rPr lang="ru-RU" sz="6600" dirty="0" err="1" smtClean="0">
                <a:latin typeface="Calibri"/>
              </a:rPr>
              <a:t>х</a:t>
            </a:r>
            <a:r>
              <a:rPr lang="ru-RU" sz="6600" dirty="0" smtClean="0">
                <a:latin typeface="Calibri"/>
              </a:rPr>
              <a:t>(5х+7)=0</a:t>
            </a:r>
          </a:p>
          <a:p>
            <a:pPr>
              <a:buNone/>
            </a:pPr>
            <a:r>
              <a:rPr lang="ru-RU" sz="6600" dirty="0" smtClean="0">
                <a:latin typeface="Calibri"/>
              </a:rPr>
              <a:t>               </a:t>
            </a:r>
            <a:r>
              <a:rPr lang="ru-RU" sz="6600" dirty="0" smtClean="0">
                <a:latin typeface="Calibri"/>
              </a:rPr>
              <a:t>    </a:t>
            </a:r>
            <a:r>
              <a:rPr lang="ru-RU" sz="6600" dirty="0" smtClean="0">
                <a:latin typeface="Calibri"/>
              </a:rPr>
              <a:t>х=0    5х+7=0</a:t>
            </a:r>
          </a:p>
          <a:p>
            <a:pPr>
              <a:buNone/>
            </a:pPr>
            <a:r>
              <a:rPr lang="ru-RU" sz="6600" dirty="0" smtClean="0">
                <a:latin typeface="Calibri"/>
              </a:rPr>
              <a:t>                            </a:t>
            </a:r>
            <a:r>
              <a:rPr lang="ru-RU" sz="6600" dirty="0" smtClean="0">
                <a:latin typeface="Calibri"/>
              </a:rPr>
              <a:t> </a:t>
            </a:r>
            <a:r>
              <a:rPr lang="ru-RU" sz="6600" dirty="0" smtClean="0">
                <a:latin typeface="Calibri"/>
              </a:rPr>
              <a:t>5х=-7</a:t>
            </a:r>
          </a:p>
          <a:p>
            <a:pPr>
              <a:buNone/>
            </a:pPr>
            <a:r>
              <a:rPr lang="ru-RU" sz="6600" dirty="0" smtClean="0">
                <a:latin typeface="Calibri"/>
              </a:rPr>
              <a:t>                            </a:t>
            </a:r>
            <a:r>
              <a:rPr lang="ru-RU" sz="6600" dirty="0" smtClean="0">
                <a:latin typeface="Calibri"/>
              </a:rPr>
              <a:t> </a:t>
            </a:r>
            <a:r>
              <a:rPr lang="ru-RU" sz="6600" dirty="0" smtClean="0">
                <a:latin typeface="Calibri"/>
              </a:rPr>
              <a:t>х=-7:5</a:t>
            </a:r>
          </a:p>
          <a:p>
            <a:pPr>
              <a:buNone/>
            </a:pPr>
            <a:r>
              <a:rPr lang="ru-RU" sz="6600" smtClean="0">
                <a:latin typeface="Calibri"/>
              </a:rPr>
              <a:t>                        </a:t>
            </a:r>
            <a:r>
              <a:rPr lang="ru-RU" sz="6600" smtClean="0">
                <a:latin typeface="Calibri"/>
              </a:rPr>
              <a:t>   </a:t>
            </a:r>
            <a:r>
              <a:rPr lang="ru-RU" sz="6600" dirty="0" smtClean="0">
                <a:latin typeface="Calibri"/>
              </a:rPr>
              <a:t>х=-1,4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Вывод: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Уравнения вида ах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²+вх=0  имеет два корня:  х=0 постоянный корень и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х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=  -в/а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ЗУН: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357850"/>
          </a:xfrm>
        </p:spPr>
        <p:txBody>
          <a:bodyPr>
            <a:noAutofit/>
          </a:bodyPr>
          <a:lstStyle/>
          <a:p>
            <a:r>
              <a:rPr lang="ru-RU" sz="5400" dirty="0" smtClean="0"/>
              <a:t>№515 (</a:t>
            </a:r>
            <a:r>
              <a:rPr lang="ru-RU" sz="5400" dirty="0" err="1" smtClean="0"/>
              <a:t>д,е</a:t>
            </a:r>
            <a:r>
              <a:rPr lang="ru-RU" sz="5400" dirty="0" smtClean="0"/>
              <a:t>)</a:t>
            </a:r>
          </a:p>
          <a:p>
            <a:r>
              <a:rPr lang="ru-RU" sz="5400" dirty="0" smtClean="0"/>
              <a:t>№517 (1 строку)</a:t>
            </a:r>
          </a:p>
          <a:p>
            <a:r>
              <a:rPr lang="ru-RU" sz="5400" dirty="0" smtClean="0"/>
              <a:t>№518( любые два на выбор) –самостоятельно.</a:t>
            </a:r>
          </a:p>
          <a:p>
            <a:r>
              <a:rPr lang="ru-RU" sz="5400" dirty="0" smtClean="0"/>
              <a:t>№521 любое на выбор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715016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Какое квадратное уравнение называется неполным?</a:t>
            </a:r>
          </a:p>
          <a:p>
            <a:r>
              <a:rPr lang="ru-RU" sz="4000" dirty="0" smtClean="0"/>
              <a:t>Какие существуют виды неполных квадратных уравнений?</a:t>
            </a:r>
          </a:p>
          <a:p>
            <a:r>
              <a:rPr lang="ru-RU" sz="4000" dirty="0" smtClean="0"/>
              <a:t> Как решается уравнение  в котором коэффициенты в=0, с=0? Сколько корней имеет такое уравнение?</a:t>
            </a:r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678761" y="589361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Какое уравнение называется квадратным?</a:t>
            </a:r>
          </a:p>
          <a:p>
            <a:r>
              <a:rPr lang="ru-RU" sz="3200" dirty="0" smtClean="0"/>
              <a:t>Как называются коэффициенты квадратного уравнения?</a:t>
            </a:r>
          </a:p>
          <a:p>
            <a:r>
              <a:rPr lang="ru-RU" sz="3200" dirty="0" smtClean="0"/>
              <a:t>Может ли коэффициент а равняться нулю?</a:t>
            </a:r>
          </a:p>
          <a:p>
            <a:r>
              <a:rPr lang="ru-RU" sz="3200" dirty="0" smtClean="0"/>
              <a:t>Какое квадратное уравнение называется неполным?</a:t>
            </a:r>
          </a:p>
          <a:p>
            <a:r>
              <a:rPr lang="ru-RU" sz="3200" dirty="0" smtClean="0"/>
              <a:t>Как преобразовать </a:t>
            </a:r>
            <a:r>
              <a:rPr lang="ru-RU" sz="3200" dirty="0" err="1" smtClean="0"/>
              <a:t>неприведенное</a:t>
            </a:r>
            <a:r>
              <a:rPr lang="ru-RU" sz="3200" dirty="0" smtClean="0"/>
              <a:t>  квадратное  уравнение в приведенное?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214422"/>
          </a:xfrm>
        </p:spPr>
        <p:txBody>
          <a:bodyPr/>
          <a:lstStyle/>
          <a:p>
            <a:pPr algn="ctr"/>
            <a:r>
              <a:rPr lang="ru-RU" sz="4800" b="0" dirty="0"/>
              <a:t>Заключение.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14356"/>
            <a:ext cx="7772400" cy="61436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Математика, как и любая другая наука не стоит на месте, вместе с развитием общества меняются и взгляды людей, возникают новые мысли и идеи. И XX век не стал в этом смысле исключением. Появление компьютеров внесло свои корректировки в способы решения уравнений и значительно их облегчило. Но компьютер не всегда может быть под рукой (экзамен, контрольная), поэтому знание хотя бы самых главных способов решения уравнений необходимо знать. Использование уравнений в повседневной жизни – редкость. Они нашли свое применение во многих отраслях хозяйства и практически во всех новейших технологиях.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Примеры в параграфе №21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№517 (2 строка)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519-устно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№523 по желанию и возможности.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Понял, знаю хорошо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Не понял,</a:t>
                      </a:r>
                      <a:r>
                        <a:rPr lang="ru-RU" sz="4800" baseline="0" dirty="0" smtClean="0"/>
                        <a:t> не знаю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AutoShape 7"/>
          <p:cNvSpPr>
            <a:spLocks noGrp="1" noChangeArrowheads="1"/>
          </p:cNvSpPr>
          <p:nvPr>
            <p:ph type="title"/>
          </p:nvPr>
        </p:nvSpPr>
        <p:spPr>
          <a:xfrm>
            <a:off x="468313" y="142852"/>
            <a:ext cx="8372475" cy="2428893"/>
          </a:xfrm>
        </p:spPr>
        <p:txBody>
          <a:bodyPr/>
          <a:lstStyle/>
          <a:p>
            <a:pPr marL="762000" indent="-762000" algn="ctr"/>
            <a:r>
              <a:rPr lang="ru-RU" dirty="0">
                <a:solidFill>
                  <a:srgbClr val="FF0000"/>
                </a:solidFill>
              </a:rPr>
              <a:t>Установите соответствие между видом уравнения в левой колонке с его названием в правой колонке.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3143248"/>
            <a:ext cx="3455987" cy="3429024"/>
          </a:xfrm>
        </p:spPr>
        <p:txBody>
          <a:bodyPr>
            <a:normAutofit/>
          </a:bodyPr>
          <a:lstStyle/>
          <a:p>
            <a:r>
              <a:rPr lang="ru-RU" sz="4400" dirty="0"/>
              <a:t>ах²+вх+с=0              </a:t>
            </a:r>
            <a:endParaRPr lang="ru-RU" sz="4400" dirty="0" smtClean="0"/>
          </a:p>
          <a:p>
            <a:r>
              <a:rPr lang="ru-RU" sz="4400" dirty="0" smtClean="0"/>
              <a:t>ах²+с=0</a:t>
            </a:r>
            <a:r>
              <a:rPr lang="ru-RU" sz="4400" dirty="0"/>
              <a:t>                    </a:t>
            </a:r>
            <a:r>
              <a:rPr lang="ru-RU" sz="4400" dirty="0" smtClean="0"/>
              <a:t>      </a:t>
            </a:r>
          </a:p>
          <a:p>
            <a:r>
              <a:rPr lang="ru-RU" sz="4400" dirty="0" smtClean="0"/>
              <a:t>х²+вх+с=0</a:t>
            </a:r>
            <a:endParaRPr lang="ru-RU" sz="4400" dirty="0"/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572000" y="3000372"/>
            <a:ext cx="4038600" cy="3557591"/>
          </a:xfrm>
        </p:spPr>
        <p:txBody>
          <a:bodyPr>
            <a:normAutofit/>
          </a:bodyPr>
          <a:lstStyle/>
          <a:p>
            <a:r>
              <a:rPr lang="ru-RU" sz="4400" dirty="0"/>
              <a:t>неполное</a:t>
            </a:r>
          </a:p>
          <a:p>
            <a:r>
              <a:rPr lang="ru-RU" sz="4400" dirty="0"/>
              <a:t>приведенное</a:t>
            </a:r>
          </a:p>
          <a:p>
            <a:r>
              <a:rPr lang="ru-RU" sz="4400" dirty="0"/>
              <a:t> квадратное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 </a:t>
            </a:r>
            <a:r>
              <a:rPr lang="ru-RU" sz="4400" dirty="0"/>
              <a:t>Выберите уравнения, являющееся квадратным. 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5662626" cy="4281510"/>
          </a:xfrm>
        </p:spPr>
        <p:txBody>
          <a:bodyPr>
            <a:noAutofit/>
          </a:bodyPr>
          <a:lstStyle/>
          <a:p>
            <a:r>
              <a:rPr lang="ru-RU" sz="4800" dirty="0"/>
              <a:t>а) </a:t>
            </a:r>
            <a:r>
              <a:rPr lang="ru-RU" sz="4800" dirty="0" err="1"/>
              <a:t>х</a:t>
            </a:r>
            <a:r>
              <a:rPr lang="ru-RU" sz="4800" dirty="0"/>
              <a:t>² - 4 = ( </a:t>
            </a:r>
            <a:r>
              <a:rPr lang="ru-RU" sz="4800" dirty="0" err="1"/>
              <a:t>х</a:t>
            </a:r>
            <a:r>
              <a:rPr lang="ru-RU" sz="4800" dirty="0"/>
              <a:t> – 2)²;</a:t>
            </a:r>
          </a:p>
          <a:p>
            <a:r>
              <a:rPr lang="ru-RU" sz="4800" dirty="0"/>
              <a:t>б) </a:t>
            </a:r>
            <a:r>
              <a:rPr lang="ru-RU" sz="4800" dirty="0" err="1"/>
              <a:t>х</a:t>
            </a:r>
            <a:r>
              <a:rPr lang="ru-RU" sz="4800" dirty="0"/>
              <a:t>² - </a:t>
            </a:r>
            <a:r>
              <a:rPr lang="ru-RU" sz="4800" dirty="0" err="1"/>
              <a:t>х</a:t>
            </a:r>
            <a:r>
              <a:rPr lang="ru-RU" sz="4800" dirty="0"/>
              <a:t> = 0;</a:t>
            </a:r>
          </a:p>
          <a:p>
            <a:r>
              <a:rPr lang="ru-RU" sz="4800" dirty="0"/>
              <a:t>в) 17х + 4 = 0;</a:t>
            </a:r>
          </a:p>
          <a:p>
            <a:r>
              <a:rPr lang="ru-RU" sz="4800" dirty="0"/>
              <a:t>г) 0х² + 15х + 2 = 0;</a:t>
            </a:r>
          </a:p>
          <a:p>
            <a:r>
              <a:rPr lang="ru-RU" sz="4800" dirty="0" err="1"/>
              <a:t>д</a:t>
            </a:r>
            <a:r>
              <a:rPr lang="ru-RU" sz="4800" dirty="0"/>
              <a:t>) – 8х³ + 2 = 0.</a:t>
            </a:r>
          </a:p>
          <a:p>
            <a:endParaRPr lang="ru-RU" sz="3600" dirty="0"/>
          </a:p>
        </p:txBody>
      </p:sp>
      <p:pic>
        <p:nvPicPr>
          <p:cNvPr id="89097" name="Picture 9" descr="j04338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64" y="2714620"/>
            <a:ext cx="2270149" cy="2328866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85728"/>
            <a:ext cx="7924800" cy="1571636"/>
          </a:xfrm>
        </p:spPr>
        <p:txBody>
          <a:bodyPr/>
          <a:lstStyle/>
          <a:p>
            <a:r>
              <a:rPr lang="ru-RU" sz="2000" dirty="0" smtClean="0"/>
              <a:t> </a:t>
            </a:r>
            <a:r>
              <a:rPr lang="ru-RU" sz="4400" dirty="0"/>
              <a:t>Какое из уравнений имеет корни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43050"/>
            <a:ext cx="5305436" cy="4929222"/>
          </a:xfrm>
        </p:spPr>
        <p:txBody>
          <a:bodyPr>
            <a:normAutofit/>
          </a:bodyPr>
          <a:lstStyle/>
          <a:p>
            <a:r>
              <a:rPr lang="ru-RU" sz="4800" dirty="0"/>
              <a:t>А) (</a:t>
            </a:r>
            <a:r>
              <a:rPr lang="ru-RU" sz="4800" dirty="0" err="1"/>
              <a:t>х</a:t>
            </a:r>
            <a:r>
              <a:rPr lang="ru-RU" sz="4800" dirty="0"/>
              <a:t> + 2)² = -1;</a:t>
            </a:r>
          </a:p>
          <a:p>
            <a:r>
              <a:rPr lang="ru-RU" sz="4800" dirty="0"/>
              <a:t>Б) </a:t>
            </a:r>
            <a:r>
              <a:rPr lang="ru-RU" sz="4800" dirty="0" err="1"/>
              <a:t>х</a:t>
            </a:r>
            <a:r>
              <a:rPr lang="ru-RU" sz="4800" dirty="0"/>
              <a:t>² - 2х + 2 = 0;</a:t>
            </a:r>
          </a:p>
          <a:p>
            <a:r>
              <a:rPr lang="ru-RU" sz="4800" dirty="0"/>
              <a:t>В) </a:t>
            </a:r>
            <a:r>
              <a:rPr lang="ru-RU" sz="4800" dirty="0" err="1"/>
              <a:t>х</a:t>
            </a:r>
            <a:r>
              <a:rPr lang="ru-RU" sz="4800" dirty="0"/>
              <a:t>² + 1 = 0;</a:t>
            </a:r>
          </a:p>
          <a:p>
            <a:r>
              <a:rPr lang="ru-RU" sz="4800" dirty="0"/>
              <a:t>Г) </a:t>
            </a:r>
            <a:r>
              <a:rPr lang="ru-RU" sz="4800" dirty="0" err="1"/>
              <a:t>х</a:t>
            </a:r>
            <a:r>
              <a:rPr lang="ru-RU" sz="4800" dirty="0"/>
              <a:t>² - 3х = 0;</a:t>
            </a:r>
          </a:p>
          <a:p>
            <a:r>
              <a:rPr lang="ru-RU" sz="4800" dirty="0"/>
              <a:t>Д) (</a:t>
            </a:r>
            <a:r>
              <a:rPr lang="ru-RU" sz="4800" dirty="0" err="1"/>
              <a:t>х</a:t>
            </a:r>
            <a:r>
              <a:rPr lang="ru-RU" sz="4800" dirty="0"/>
              <a:t> – 3)² + 4 = 0.</a:t>
            </a:r>
          </a:p>
        </p:txBody>
      </p:sp>
      <p:pic>
        <p:nvPicPr>
          <p:cNvPr id="24582" name="Picture 6" descr="j04349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00760" y="1000109"/>
            <a:ext cx="2786082" cy="416403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512064"/>
            <a:ext cx="7772400" cy="1559614"/>
          </a:xfrm>
        </p:spPr>
        <p:txBody>
          <a:bodyPr/>
          <a:lstStyle/>
          <a:p>
            <a:pPr algn="ctr"/>
            <a:r>
              <a:rPr lang="ru-RU" sz="2000" dirty="0" smtClean="0"/>
              <a:t> </a:t>
            </a:r>
            <a:r>
              <a:rPr lang="ru-RU" sz="4800" dirty="0"/>
              <a:t>Выберите верное утверждение.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43116"/>
            <a:ext cx="7772400" cy="47148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dirty="0"/>
              <a:t>А) уравнение вида ах² + </a:t>
            </a:r>
            <a:r>
              <a:rPr lang="ru-RU" sz="3200" dirty="0" err="1"/>
              <a:t>вх</a:t>
            </a:r>
            <a:r>
              <a:rPr lang="ru-RU" sz="3200" dirty="0"/>
              <a:t> + с = 0, где </a:t>
            </a:r>
            <a:r>
              <a:rPr lang="ru-RU" sz="3200" dirty="0" err="1"/>
              <a:t>а,в,с</a:t>
            </a:r>
            <a:r>
              <a:rPr lang="ru-RU" sz="3200" dirty="0"/>
              <a:t> – заданные числа и в≠0, </a:t>
            </a:r>
            <a:r>
              <a:rPr lang="ru-RU" sz="3200" dirty="0" err="1"/>
              <a:t>х</a:t>
            </a:r>
            <a:r>
              <a:rPr lang="ru-RU" sz="3200" dirty="0"/>
              <a:t>- неизвестное, называется квадратным;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Б) уравнение </a:t>
            </a:r>
            <a:r>
              <a:rPr lang="ru-RU" sz="3200" dirty="0" err="1"/>
              <a:t>х</a:t>
            </a:r>
            <a:r>
              <a:rPr lang="ru-RU" sz="3200" dirty="0"/>
              <a:t>² = а имеет корни при а‹0;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В) </a:t>
            </a:r>
            <a:r>
              <a:rPr lang="ru-RU" sz="3200" dirty="0" err="1"/>
              <a:t>х</a:t>
            </a:r>
            <a:r>
              <a:rPr lang="ru-RU" sz="3200" dirty="0"/>
              <a:t> = 3 является корнем уравнения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/>
              <a:t>(</a:t>
            </a:r>
            <a:r>
              <a:rPr lang="ru-RU" sz="3200" dirty="0" err="1"/>
              <a:t>х</a:t>
            </a:r>
            <a:r>
              <a:rPr lang="ru-RU" sz="3200" dirty="0"/>
              <a:t>² - 9):(</a:t>
            </a:r>
            <a:r>
              <a:rPr lang="ru-RU" sz="3200" dirty="0" err="1"/>
              <a:t>х</a:t>
            </a:r>
            <a:r>
              <a:rPr lang="ru-RU" sz="3200" dirty="0"/>
              <a:t> – 3) = 0;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Г) </a:t>
            </a:r>
            <a:r>
              <a:rPr lang="ru-RU" sz="3200" dirty="0" err="1"/>
              <a:t>х</a:t>
            </a:r>
            <a:r>
              <a:rPr lang="ru-RU" sz="3200" dirty="0"/>
              <a:t>² - 2х + 3 = (</a:t>
            </a:r>
            <a:r>
              <a:rPr lang="ru-RU" sz="3200" dirty="0" err="1"/>
              <a:t>х</a:t>
            </a:r>
            <a:r>
              <a:rPr lang="ru-RU" sz="3200" dirty="0"/>
              <a:t> – 2) ² - 1;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Д) квадратное уравнение  ах² + </a:t>
            </a:r>
            <a:r>
              <a:rPr lang="ru-RU" sz="3200" dirty="0" err="1"/>
              <a:t>вх</a:t>
            </a:r>
            <a:r>
              <a:rPr lang="ru-RU" sz="3200" dirty="0"/>
              <a:t> + с = 0 называется неполным, если один из коэффициентов в или с равен 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Решите уравнения: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501122" cy="5286412"/>
          </a:xfrm>
        </p:spPr>
        <p:txBody>
          <a:bodyPr>
            <a:noAutofit/>
          </a:bodyPr>
          <a:lstStyle/>
          <a:p>
            <a:r>
              <a:rPr lang="ru-RU" sz="7200" dirty="0" smtClean="0"/>
              <a:t>Х</a:t>
            </a:r>
            <a:r>
              <a:rPr lang="ru-RU" sz="7200" dirty="0" smtClean="0">
                <a:latin typeface="Calibri"/>
                <a:cs typeface="Calibri"/>
              </a:rPr>
              <a:t>²  =16        Х² = -100</a:t>
            </a:r>
          </a:p>
          <a:p>
            <a:r>
              <a:rPr lang="ru-RU" sz="7200" dirty="0" smtClean="0">
                <a:latin typeface="Calibri"/>
                <a:cs typeface="Calibri"/>
              </a:rPr>
              <a:t>А² = 5            У²  = 0</a:t>
            </a:r>
          </a:p>
          <a:p>
            <a:r>
              <a:rPr lang="ru-RU" sz="7200" dirty="0" smtClean="0">
                <a:latin typeface="Calibri"/>
                <a:cs typeface="Calibri"/>
              </a:rPr>
              <a:t>В² = 1/49   С² +1 = 50</a:t>
            </a:r>
          </a:p>
          <a:p>
            <a:r>
              <a:rPr lang="ru-RU" sz="7200" dirty="0" smtClean="0">
                <a:latin typeface="Calibri"/>
                <a:cs typeface="Calibri"/>
              </a:rPr>
              <a:t> 2М²= 98      2Х² = - 8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357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"/>
          <a:ext cx="8363008" cy="710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857256"/>
                <a:gridCol w="1000132"/>
                <a:gridCol w="933456"/>
              </a:tblGrid>
              <a:tr h="81765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Уравнение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3х</a:t>
                      </a:r>
                      <a:r>
                        <a:rPr lang="ru-RU" sz="4000" dirty="0" smtClean="0">
                          <a:latin typeface="Calibri"/>
                        </a:rPr>
                        <a:t>²+7х-6=0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-6х</a:t>
                      </a:r>
                      <a:r>
                        <a:rPr lang="ru-RU" sz="4000" dirty="0" smtClean="0">
                          <a:latin typeface="Calibri"/>
                        </a:rPr>
                        <a:t>²+2х+4=0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15х-х</a:t>
                      </a:r>
                      <a:r>
                        <a:rPr lang="ru-RU" sz="4000" dirty="0" smtClean="0">
                          <a:latin typeface="Calibri"/>
                        </a:rPr>
                        <a:t>²=0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7х</a:t>
                      </a:r>
                      <a:r>
                        <a:rPr lang="ru-RU" sz="4000" dirty="0" smtClean="0">
                          <a:latin typeface="Calibri"/>
                        </a:rPr>
                        <a:t>²=0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3х-х</a:t>
                      </a:r>
                      <a:r>
                        <a:rPr lang="ru-RU" sz="4000" dirty="0" smtClean="0">
                          <a:latin typeface="Calibri"/>
                        </a:rPr>
                        <a:t>²+19=0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2х</a:t>
                      </a:r>
                      <a:r>
                        <a:rPr lang="ru-RU" sz="4000" dirty="0" smtClean="0">
                          <a:latin typeface="Calibri"/>
                        </a:rPr>
                        <a:t>²-11=0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630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Х</a:t>
                      </a:r>
                      <a:r>
                        <a:rPr lang="ru-RU" sz="4000" dirty="0" smtClean="0">
                          <a:latin typeface="Calibri"/>
                        </a:rPr>
                        <a:t>²+2-х=0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ru-RU" sz="3200" b="0" dirty="0" smtClean="0"/>
              <a:t> Немного из </a:t>
            </a:r>
            <a:r>
              <a:rPr lang="ru-RU" sz="3200" b="0" dirty="0"/>
              <a:t>истории решения квадратных уравнений.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501122" cy="50720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Найденные древние вавилонские глиняные таблички, датированные где-то между 1800 и 1600 годами до н.э., являются самыми ранними свидетельствами об изучении квадратных уравнений. На этих же табличках изложены методы решения некоторых типов квадратных уравнений.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Древнеиндийский математик </a:t>
            </a:r>
            <a:r>
              <a:rPr lang="ru-RU" sz="2400" dirty="0" err="1"/>
              <a:t>Баудхаяма</a:t>
            </a:r>
            <a:r>
              <a:rPr lang="ru-RU" sz="2400" dirty="0"/>
              <a:t> в VIII столетии до н.э. впервые использовал квадратные уравнения в форме </a:t>
            </a:r>
            <a:r>
              <a:rPr lang="ru-RU" sz="2400" i="1" dirty="0"/>
              <a:t>ax2 = </a:t>
            </a:r>
            <a:r>
              <a:rPr lang="ru-RU" sz="2400" i="1" dirty="0" err="1"/>
              <a:t>c</a:t>
            </a:r>
            <a:r>
              <a:rPr lang="ru-RU" sz="2400" dirty="0"/>
              <a:t> и </a:t>
            </a:r>
            <a:r>
              <a:rPr lang="ru-RU" sz="2400" i="1" dirty="0"/>
              <a:t>ax2 + </a:t>
            </a:r>
            <a:r>
              <a:rPr lang="ru-RU" sz="2400" i="1" dirty="0" err="1"/>
              <a:t>bx</a:t>
            </a:r>
            <a:r>
              <a:rPr lang="ru-RU" sz="2400" i="1" dirty="0"/>
              <a:t> = </a:t>
            </a:r>
            <a:r>
              <a:rPr lang="ru-RU" sz="2400" i="1" dirty="0" err="1"/>
              <a:t>c</a:t>
            </a:r>
            <a:r>
              <a:rPr lang="ru-RU" sz="2400" dirty="0"/>
              <a:t> и привел методы их решения.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Вавилонские математики примерно с IV века до н.э. и китайские математики примерно со II века до н.э. использовали метод дополнения квадрата для решения уравнений с положительными корнями. Около 300 года до н.э. Эвклид придумал более общий геометрический метод решения.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Первым математиком, который нашел решения уравнения с отрицательными корнями в виде алгебраической формулы, был </a:t>
            </a:r>
            <a:r>
              <a:rPr lang="ru-RU" sz="2400" dirty="0" err="1"/>
              <a:t>Брахмагупта</a:t>
            </a:r>
            <a:r>
              <a:rPr lang="ru-RU" sz="2400" dirty="0"/>
              <a:t> (Индия, VII столетие нашей эры).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822</Words>
  <PresentationFormat>Экран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Тема нашего урока: Решение неполных квадратных уравнений</vt:lpstr>
      <vt:lpstr>Повторим:</vt:lpstr>
      <vt:lpstr>Установите соответствие между видом уравнения в левой колонке с его названием в правой колонке. </vt:lpstr>
      <vt:lpstr> Выберите уравнения, являющееся квадратным.  </vt:lpstr>
      <vt:lpstr> Какое из уравнений имеет корни?</vt:lpstr>
      <vt:lpstr> Выберите верное утверждение. </vt:lpstr>
      <vt:lpstr>Решите уравнения:</vt:lpstr>
      <vt:lpstr>Слайд 8</vt:lpstr>
      <vt:lpstr> Немного из истории решения квадратных уравнений.</vt:lpstr>
      <vt:lpstr>Пример №1: 3,8х²=0</vt:lpstr>
      <vt:lpstr>-3Х²+21=0</vt:lpstr>
      <vt:lpstr>Решите самостоятельно:</vt:lpstr>
      <vt:lpstr>Слайд 13</vt:lpstr>
      <vt:lpstr> Вывод: </vt:lpstr>
      <vt:lpstr>Решите вместе:</vt:lpstr>
      <vt:lpstr>Слайд 16</vt:lpstr>
      <vt:lpstr>Вывод:</vt:lpstr>
      <vt:lpstr>Формирование ЗУН:</vt:lpstr>
      <vt:lpstr>Итог урока:</vt:lpstr>
      <vt:lpstr>Заключение. </vt:lpstr>
      <vt:lpstr>Домашнее задание: </vt:lpstr>
      <vt:lpstr>Рефлексия: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нашего урока: Решение неполных квадратных уравнений</dc:title>
  <dc:creator>С еть техники</dc:creator>
  <cp:lastModifiedBy>С еть техники</cp:lastModifiedBy>
  <cp:revision>12</cp:revision>
  <dcterms:created xsi:type="dcterms:W3CDTF">2013-01-15T11:30:59Z</dcterms:created>
  <dcterms:modified xsi:type="dcterms:W3CDTF">2013-01-15T12:48:07Z</dcterms:modified>
</cp:coreProperties>
</file>