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F403-7215-4762-BBF7-22CCE71BE590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39919CB-E652-4852-95C7-BFE9BC1232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F403-7215-4762-BBF7-22CCE71BE590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19CB-E652-4852-95C7-BFE9BC1232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F403-7215-4762-BBF7-22CCE71BE590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19CB-E652-4852-95C7-BFE9BC1232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F403-7215-4762-BBF7-22CCE71BE590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39919CB-E652-4852-95C7-BFE9BC1232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F403-7215-4762-BBF7-22CCE71BE590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19CB-E652-4852-95C7-BFE9BC1232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F403-7215-4762-BBF7-22CCE71BE590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19CB-E652-4852-95C7-BFE9BC1232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F403-7215-4762-BBF7-22CCE71BE590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39919CB-E652-4852-95C7-BFE9BC1232F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F403-7215-4762-BBF7-22CCE71BE590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19CB-E652-4852-95C7-BFE9BC1232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F403-7215-4762-BBF7-22CCE71BE590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19CB-E652-4852-95C7-BFE9BC1232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F403-7215-4762-BBF7-22CCE71BE590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19CB-E652-4852-95C7-BFE9BC1232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F403-7215-4762-BBF7-22CCE71BE590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19CB-E652-4852-95C7-BFE9BC1232F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75BF403-7215-4762-BBF7-22CCE71BE590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9919CB-E652-4852-95C7-BFE9BC1232F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52;&#1086;&#1081;%20&#1092;&#1080;&#1083;&#1100;&#1084;.wm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Haettenschweiler" pitchFamily="34" charset="0"/>
              </a:rPr>
              <a:t>«Теорема Пифагора </a:t>
            </a:r>
            <a:br>
              <a:rPr lang="ru-RU" sz="5400" dirty="0" smtClean="0">
                <a:latin typeface="Haettenschweiler" pitchFamily="34" charset="0"/>
              </a:rPr>
            </a:br>
            <a:r>
              <a:rPr lang="ru-RU" dirty="0" smtClean="0">
                <a:latin typeface="Haettenschweiler" pitchFamily="34" charset="0"/>
              </a:rPr>
              <a:t>для пятиклассников </a:t>
            </a:r>
            <a:r>
              <a:rPr lang="ru-RU" sz="4800" dirty="0" smtClean="0">
                <a:latin typeface="Haettenschweiler" pitchFamily="34" charset="0"/>
              </a:rPr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2071678"/>
            <a:ext cx="4214842" cy="42862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Авторы работы: 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Евстратов Максим </a:t>
            </a:r>
          </a:p>
          <a:p>
            <a:r>
              <a:rPr lang="ru-RU" sz="2400" dirty="0" err="1" smtClean="0">
                <a:solidFill>
                  <a:schemeClr val="tx1"/>
                </a:solidFill>
              </a:rPr>
              <a:t>Рафальский</a:t>
            </a:r>
            <a:r>
              <a:rPr lang="ru-RU" sz="2400" dirty="0" smtClean="0">
                <a:solidFill>
                  <a:schemeClr val="tx1"/>
                </a:solidFill>
              </a:rPr>
              <a:t> Никита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Фотеев Алексей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ученики 5 класса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школы № 54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Руководитель: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Шляхта Ольга Николаевна</a:t>
            </a:r>
          </a:p>
          <a:p>
            <a:r>
              <a:rPr lang="ru-RU" sz="2400" dirty="0">
                <a:solidFill>
                  <a:schemeClr val="tx1"/>
                </a:solidFill>
              </a:rPr>
              <a:t>у</a:t>
            </a:r>
            <a:r>
              <a:rPr lang="ru-RU" sz="2400" dirty="0" smtClean="0">
                <a:solidFill>
                  <a:schemeClr val="tx1"/>
                </a:solidFill>
              </a:rPr>
              <a:t>читель математики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4" descr="http://im7-tub.yandex.net/i?id=111187481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357430"/>
            <a:ext cx="2286016" cy="345334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357686" y="357166"/>
            <a:ext cx="4572032" cy="60722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Второй квадрат разделим следующим образам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одержимое 6"/>
          <p:cNvSpPr>
            <a:spLocks noGrp="1"/>
          </p:cNvSpPr>
          <p:nvPr>
            <p:ph sz="quarter" idx="2"/>
          </p:nvPr>
        </p:nvSpPr>
        <p:spPr>
          <a:xfrm>
            <a:off x="571472" y="428604"/>
            <a:ext cx="3571900" cy="49196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Один квадрат оставим без изменения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3429000"/>
            <a:ext cx="1500198" cy="14287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2714620"/>
            <a:ext cx="2857520" cy="285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6" name="Прямая соединительная линия 15"/>
          <p:cNvCxnSpPr>
            <a:stCxn id="10" idx="1"/>
            <a:endCxn id="10" idx="3"/>
          </p:cNvCxnSpPr>
          <p:nvPr/>
        </p:nvCxnSpPr>
        <p:spPr>
          <a:xfrm rot="10800000" flipH="1">
            <a:off x="5643570" y="4143380"/>
            <a:ext cx="285752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10" idx="3"/>
          </p:cNvCxnSpPr>
          <p:nvPr/>
        </p:nvCxnSpPr>
        <p:spPr>
          <a:xfrm>
            <a:off x="5643570" y="2714620"/>
            <a:ext cx="2857520" cy="14287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0" idx="1"/>
          </p:cNvCxnSpPr>
          <p:nvPr/>
        </p:nvCxnSpPr>
        <p:spPr>
          <a:xfrm rot="10800000" flipH="1" flipV="1">
            <a:off x="5643570" y="4143380"/>
            <a:ext cx="2857520" cy="14287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2000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4" grpId="0" build="allAtOnce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6"/>
          <p:cNvSpPr txBox="1">
            <a:spLocks/>
          </p:cNvSpPr>
          <p:nvPr/>
        </p:nvSpPr>
        <p:spPr>
          <a:xfrm>
            <a:off x="285720" y="285728"/>
            <a:ext cx="8072494" cy="221457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</a:t>
            </a: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первому квадрату приставим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треугольники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получившиеся в результате деления второго квадрата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3786190"/>
            <a:ext cx="1428760" cy="142876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ый треугольник 17"/>
          <p:cNvSpPr/>
          <p:nvPr/>
        </p:nvSpPr>
        <p:spPr>
          <a:xfrm>
            <a:off x="3857620" y="2357430"/>
            <a:ext cx="2857520" cy="142876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ый треугольник 18"/>
          <p:cNvSpPr/>
          <p:nvPr/>
        </p:nvSpPr>
        <p:spPr>
          <a:xfrm rot="5400000">
            <a:off x="4572000" y="4500570"/>
            <a:ext cx="2857520" cy="142876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ый треугольник 19"/>
          <p:cNvSpPr/>
          <p:nvPr/>
        </p:nvSpPr>
        <p:spPr>
          <a:xfrm rot="10800000">
            <a:off x="2428860" y="5214950"/>
            <a:ext cx="2857520" cy="142876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ый треугольник 20"/>
          <p:cNvSpPr/>
          <p:nvPr/>
        </p:nvSpPr>
        <p:spPr>
          <a:xfrm rot="16200000">
            <a:off x="1714480" y="3071810"/>
            <a:ext cx="2857520" cy="142876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 advTm="12000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642918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Разделим квадрат двумя способами:</a:t>
            </a:r>
            <a:endParaRPr lang="ru-RU" sz="32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071678"/>
            <a:ext cx="3571900" cy="3571900"/>
          </a:xfrm>
          <a:prstGeom prst="rect">
            <a:avLst/>
          </a:prstGeom>
          <a:solidFill>
            <a:srgbClr val="30CC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2000240"/>
            <a:ext cx="3571900" cy="3571900"/>
          </a:xfrm>
          <a:prstGeom prst="rect">
            <a:avLst/>
          </a:prstGeom>
          <a:solidFill>
            <a:srgbClr val="30CC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286380" y="3429000"/>
            <a:ext cx="35719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7108049" y="3821909"/>
            <a:ext cx="2143140" cy="13573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 rot="19470176">
            <a:off x="773627" y="2585897"/>
            <a:ext cx="2572600" cy="2503944"/>
          </a:xfrm>
          <a:prstGeom prst="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286380" y="3429000"/>
            <a:ext cx="2214578" cy="2143140"/>
          </a:xfrm>
          <a:prstGeom prst="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00958" y="2000240"/>
            <a:ext cx="1357322" cy="1428760"/>
          </a:xfrm>
          <a:prstGeom prst="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5286380" y="2000240"/>
            <a:ext cx="2214578" cy="14287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001024" y="542926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</a:t>
            </a:r>
            <a:endParaRPr lang="ru-RU" sz="36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7929586" y="1428736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</a:t>
            </a:r>
            <a:endParaRPr lang="ru-RU" sz="36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8358214" y="228599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</a:t>
            </a:r>
            <a:endParaRPr lang="ru-RU" sz="36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42910" y="550070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</a:t>
            </a:r>
            <a:endParaRPr lang="ru-RU" sz="36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214282" y="2357430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</a:t>
            </a:r>
            <a:endParaRPr lang="ru-RU" sz="36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2928926" y="150017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</a:t>
            </a:r>
            <a:endParaRPr lang="ru-RU" sz="36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714876" y="2428868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</a:t>
            </a:r>
            <a:endParaRPr lang="ru-RU" sz="36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857620" y="4572008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</a:t>
            </a:r>
            <a:endParaRPr lang="ru-RU" sz="36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143636" y="542926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</a:t>
            </a:r>
            <a:endParaRPr lang="ru-RU" sz="36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8429652" y="407194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</a:t>
            </a:r>
            <a:endParaRPr lang="ru-RU" sz="36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6143636" y="1428736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</a:t>
            </a:r>
            <a:endParaRPr lang="ru-RU" sz="36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714876" y="4214818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</a:t>
            </a:r>
            <a:endParaRPr lang="ru-RU" sz="36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14282" y="442913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</a:t>
            </a:r>
            <a:endParaRPr lang="ru-RU" sz="36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3857620" y="257174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</a:t>
            </a:r>
            <a:endParaRPr lang="ru-RU" sz="36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786050" y="550070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</a:t>
            </a:r>
            <a:endParaRPr lang="ru-RU" sz="36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928662" y="150017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</a:t>
            </a:r>
            <a:endParaRPr lang="ru-RU" sz="36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7786710" y="4286256"/>
            <a:ext cx="482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</a:t>
            </a:r>
            <a:endParaRPr lang="ru-RU" sz="36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857884" y="2285992"/>
            <a:ext cx="482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</a:t>
            </a:r>
            <a:endParaRPr lang="ru-RU" sz="36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928662" y="4143380"/>
            <a:ext cx="482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</a:t>
            </a:r>
            <a:endParaRPr lang="ru-RU" sz="36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2428860" y="4286256"/>
            <a:ext cx="482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</a:t>
            </a:r>
            <a:endParaRPr lang="ru-RU" sz="36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2643174" y="2786058"/>
            <a:ext cx="482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</a:t>
            </a:r>
            <a:endParaRPr lang="ru-RU" sz="36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1142976" y="2714620"/>
            <a:ext cx="482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</a:t>
            </a:r>
            <a:endParaRPr lang="ru-RU" sz="3600" b="1" dirty="0"/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85728"/>
            <a:ext cx="8501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Если убрать из каждого квадрата по четыре равных зеленых треугольника, то площади оставшихся частей квадратов будут равны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 rot="19470176">
            <a:off x="773627" y="2585897"/>
            <a:ext cx="2572600" cy="2503944"/>
          </a:xfrm>
          <a:prstGeom prst="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3429000"/>
            <a:ext cx="2214578" cy="2143140"/>
          </a:xfrm>
          <a:prstGeom prst="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00958" y="2000240"/>
            <a:ext cx="1357322" cy="1428760"/>
          </a:xfrm>
          <a:prstGeom prst="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42976" y="2714620"/>
            <a:ext cx="482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28662" y="4071942"/>
            <a:ext cx="482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28860" y="4357694"/>
            <a:ext cx="482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43174" y="2857496"/>
            <a:ext cx="482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29520" y="2357430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929586" y="292893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</a:t>
            </a:r>
            <a:endParaRPr lang="ru-RU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58214" y="2357430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29586" y="1785926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15074" y="5000636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072330" y="4143380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14942" y="4214818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</a:t>
            </a:r>
            <a:endParaRPr lang="ru-RU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43636" y="335756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</a:t>
            </a:r>
            <a:endParaRPr lang="ru-RU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143372" y="3000372"/>
            <a:ext cx="928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=</a:t>
            </a:r>
            <a:endParaRPr lang="ru-RU" sz="8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2910" y="5929330"/>
            <a:ext cx="771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Значит, </a:t>
            </a:r>
            <a:r>
              <a:rPr lang="en-US" sz="4400" b="1" dirty="0" smtClean="0">
                <a:solidFill>
                  <a:srgbClr val="FF0000"/>
                </a:solidFill>
              </a:rPr>
              <a:t>c =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a +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b</a:t>
            </a:r>
            <a:r>
              <a:rPr lang="ru-RU" sz="4400" b="1" dirty="0" smtClean="0"/>
              <a:t>  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57686" y="5857892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29256" y="5857892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9388" y="5857892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теоремы Пифагора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83196"/>
          </a:xfrm>
        </p:spPr>
        <p:txBody>
          <a:bodyPr/>
          <a:lstStyle/>
          <a:p>
            <a:r>
              <a:rPr lang="ru-RU" dirty="0" smtClean="0"/>
              <a:t>Рассмотрим задачу. Найти площадь квадрата и сторону этого квадрата.</a:t>
            </a:r>
          </a:p>
          <a:p>
            <a:r>
              <a:rPr lang="ru-RU" dirty="0" smtClean="0"/>
              <a:t>Задача №1</a:t>
            </a:r>
            <a:endParaRPr lang="ru-RU" dirty="0"/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2285984" y="3857628"/>
            <a:ext cx="1071570" cy="1428760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3857628"/>
            <a:ext cx="1428760" cy="1428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5286388"/>
            <a:ext cx="1071570" cy="1000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9437800">
            <a:off x="2662223" y="3185223"/>
            <a:ext cx="1668384" cy="17797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26138"/>
          </a:xfrm>
        </p:spPr>
        <p:txBody>
          <a:bodyPr/>
          <a:lstStyle/>
          <a:p>
            <a:r>
              <a:rPr lang="ru-RU" dirty="0" smtClean="0"/>
              <a:t>Задача №2</a:t>
            </a:r>
            <a:endParaRPr lang="ru-RU" dirty="0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3000364" y="2928934"/>
            <a:ext cx="1143008" cy="1285884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2928934"/>
            <a:ext cx="1285200" cy="12858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4214818"/>
            <a:ext cx="1143008" cy="114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25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9109690">
            <a:off x="3380617" y="2115278"/>
            <a:ext cx="1668384" cy="17797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169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Пифагоровы тройки чисел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r>
              <a:rPr lang="ru-RU" baseline="30000" dirty="0" smtClean="0"/>
              <a:t>2</a:t>
            </a:r>
            <a:r>
              <a:rPr lang="ru-RU" dirty="0" smtClean="0"/>
              <a:t> +4</a:t>
            </a:r>
            <a:r>
              <a:rPr lang="ru-RU" baseline="30000" dirty="0" smtClean="0"/>
              <a:t>2</a:t>
            </a:r>
            <a:r>
              <a:rPr lang="ru-RU" dirty="0" smtClean="0"/>
              <a:t> =5</a:t>
            </a:r>
            <a:r>
              <a:rPr lang="ru-RU" baseline="30000" dirty="0" smtClean="0"/>
              <a:t>2</a:t>
            </a:r>
            <a:endParaRPr lang="ru-RU" dirty="0" smtClean="0"/>
          </a:p>
          <a:p>
            <a:r>
              <a:rPr lang="ru-RU" dirty="0" smtClean="0"/>
              <a:t>6</a:t>
            </a:r>
            <a:r>
              <a:rPr lang="ru-RU" baseline="30000" dirty="0" smtClean="0"/>
              <a:t>2</a:t>
            </a:r>
            <a:r>
              <a:rPr lang="ru-RU" dirty="0" smtClean="0"/>
              <a:t> +8</a:t>
            </a:r>
            <a:r>
              <a:rPr lang="ru-RU" baseline="30000" dirty="0" smtClean="0"/>
              <a:t>2</a:t>
            </a:r>
            <a:r>
              <a:rPr lang="ru-RU" dirty="0" smtClean="0"/>
              <a:t> =10</a:t>
            </a:r>
            <a:r>
              <a:rPr lang="ru-RU" baseline="30000" dirty="0" smtClean="0"/>
              <a:t>2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baseline="30000" dirty="0" smtClean="0"/>
              <a:t>2</a:t>
            </a:r>
            <a:r>
              <a:rPr lang="ru-RU" dirty="0" smtClean="0"/>
              <a:t> +12</a:t>
            </a:r>
            <a:r>
              <a:rPr lang="ru-RU" baseline="30000" dirty="0" smtClean="0"/>
              <a:t>2</a:t>
            </a:r>
            <a:r>
              <a:rPr lang="ru-RU" dirty="0" smtClean="0"/>
              <a:t> =13</a:t>
            </a:r>
            <a:r>
              <a:rPr lang="ru-RU" baseline="30000" dirty="0" smtClean="0"/>
              <a:t>2</a:t>
            </a:r>
            <a:endParaRPr lang="ru-RU" dirty="0" smtClean="0"/>
          </a:p>
          <a:p>
            <a:r>
              <a:rPr lang="ru-RU" dirty="0" smtClean="0"/>
              <a:t>9</a:t>
            </a:r>
            <a:r>
              <a:rPr lang="ru-RU" baseline="30000" dirty="0" smtClean="0"/>
              <a:t>2</a:t>
            </a:r>
            <a:r>
              <a:rPr lang="ru-RU" dirty="0" smtClean="0"/>
              <a:t> +12</a:t>
            </a:r>
            <a:r>
              <a:rPr lang="ru-RU" baseline="30000" dirty="0" smtClean="0"/>
              <a:t>2</a:t>
            </a:r>
            <a:r>
              <a:rPr lang="ru-RU" dirty="0" smtClean="0"/>
              <a:t> =15</a:t>
            </a:r>
            <a:r>
              <a:rPr lang="ru-RU" baseline="30000" dirty="0" smtClean="0"/>
              <a:t>2</a:t>
            </a:r>
            <a:endParaRPr lang="ru-RU" dirty="0" smtClean="0"/>
          </a:p>
          <a:p>
            <a:r>
              <a:rPr lang="ru-RU" dirty="0" smtClean="0"/>
              <a:t>8</a:t>
            </a:r>
            <a:r>
              <a:rPr lang="ru-RU" baseline="30000" dirty="0" smtClean="0"/>
              <a:t>2</a:t>
            </a:r>
            <a:r>
              <a:rPr lang="ru-RU" dirty="0" smtClean="0"/>
              <a:t> +15</a:t>
            </a:r>
            <a:r>
              <a:rPr lang="ru-RU" baseline="30000" dirty="0" smtClean="0"/>
              <a:t>2</a:t>
            </a:r>
            <a:r>
              <a:rPr lang="ru-RU" dirty="0" smtClean="0"/>
              <a:t> =17</a:t>
            </a:r>
            <a:r>
              <a:rPr lang="ru-RU" baseline="30000" dirty="0" smtClean="0"/>
              <a:t>2</a:t>
            </a:r>
            <a:endParaRPr lang="ru-RU" dirty="0" smtClean="0"/>
          </a:p>
          <a:p>
            <a:r>
              <a:rPr lang="ru-RU" dirty="0" smtClean="0"/>
              <a:t>12</a:t>
            </a:r>
            <a:r>
              <a:rPr lang="ru-RU" baseline="30000" dirty="0" smtClean="0"/>
              <a:t>2</a:t>
            </a:r>
            <a:r>
              <a:rPr lang="ru-RU" dirty="0" smtClean="0"/>
              <a:t> +16</a:t>
            </a:r>
            <a:r>
              <a:rPr lang="ru-RU" baseline="30000" dirty="0" smtClean="0"/>
              <a:t>2</a:t>
            </a:r>
            <a:r>
              <a:rPr lang="ru-RU" dirty="0" smtClean="0"/>
              <a:t> =20</a:t>
            </a:r>
            <a:r>
              <a:rPr lang="ru-RU" baseline="30000" dirty="0" smtClean="0"/>
              <a:t>2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15352" cy="278605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Пифагор, доказывая свою знаменитую теорему, построил фигуру, где на сторонах прямоугольного треугольника расположены квадраты. В наш век эта </a:t>
            </a:r>
            <a:r>
              <a:rPr lang="ru-RU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фигура Пифагора выросла в целое </a:t>
            </a:r>
            <a:r>
              <a:rPr lang="ru-RU" sz="360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дерево</a:t>
            </a:r>
            <a:r>
              <a:rPr lang="ru-RU" sz="3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36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786058"/>
            <a:ext cx="6429420" cy="392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Теорему Пифагора изучать в 5-м классе можно!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7224" y="5572140"/>
            <a:ext cx="4357718" cy="97042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Доказано.</a:t>
            </a:r>
            <a:endParaRPr kumimoji="0" lang="ru-RU" sz="4800" b="1" strike="noStrike" kern="1200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Tm="6000">
    <p:comb dir="vert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785926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проекта: доказать, что теорему Пифагора можно изучать в 5 классе.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28596" y="821480"/>
            <a:ext cx="857256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учебно-исследовательской работы: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1.изучить научную литературу;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2.познакомиться с геометрическими способами доказательствами теоремы;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3.составить презентацию для показа пятиклассникам с целью развития познавательного интереса.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ой фильм.wmv">
            <a:hlinkClick r:id="" action="ppaction://media"/>
          </p:cNvPr>
          <p:cNvPicPr preferRelativeResize="0">
            <a:picLocks noRo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785926"/>
            <a:ext cx="8715436" cy="482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А  МОЖНО ЛИ  </a:t>
            </a:r>
            <a:r>
              <a:rPr lang="ru-RU" sz="3200" b="1" dirty="0" smtClean="0">
                <a:solidFill>
                  <a:srgbClr val="FF0000"/>
                </a:solidFill>
              </a:rPr>
              <a:t>ТЕОРЕМУ ПИФОГОРА </a:t>
            </a:r>
            <a:r>
              <a:rPr lang="ru-RU" sz="3200" b="1" dirty="0" smtClean="0"/>
              <a:t>ИЗУЧАТЬ  В</a:t>
            </a:r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r>
              <a:rPr lang="ru-RU" sz="3200" b="1" i="1" dirty="0" smtClean="0">
                <a:solidFill>
                  <a:srgbClr val="FF0000"/>
                </a:solidFill>
              </a:rPr>
              <a:t>5</a:t>
            </a:r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r>
              <a:rPr lang="ru-RU" sz="3200" b="1" dirty="0" smtClean="0"/>
              <a:t>КЛАССЕ ?</a:t>
            </a:r>
            <a:endParaRPr lang="ru-RU" sz="32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7494"/>
            <a:ext cx="8229600" cy="1804184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smtClean="0">
                <a:ln>
                  <a:noFill/>
                </a:ln>
                <a:solidFill>
                  <a:srgbClr val="4005E5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Докажем, что из двух квадратов определённой площади можно составить третий квадрат, определенной площади.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rgbClr val="4005E5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7158" y="1857364"/>
            <a:ext cx="8229600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Рассмотрим сначала более простые задачи.</a:t>
            </a:r>
            <a:endParaRPr kumimoji="0" lang="ru-RU" sz="320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500306"/>
            <a:ext cx="8229600" cy="10001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txBody>
          <a:bodyPr vert="horz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Составить из двух квадратов со стороной 1, квадрат со стороной 2.</a:t>
            </a:r>
            <a:endParaRPr kumimoji="0" lang="ru-RU" sz="3200" i="0" u="none" strike="noStrike" kern="1200" cap="none" spc="0" normalizeH="0" baseline="0" noProof="0" dirty="0"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4643446"/>
            <a:ext cx="1428760" cy="1357322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4572008"/>
            <a:ext cx="1428760" cy="1357322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4071942"/>
            <a:ext cx="2071146" cy="20204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6"/>
          <p:cNvSpPr txBox="1">
            <a:spLocks/>
          </p:cNvSpPr>
          <p:nvPr/>
        </p:nvSpPr>
        <p:spPr>
          <a:xfrm>
            <a:off x="214282" y="714356"/>
            <a:ext cx="8715436" cy="25717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Разделим  квадраты со стороной 1 по диагонали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1857364"/>
            <a:ext cx="1428760" cy="1428760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1857364"/>
            <a:ext cx="1428760" cy="1428760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2786050" y="1857364"/>
            <a:ext cx="1428760" cy="142876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5000628" y="1857364"/>
            <a:ext cx="1428760" cy="14287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ый треугольник 6"/>
          <p:cNvSpPr/>
          <p:nvPr/>
        </p:nvSpPr>
        <p:spPr>
          <a:xfrm rot="16200000">
            <a:off x="3357554" y="3786190"/>
            <a:ext cx="1428760" cy="1428760"/>
          </a:xfrm>
          <a:prstGeom prst="rtTriangl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ый треугольник 7"/>
          <p:cNvSpPr/>
          <p:nvPr/>
        </p:nvSpPr>
        <p:spPr>
          <a:xfrm rot="10800000">
            <a:off x="3357554" y="5214950"/>
            <a:ext cx="1428760" cy="1428760"/>
          </a:xfrm>
          <a:prstGeom prst="rt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ый треугольник 8"/>
          <p:cNvSpPr/>
          <p:nvPr/>
        </p:nvSpPr>
        <p:spPr>
          <a:xfrm rot="5400000">
            <a:off x="4786314" y="5214950"/>
            <a:ext cx="1428760" cy="1428760"/>
          </a:xfrm>
          <a:prstGeom prst="rtTriangl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4786314" y="3786190"/>
            <a:ext cx="1428760" cy="1428760"/>
          </a:xfrm>
          <a:prstGeom prst="rt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28992" y="214290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Способ 1</a:t>
            </a:r>
            <a:endParaRPr lang="ru-RU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500562" y="785794"/>
            <a:ext cx="4429156" cy="55007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Второй квадрат разделим по диагоналям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0"/>
            <a:ext cx="3786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Способ 2:</a:t>
            </a:r>
            <a:endParaRPr lang="ru-RU" sz="32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3429000"/>
            <a:ext cx="1428760" cy="1428760"/>
          </a:xfrm>
          <a:prstGeom prst="rect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00760" y="3429000"/>
            <a:ext cx="1428760" cy="1428760"/>
          </a:xfrm>
          <a:prstGeom prst="rect">
            <a:avLst/>
          </a:prstGeom>
          <a:solidFill>
            <a:srgbClr val="FF3399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6000760" y="3429000"/>
            <a:ext cx="1428760" cy="14287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Содержимое 6"/>
          <p:cNvSpPr>
            <a:spLocks noGrp="1"/>
          </p:cNvSpPr>
          <p:nvPr>
            <p:ph sz="quarter" idx="2"/>
          </p:nvPr>
        </p:nvSpPr>
        <p:spPr>
          <a:xfrm>
            <a:off x="571472" y="866756"/>
            <a:ext cx="3571900" cy="49196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Один квадрат оставим без изменения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6000760" y="3429000"/>
            <a:ext cx="1428760" cy="14287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8000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2" grpId="0" animBg="1"/>
      <p:bldP spid="13" grpId="0" animBg="1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6"/>
          <p:cNvSpPr txBox="1">
            <a:spLocks/>
          </p:cNvSpPr>
          <p:nvPr/>
        </p:nvSpPr>
        <p:spPr>
          <a:xfrm>
            <a:off x="285720" y="357166"/>
            <a:ext cx="8072494" cy="221457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</a:t>
            </a: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первому квадрату приставим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треугольники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получившиеся в результате деления второго квадрата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3429000"/>
            <a:ext cx="1428760" cy="1428760"/>
          </a:xfrm>
          <a:prstGeom prst="rect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8059303">
            <a:off x="4059949" y="2930279"/>
            <a:ext cx="1032088" cy="1019100"/>
          </a:xfrm>
          <a:prstGeom prst="rtTriangl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ый треугольник 12"/>
          <p:cNvSpPr/>
          <p:nvPr/>
        </p:nvSpPr>
        <p:spPr>
          <a:xfrm rot="2691080">
            <a:off x="3352410" y="3644640"/>
            <a:ext cx="1032088" cy="1019100"/>
          </a:xfrm>
          <a:prstGeom prst="rtTriangl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ый треугольник 13"/>
          <p:cNvSpPr/>
          <p:nvPr/>
        </p:nvSpPr>
        <p:spPr>
          <a:xfrm rot="13460225">
            <a:off x="4787113" y="3632426"/>
            <a:ext cx="998531" cy="1021906"/>
          </a:xfrm>
          <a:prstGeom prst="rtTriangl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ый треугольник 14"/>
          <p:cNvSpPr/>
          <p:nvPr/>
        </p:nvSpPr>
        <p:spPr>
          <a:xfrm rot="18906325">
            <a:off x="4066787" y="4359024"/>
            <a:ext cx="1032088" cy="1019100"/>
          </a:xfrm>
          <a:prstGeom prst="rtTriangl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 advTm="8000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500034" y="500042"/>
            <a:ext cx="8229600" cy="10001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txBody>
          <a:bodyPr vert="horz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Составить из двух квадратов со стороной 1 и 2</a:t>
            </a:r>
            <a:r>
              <a:rPr kumimoji="0" lang="ru-RU" sz="3200" i="0" u="none" strike="noStrike" kern="1200" cap="none" spc="0" normalizeH="0" noProof="0" dirty="0" smtClean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третий</a:t>
            </a:r>
            <a:r>
              <a:rPr kumimoji="0" lang="ru-RU" sz="3200" i="0" u="none" strike="noStrike" kern="1200" cap="none" spc="0" normalizeH="0" baseline="0" noProof="0" dirty="0" smtClean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квадрат.</a:t>
            </a:r>
            <a:endParaRPr kumimoji="0" lang="ru-RU" sz="3200" i="0" u="none" strike="noStrike" kern="1200" cap="none" spc="0" normalizeH="0" baseline="0" noProof="0" dirty="0"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57290" y="2928934"/>
            <a:ext cx="1500198" cy="14287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286248" y="2357430"/>
            <a:ext cx="2857520" cy="285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 advTm="10000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  <p:bldP spid="18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</TotalTime>
  <Words>346</Words>
  <Application>Microsoft Office PowerPoint</Application>
  <PresentationFormat>Экран (4:3)</PresentationFormat>
  <Paragraphs>90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«Теорема Пифагора  для пятиклассников 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Применение теоремы Пифагора</vt:lpstr>
      <vt:lpstr>Слайд 15</vt:lpstr>
      <vt:lpstr>Пифагоровы тройки чисел</vt:lpstr>
      <vt:lpstr>Пифагор, доказывая свою знаменитую теорему, построил фигуру, где на сторонах прямоугольного треугольника расположены квадраты. В наш век эта фигура Пифагора выросла в целое дерево.</vt:lpstr>
      <vt:lpstr>Теорему Пифагора изучать в 5-м классе можно!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«Теорема Пифагора для пятиклассников »</dc:title>
  <dc:creator>Admin</dc:creator>
  <cp:lastModifiedBy>Admin</cp:lastModifiedBy>
  <cp:revision>4</cp:revision>
  <dcterms:created xsi:type="dcterms:W3CDTF">2012-03-30T17:15:32Z</dcterms:created>
  <dcterms:modified xsi:type="dcterms:W3CDTF">2012-03-30T17:54:07Z</dcterms:modified>
</cp:coreProperties>
</file>