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60" r:id="rId5"/>
    <p:sldId id="259" r:id="rId6"/>
    <p:sldId id="269" r:id="rId7"/>
    <p:sldId id="268" r:id="rId8"/>
    <p:sldId id="258" r:id="rId9"/>
    <p:sldId id="263" r:id="rId10"/>
    <p:sldId id="261" r:id="rId11"/>
    <p:sldId id="264" r:id="rId12"/>
    <p:sldId id="267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scatterChart>
        <c:scatterStyle val="smooth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Значения Y</c:v>
                </c:pt>
              </c:strCache>
            </c:strRef>
          </c:tx>
          <c:xVal>
            <c:numRef>
              <c:f>Лист1!$A$2:$A$4</c:f>
              <c:numCache>
                <c:formatCode>General</c:formatCode>
                <c:ptCount val="3"/>
                <c:pt idx="0">
                  <c:v>-3</c:v>
                </c:pt>
                <c:pt idx="1">
                  <c:v>5</c:v>
                </c:pt>
              </c:numCache>
            </c:numRef>
          </c:xVal>
          <c:yVal>
            <c:numRef>
              <c:f>Лист1!$B$2:$B$4</c:f>
              <c:numCache>
                <c:formatCode>General</c:formatCode>
                <c:ptCount val="3"/>
                <c:pt idx="0">
                  <c:v>6</c:v>
                </c:pt>
                <c:pt idx="1">
                  <c:v>-2</c:v>
                </c:pt>
              </c:numCache>
            </c:numRef>
          </c:yVal>
          <c:smooth val="1"/>
        </c:ser>
        <c:axId val="69904256"/>
        <c:axId val="69905792"/>
      </c:scatterChart>
      <c:valAx>
        <c:axId val="69904256"/>
        <c:scaling>
          <c:orientation val="minMax"/>
        </c:scaling>
        <c:axPos val="b"/>
        <c:numFmt formatCode="General" sourceLinked="1"/>
        <c:tickLblPos val="nextTo"/>
        <c:crossAx val="69905792"/>
        <c:crosses val="autoZero"/>
        <c:crossBetween val="midCat"/>
      </c:valAx>
      <c:valAx>
        <c:axId val="69905792"/>
        <c:scaling>
          <c:orientation val="minMax"/>
        </c:scaling>
        <c:axPos val="l"/>
        <c:majorGridlines/>
        <c:numFmt formatCode="General" sourceLinked="1"/>
        <c:tickLblPos val="nextTo"/>
        <c:crossAx val="69904256"/>
        <c:crosses val="autoZero"/>
        <c:crossBetween val="midCat"/>
      </c:valAx>
      <c:spPr>
        <a:solidFill>
          <a:schemeClr val="bg1"/>
        </a:solidFill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DF14-C96C-4D15-B231-52BCF4A68812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6A7E-2CBB-40FC-AEC7-25AA312F4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DF14-C96C-4D15-B231-52BCF4A68812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6A7E-2CBB-40FC-AEC7-25AA312F4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DF14-C96C-4D15-B231-52BCF4A68812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6A7E-2CBB-40FC-AEC7-25AA312F4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DF14-C96C-4D15-B231-52BCF4A68812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6A7E-2CBB-40FC-AEC7-25AA312F4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DF14-C96C-4D15-B231-52BCF4A68812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6A7E-2CBB-40FC-AEC7-25AA312F4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DF14-C96C-4D15-B231-52BCF4A68812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6A7E-2CBB-40FC-AEC7-25AA312F4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DF14-C96C-4D15-B231-52BCF4A68812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6A7E-2CBB-40FC-AEC7-25AA312F4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DF14-C96C-4D15-B231-52BCF4A68812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6A7E-2CBB-40FC-AEC7-25AA312F4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DF14-C96C-4D15-B231-52BCF4A68812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6A7E-2CBB-40FC-AEC7-25AA312F4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DF14-C96C-4D15-B231-52BCF4A68812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6A7E-2CBB-40FC-AEC7-25AA312F4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DF14-C96C-4D15-B231-52BCF4A68812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9E46A7E-2CBB-40FC-AEC7-25AA312F4D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91DF14-C96C-4D15-B231-52BCF4A68812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E46A7E-2CBB-40FC-AEC7-25AA312F4DE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i="1" dirty="0" smtClean="0"/>
              <a:t>   Задача, которую вы решаете, может быть очень скромной, но если она бросает вызов вашей любознательности и если вы решаете ее собственными силами, то вы сможете испытать ведущее к открытию напряжение ума и насладиться радостью победы.</a:t>
            </a:r>
            <a:endParaRPr lang="ru-RU" dirty="0"/>
          </a:p>
        </p:txBody>
      </p:sp>
      <p:pic>
        <p:nvPicPr>
          <p:cNvPr id="1026" name="Picture 2" descr="C:\Documents and Settings\User\Рабочий стол\George_Pólya_ca_19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714488"/>
            <a:ext cx="2736272" cy="286782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85786" y="5000636"/>
            <a:ext cx="22775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2800" dirty="0" err="1" smtClean="0">
                <a:solidFill>
                  <a:prstClr val="black"/>
                </a:solidFill>
              </a:rPr>
              <a:t>Дьердь</a:t>
            </a:r>
            <a:r>
              <a:rPr lang="ru-RU" sz="2800" dirty="0" smtClean="0">
                <a:solidFill>
                  <a:prstClr val="black"/>
                </a:solidFill>
              </a:rPr>
              <a:t> Пойа</a:t>
            </a:r>
            <a:endParaRPr lang="ru-RU" sz="2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Разложить на множители </a:t>
            </a:r>
            <a:br>
              <a:rPr lang="ru-RU" dirty="0" smtClean="0"/>
            </a:br>
            <a:r>
              <a:rPr lang="ru-RU" dirty="0" smtClean="0"/>
              <a:t>3х</a:t>
            </a:r>
            <a:r>
              <a:rPr lang="ru-RU" baseline="30000" dirty="0" smtClean="0"/>
              <a:t>2 </a:t>
            </a:r>
            <a:r>
              <a:rPr lang="ru-RU" dirty="0" smtClean="0"/>
              <a:t>– 21х + 30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Решение:</a:t>
            </a:r>
          </a:p>
          <a:p>
            <a:pPr>
              <a:buNone/>
            </a:pPr>
            <a:r>
              <a:rPr lang="ru-RU" sz="2800" dirty="0" smtClean="0"/>
              <a:t>3х</a:t>
            </a:r>
            <a:r>
              <a:rPr lang="ru-RU" sz="2800" baseline="30000" dirty="0" smtClean="0"/>
              <a:t>2 </a:t>
            </a:r>
            <a:r>
              <a:rPr lang="ru-RU" sz="2800" dirty="0" smtClean="0"/>
              <a:t>– 21х + 30 = 3(х</a:t>
            </a:r>
            <a:r>
              <a:rPr lang="ru-RU" sz="2800" baseline="30000" dirty="0" smtClean="0"/>
              <a:t>2 </a:t>
            </a:r>
            <a:r>
              <a:rPr lang="ru-RU" sz="2800" dirty="0" smtClean="0"/>
              <a:t>– 7х + 10) = 3(х</a:t>
            </a:r>
            <a:r>
              <a:rPr lang="ru-RU" sz="2800" baseline="30000" dirty="0" smtClean="0"/>
              <a:t>2 </a:t>
            </a:r>
            <a:r>
              <a:rPr lang="ru-RU" sz="2800" dirty="0" smtClean="0"/>
              <a:t>– 2х – 5х + 10) = 3((х</a:t>
            </a:r>
            <a:r>
              <a:rPr lang="ru-RU" sz="2800" baseline="30000" dirty="0" smtClean="0"/>
              <a:t>2 </a:t>
            </a:r>
            <a:r>
              <a:rPr lang="ru-RU" sz="2800" dirty="0" smtClean="0"/>
              <a:t>– 2х) – (5х – 10)) = 3(</a:t>
            </a:r>
            <a:r>
              <a:rPr lang="ru-RU" sz="2800" dirty="0" err="1" smtClean="0"/>
              <a:t>х</a:t>
            </a:r>
            <a:r>
              <a:rPr lang="ru-RU" sz="2800" dirty="0" smtClean="0"/>
              <a:t>(</a:t>
            </a:r>
            <a:r>
              <a:rPr lang="ru-RU" sz="2800" dirty="0" err="1" smtClean="0"/>
              <a:t>х</a:t>
            </a:r>
            <a:r>
              <a:rPr lang="ru-RU" sz="2800" dirty="0" smtClean="0"/>
              <a:t> – 2) – 5(</a:t>
            </a:r>
            <a:r>
              <a:rPr lang="ru-RU" sz="2800" dirty="0" err="1" smtClean="0"/>
              <a:t>х</a:t>
            </a:r>
            <a:r>
              <a:rPr lang="ru-RU" sz="2800" dirty="0" smtClean="0"/>
              <a:t> – 2)) = </a:t>
            </a:r>
          </a:p>
          <a:p>
            <a:pPr>
              <a:buNone/>
            </a:pPr>
            <a:r>
              <a:rPr lang="ru-RU" sz="2800" dirty="0" smtClean="0"/>
              <a:t>3(</a:t>
            </a:r>
            <a:r>
              <a:rPr lang="ru-RU" sz="2800" dirty="0" err="1" smtClean="0"/>
              <a:t>х</a:t>
            </a:r>
            <a:r>
              <a:rPr lang="ru-RU" sz="2800" dirty="0" smtClean="0"/>
              <a:t> – 2)(</a:t>
            </a:r>
            <a:r>
              <a:rPr lang="ru-RU" sz="2800" dirty="0" err="1" smtClean="0"/>
              <a:t>х</a:t>
            </a:r>
            <a:r>
              <a:rPr lang="ru-RU" sz="2800" dirty="0" smtClean="0"/>
              <a:t> – 5).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800" b="1" dirty="0" smtClean="0"/>
              <a:t>Гипотеза:</a:t>
            </a:r>
          </a:p>
          <a:p>
            <a:r>
              <a:rPr lang="ru-RU" sz="4000" b="1" dirty="0" smtClean="0"/>
              <a:t>ах</a:t>
            </a:r>
            <a:r>
              <a:rPr lang="ru-RU" sz="4000" b="1" baseline="30000" dirty="0" smtClean="0"/>
              <a:t>2 </a:t>
            </a:r>
            <a:r>
              <a:rPr lang="ru-RU" sz="4000" b="1" dirty="0" smtClean="0"/>
              <a:t>+ </a:t>
            </a:r>
            <a:r>
              <a:rPr lang="en-US" sz="4000" b="1" dirty="0" err="1" smtClean="0"/>
              <a:t>bx</a:t>
            </a:r>
            <a:r>
              <a:rPr lang="ru-RU" sz="4000" b="1" dirty="0" smtClean="0"/>
              <a:t> + </a:t>
            </a:r>
            <a:r>
              <a:rPr lang="en-US" sz="4000" b="1" dirty="0" smtClean="0"/>
              <a:t>c</a:t>
            </a:r>
            <a:r>
              <a:rPr lang="ru-RU" sz="4000" b="1" dirty="0" smtClean="0"/>
              <a:t>  = а(</a:t>
            </a:r>
            <a:r>
              <a:rPr lang="ru-RU" sz="4000" b="1" dirty="0" err="1" smtClean="0"/>
              <a:t>х</a:t>
            </a:r>
            <a:r>
              <a:rPr lang="ru-RU" sz="4000" b="1" dirty="0" smtClean="0"/>
              <a:t> – х</a:t>
            </a:r>
            <a:r>
              <a:rPr lang="ru-RU" sz="4000" b="1" baseline="-25000" dirty="0" smtClean="0"/>
              <a:t>1</a:t>
            </a:r>
            <a:r>
              <a:rPr lang="ru-RU" sz="4000" b="1" dirty="0" smtClean="0"/>
              <a:t>)(</a:t>
            </a:r>
            <a:r>
              <a:rPr lang="ru-RU" sz="4000" b="1" dirty="0" err="1" smtClean="0"/>
              <a:t>х</a:t>
            </a:r>
            <a:r>
              <a:rPr lang="ru-RU" sz="4000" b="1" dirty="0" smtClean="0"/>
              <a:t> – х</a:t>
            </a:r>
            <a:r>
              <a:rPr lang="ru-RU" sz="4000" b="1" baseline="-25000" dirty="0" smtClean="0"/>
              <a:t>2</a:t>
            </a:r>
            <a:r>
              <a:rPr lang="ru-RU" sz="4000" b="1" dirty="0" smtClean="0"/>
              <a:t>)</a:t>
            </a:r>
            <a:r>
              <a:rPr lang="ru-RU" sz="4000" dirty="0" smtClean="0"/>
              <a:t>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571528"/>
            <a:ext cx="8229600" cy="236772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Теорема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Если </a:t>
            </a:r>
            <a:r>
              <a:rPr lang="ru-RU" sz="2800" i="1" dirty="0" smtClean="0"/>
              <a:t>х</a:t>
            </a:r>
            <a:r>
              <a:rPr lang="ru-RU" sz="2800" i="1" baseline="-25000" dirty="0" smtClean="0"/>
              <a:t>1</a:t>
            </a:r>
            <a:r>
              <a:rPr lang="ru-RU" sz="2800" baseline="-25000" dirty="0" smtClean="0"/>
              <a:t> </a:t>
            </a:r>
            <a:r>
              <a:rPr lang="ru-RU" sz="2800" dirty="0" smtClean="0"/>
              <a:t>и </a:t>
            </a:r>
            <a:r>
              <a:rPr lang="ru-RU" sz="2800" i="1" dirty="0" smtClean="0"/>
              <a:t>х</a:t>
            </a:r>
            <a:r>
              <a:rPr lang="ru-RU" sz="2800" i="1" baseline="-25000" dirty="0" smtClean="0"/>
              <a:t>2</a:t>
            </a:r>
            <a:r>
              <a:rPr lang="ru-RU" sz="2800" baseline="-25000" dirty="0" smtClean="0"/>
              <a:t> </a:t>
            </a:r>
            <a:r>
              <a:rPr lang="ru-RU" sz="2800" dirty="0" smtClean="0"/>
              <a:t> - корни квадратного трехчлена </a:t>
            </a:r>
            <a:r>
              <a:rPr lang="ru-RU" sz="2800" i="1" dirty="0" smtClean="0"/>
              <a:t>ах</a:t>
            </a:r>
            <a:r>
              <a:rPr lang="ru-RU" sz="2800" i="1" baseline="30000" dirty="0" smtClean="0"/>
              <a:t>2 </a:t>
            </a:r>
            <a:r>
              <a:rPr lang="ru-RU" sz="2800" i="1" dirty="0" smtClean="0"/>
              <a:t>+ </a:t>
            </a:r>
            <a:r>
              <a:rPr lang="en-US" sz="2800" i="1" dirty="0" err="1" smtClean="0"/>
              <a:t>bx</a:t>
            </a:r>
            <a:r>
              <a:rPr lang="ru-RU" sz="2800" i="1" dirty="0" smtClean="0"/>
              <a:t> + </a:t>
            </a:r>
            <a:r>
              <a:rPr lang="en-US" sz="2800" i="1" dirty="0" smtClean="0"/>
              <a:t>c</a:t>
            </a:r>
            <a:r>
              <a:rPr lang="ru-RU" sz="2800" dirty="0" smtClean="0"/>
              <a:t>, то </a:t>
            </a:r>
            <a:r>
              <a:rPr lang="ru-RU" sz="2800" b="1" i="1" dirty="0" smtClean="0"/>
              <a:t>ах</a:t>
            </a:r>
            <a:r>
              <a:rPr lang="ru-RU" sz="2800" b="1" i="1" baseline="30000" dirty="0" smtClean="0"/>
              <a:t>2 </a:t>
            </a:r>
            <a:r>
              <a:rPr lang="ru-RU" sz="2800" b="1" i="1" dirty="0" smtClean="0"/>
              <a:t>+ </a:t>
            </a:r>
            <a:r>
              <a:rPr lang="en-US" sz="2800" b="1" i="1" dirty="0" err="1" smtClean="0"/>
              <a:t>bx</a:t>
            </a:r>
            <a:r>
              <a:rPr lang="ru-RU" sz="2800" b="1" i="1" dirty="0" smtClean="0"/>
              <a:t> + </a:t>
            </a:r>
            <a:r>
              <a:rPr lang="en-US" sz="2800" b="1" i="1" dirty="0" smtClean="0"/>
              <a:t>c</a:t>
            </a:r>
            <a:r>
              <a:rPr lang="ru-RU" sz="2800" b="1" i="1" dirty="0" smtClean="0"/>
              <a:t>  = а(</a:t>
            </a:r>
            <a:r>
              <a:rPr lang="ru-RU" sz="2800" b="1" i="1" dirty="0" err="1" smtClean="0"/>
              <a:t>х</a:t>
            </a:r>
            <a:r>
              <a:rPr lang="ru-RU" sz="2800" b="1" i="1" dirty="0" smtClean="0"/>
              <a:t> – х</a:t>
            </a:r>
            <a:r>
              <a:rPr lang="ru-RU" sz="2800" b="1" i="1" baseline="-25000" dirty="0" smtClean="0"/>
              <a:t>1</a:t>
            </a:r>
            <a:r>
              <a:rPr lang="ru-RU" sz="2800" b="1" i="1" dirty="0" smtClean="0"/>
              <a:t>)(</a:t>
            </a:r>
            <a:r>
              <a:rPr lang="ru-RU" sz="2800" b="1" i="1" dirty="0" err="1" smtClean="0"/>
              <a:t>х</a:t>
            </a:r>
            <a:r>
              <a:rPr lang="ru-RU" sz="2800" b="1" i="1" dirty="0" smtClean="0"/>
              <a:t> – х</a:t>
            </a:r>
            <a:r>
              <a:rPr lang="ru-RU" sz="2800" b="1" i="1" baseline="-25000" dirty="0" smtClean="0"/>
              <a:t>2</a:t>
            </a:r>
            <a:r>
              <a:rPr lang="ru-RU" sz="2800" b="1" i="1" dirty="0" smtClean="0"/>
              <a:t>)</a:t>
            </a:r>
            <a:r>
              <a:rPr lang="ru-RU" sz="2800" i="1" dirty="0" smtClean="0"/>
              <a:t>.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00240"/>
            <a:ext cx="8229600" cy="438912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Доказательство: </a:t>
            </a:r>
            <a:r>
              <a:rPr lang="ru-RU" i="1" dirty="0" smtClean="0"/>
              <a:t>  ах</a:t>
            </a:r>
            <a:r>
              <a:rPr lang="ru-RU" i="1" baseline="30000" dirty="0" smtClean="0"/>
              <a:t>2 </a:t>
            </a:r>
            <a:r>
              <a:rPr lang="ru-RU" i="1" dirty="0" smtClean="0"/>
              <a:t>+ </a:t>
            </a:r>
            <a:r>
              <a:rPr lang="en-US" i="1" dirty="0" err="1" smtClean="0"/>
              <a:t>bx</a:t>
            </a:r>
            <a:r>
              <a:rPr lang="ru-RU" i="1" dirty="0" smtClean="0"/>
              <a:t> + </a:t>
            </a:r>
            <a:r>
              <a:rPr lang="en-US" i="1" dirty="0" smtClean="0"/>
              <a:t>c </a:t>
            </a:r>
            <a:r>
              <a:rPr lang="ru-RU" i="1" dirty="0" smtClean="0"/>
              <a:t>=  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Так  </a:t>
            </a:r>
            <a:r>
              <a:rPr lang="ru-RU" dirty="0" smtClean="0"/>
              <a:t>как корни квадратного трехчлена ах</a:t>
            </a:r>
            <a:r>
              <a:rPr lang="ru-RU" baseline="30000" dirty="0" smtClean="0"/>
              <a:t>2 </a:t>
            </a:r>
            <a:r>
              <a:rPr lang="ru-RU" dirty="0" smtClean="0"/>
              <a:t>+ </a:t>
            </a:r>
            <a:r>
              <a:rPr lang="en-US" dirty="0" err="1" smtClean="0"/>
              <a:t>bx</a:t>
            </a:r>
            <a:r>
              <a:rPr lang="ru-RU" dirty="0" smtClean="0"/>
              <a:t> + с являются корнями квадратного уравнения ах</a:t>
            </a:r>
            <a:r>
              <a:rPr lang="ru-RU" baseline="30000" dirty="0" smtClean="0"/>
              <a:t>2 </a:t>
            </a:r>
            <a:r>
              <a:rPr lang="ru-RU" dirty="0" smtClean="0"/>
              <a:t>+ </a:t>
            </a:r>
            <a:r>
              <a:rPr lang="en-US" dirty="0" err="1" smtClean="0"/>
              <a:t>bx</a:t>
            </a:r>
            <a:r>
              <a:rPr lang="ru-RU" dirty="0" smtClean="0"/>
              <a:t> + </a:t>
            </a:r>
            <a:r>
              <a:rPr lang="en-US" dirty="0" smtClean="0"/>
              <a:t>c</a:t>
            </a:r>
            <a:r>
              <a:rPr lang="ru-RU" dirty="0" smtClean="0"/>
              <a:t> = 0, то по теореме Виета 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Отсюда </a:t>
            </a:r>
            <a:r>
              <a:rPr lang="ru-RU" dirty="0" smtClean="0"/>
              <a:t>                                                       Поэтому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i="1" dirty="0" smtClean="0"/>
              <a:t>ах</a:t>
            </a:r>
            <a:r>
              <a:rPr lang="en-US" i="1" baseline="30000" dirty="0" smtClean="0"/>
              <a:t>2 </a:t>
            </a:r>
            <a:r>
              <a:rPr lang="en-US" i="1" dirty="0" smtClean="0"/>
              <a:t>+ </a:t>
            </a:r>
            <a:r>
              <a:rPr lang="en-US" i="1" dirty="0" err="1" smtClean="0"/>
              <a:t>bx</a:t>
            </a:r>
            <a:r>
              <a:rPr lang="en-US" i="1" dirty="0" smtClean="0"/>
              <a:t> + c </a:t>
            </a:r>
            <a:r>
              <a:rPr lang="en-US" i="1" dirty="0" smtClean="0"/>
              <a:t>=</a:t>
            </a:r>
            <a:r>
              <a:rPr lang="ru-RU" i="1" dirty="0" smtClean="0"/>
              <a:t> </a:t>
            </a:r>
            <a:r>
              <a:rPr lang="en-US" i="1" dirty="0" smtClean="0"/>
              <a:t>a(x</a:t>
            </a:r>
            <a:r>
              <a:rPr lang="en-US" i="1" baseline="30000" dirty="0" smtClean="0"/>
              <a:t>2 </a:t>
            </a:r>
            <a:r>
              <a:rPr lang="en-US" i="1" dirty="0" smtClean="0"/>
              <a:t>– (x</a:t>
            </a:r>
            <a:r>
              <a:rPr lang="en-US" i="1" baseline="-25000" dirty="0" smtClean="0"/>
              <a:t>1</a:t>
            </a:r>
            <a:r>
              <a:rPr lang="en-US" i="1" dirty="0" smtClean="0"/>
              <a:t>+ x</a:t>
            </a:r>
            <a:r>
              <a:rPr lang="en-US" i="1" baseline="-25000" dirty="0" smtClean="0"/>
              <a:t>2 </a:t>
            </a:r>
            <a:r>
              <a:rPr lang="en-US" i="1" dirty="0" smtClean="0"/>
              <a:t>)x +x</a:t>
            </a:r>
            <a:r>
              <a:rPr lang="en-US" i="1" baseline="-25000" dirty="0" smtClean="0"/>
              <a:t>1  </a:t>
            </a:r>
            <a:r>
              <a:rPr lang="en-US" i="1" dirty="0" smtClean="0"/>
              <a:t>x</a:t>
            </a:r>
            <a:r>
              <a:rPr lang="en-US" i="1" baseline="-25000" dirty="0" smtClean="0"/>
              <a:t>2 ) </a:t>
            </a:r>
            <a:r>
              <a:rPr lang="en-US" i="1" dirty="0" smtClean="0"/>
              <a:t>= a(x</a:t>
            </a:r>
            <a:r>
              <a:rPr lang="en-US" i="1" baseline="30000" dirty="0" smtClean="0"/>
              <a:t>2 </a:t>
            </a:r>
            <a:r>
              <a:rPr lang="en-US" i="1" dirty="0" smtClean="0"/>
              <a:t>– x</a:t>
            </a:r>
            <a:r>
              <a:rPr lang="en-US" i="1" baseline="-25000" dirty="0" smtClean="0"/>
              <a:t>1 </a:t>
            </a:r>
            <a:r>
              <a:rPr lang="en-US" i="1" dirty="0" smtClean="0"/>
              <a:t>x – x</a:t>
            </a:r>
            <a:r>
              <a:rPr lang="en-US" i="1" baseline="-25000" dirty="0" smtClean="0"/>
              <a:t>2</a:t>
            </a:r>
            <a:r>
              <a:rPr lang="en-US" i="1" dirty="0" smtClean="0"/>
              <a:t> x + x</a:t>
            </a:r>
            <a:r>
              <a:rPr lang="en-US" i="1" baseline="-25000" dirty="0" smtClean="0"/>
              <a:t>1  </a:t>
            </a:r>
            <a:r>
              <a:rPr lang="en-US" i="1" dirty="0" smtClean="0"/>
              <a:t>x</a:t>
            </a:r>
            <a:r>
              <a:rPr lang="en-US" i="1" baseline="-25000" dirty="0" smtClean="0"/>
              <a:t>2 ) </a:t>
            </a:r>
            <a:r>
              <a:rPr lang="en-US" i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=a(x(x – x</a:t>
            </a:r>
            <a:r>
              <a:rPr lang="en-US" i="1" baseline="-25000" dirty="0" smtClean="0"/>
              <a:t>1 </a:t>
            </a:r>
            <a:r>
              <a:rPr lang="en-US" i="1" dirty="0" smtClean="0"/>
              <a:t>) – x</a:t>
            </a:r>
            <a:r>
              <a:rPr lang="en-US" i="1" baseline="-25000" dirty="0" smtClean="0"/>
              <a:t>2 </a:t>
            </a:r>
            <a:r>
              <a:rPr lang="en-US" i="1" dirty="0" smtClean="0"/>
              <a:t>(x – x</a:t>
            </a:r>
            <a:r>
              <a:rPr lang="en-US" i="1" baseline="-25000" dirty="0" smtClean="0"/>
              <a:t>1 </a:t>
            </a:r>
            <a:r>
              <a:rPr lang="en-US" i="1" dirty="0" smtClean="0"/>
              <a:t>)) = a((x – x</a:t>
            </a:r>
            <a:r>
              <a:rPr lang="en-US" i="1" baseline="-25000" dirty="0" smtClean="0"/>
              <a:t>1 </a:t>
            </a:r>
            <a:r>
              <a:rPr lang="en-US" i="1" dirty="0" smtClean="0"/>
              <a:t>) (x – x</a:t>
            </a:r>
            <a:r>
              <a:rPr lang="en-US" i="1" baseline="-25000" dirty="0" smtClean="0"/>
              <a:t>2 </a:t>
            </a:r>
            <a:r>
              <a:rPr lang="en-US" i="1" dirty="0" smtClean="0"/>
              <a:t>),</a:t>
            </a:r>
            <a:r>
              <a:rPr lang="en-US" dirty="0" smtClean="0"/>
              <a:t> </a:t>
            </a:r>
            <a:r>
              <a:rPr lang="ru-RU" dirty="0" smtClean="0"/>
              <a:t>ч</a:t>
            </a:r>
            <a:r>
              <a:rPr lang="en-US" dirty="0" smtClean="0"/>
              <a:t>.</a:t>
            </a:r>
            <a:r>
              <a:rPr lang="ru-RU" dirty="0" smtClean="0"/>
              <a:t>т</a:t>
            </a:r>
            <a:r>
              <a:rPr lang="en-US" dirty="0" smtClean="0"/>
              <a:t>.</a:t>
            </a:r>
            <a:r>
              <a:rPr lang="ru-RU" dirty="0" err="1" smtClean="0"/>
              <a:t>д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1857364"/>
            <a:ext cx="2375314" cy="760100"/>
          </a:xfrm>
          <a:prstGeom prst="rect">
            <a:avLst/>
          </a:prstGeom>
          <a:noFill/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1" y="3571876"/>
            <a:ext cx="3336691" cy="657227"/>
          </a:xfrm>
          <a:prstGeom prst="rect">
            <a:avLst/>
          </a:prstGeom>
          <a:noFill/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4429132"/>
            <a:ext cx="3500462" cy="665942"/>
          </a:xfrm>
          <a:prstGeom prst="rect">
            <a:avLst/>
          </a:prstGeom>
          <a:noFill/>
        </p:spPr>
      </p:pic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5720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Можно ли разложить квадратный трехчлен на множители, если он не имеет корней?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Предположим, что </a:t>
            </a:r>
            <a:r>
              <a:rPr lang="ru-RU" dirty="0" smtClean="0"/>
              <a:t>квадратный трехчлен можно представить в виде произведения многочленов первой степени:</a:t>
            </a:r>
          </a:p>
          <a:p>
            <a:pPr>
              <a:buNone/>
            </a:pPr>
            <a:r>
              <a:rPr lang="ru-RU" i="1" dirty="0" smtClean="0"/>
              <a:t>ах</a:t>
            </a:r>
            <a:r>
              <a:rPr lang="ru-RU" i="1" baseline="30000" dirty="0" smtClean="0"/>
              <a:t>2 </a:t>
            </a:r>
            <a:r>
              <a:rPr lang="ru-RU" i="1" dirty="0" smtClean="0"/>
              <a:t>+ </a:t>
            </a:r>
            <a:r>
              <a:rPr lang="en-US" i="1" dirty="0" err="1" smtClean="0"/>
              <a:t>bx</a:t>
            </a:r>
            <a:r>
              <a:rPr lang="ru-RU" i="1" dirty="0" smtClean="0"/>
              <a:t> + </a:t>
            </a:r>
            <a:r>
              <a:rPr lang="en-US" i="1" dirty="0" smtClean="0"/>
              <a:t>c</a:t>
            </a:r>
            <a:r>
              <a:rPr lang="ru-RU" i="1" dirty="0" smtClean="0"/>
              <a:t> = (</a:t>
            </a:r>
            <a:r>
              <a:rPr lang="en-US" i="1" dirty="0" err="1" smtClean="0"/>
              <a:t>kx</a:t>
            </a:r>
            <a:r>
              <a:rPr lang="ru-RU" i="1" dirty="0" smtClean="0"/>
              <a:t> + </a:t>
            </a:r>
            <a:r>
              <a:rPr lang="en-US" i="1" dirty="0" smtClean="0"/>
              <a:t>m</a:t>
            </a:r>
            <a:r>
              <a:rPr lang="ru-RU" i="1" dirty="0" smtClean="0"/>
              <a:t>)(</a:t>
            </a:r>
            <a:r>
              <a:rPr lang="en-US" i="1" dirty="0" err="1" smtClean="0"/>
              <a:t>px</a:t>
            </a:r>
            <a:r>
              <a:rPr lang="ru-RU" i="1" dirty="0" smtClean="0"/>
              <a:t> + </a:t>
            </a:r>
            <a:r>
              <a:rPr lang="en-US" i="1" dirty="0" smtClean="0"/>
              <a:t>q</a:t>
            </a:r>
            <a:r>
              <a:rPr lang="ru-RU" i="1" dirty="0" smtClean="0"/>
              <a:t>), где </a:t>
            </a:r>
            <a:r>
              <a:rPr lang="en-US" i="1" dirty="0" smtClean="0"/>
              <a:t>k</a:t>
            </a:r>
            <a:r>
              <a:rPr lang="ru-RU" i="1" dirty="0" smtClean="0"/>
              <a:t>, </a:t>
            </a:r>
            <a:r>
              <a:rPr lang="en-US" i="1" dirty="0" smtClean="0"/>
              <a:t>m</a:t>
            </a:r>
            <a:r>
              <a:rPr lang="ru-RU" i="1" dirty="0" smtClean="0"/>
              <a:t>,  </a:t>
            </a:r>
            <a:r>
              <a:rPr lang="en-US" i="1" dirty="0" smtClean="0"/>
              <a:t>p</a:t>
            </a:r>
            <a:r>
              <a:rPr lang="ru-RU" i="1" dirty="0" smtClean="0"/>
              <a:t>, </a:t>
            </a:r>
            <a:r>
              <a:rPr lang="en-US" i="1" dirty="0" smtClean="0"/>
              <a:t>q </a:t>
            </a:r>
            <a:r>
              <a:rPr lang="ru-RU" i="1" dirty="0" smtClean="0"/>
              <a:t>– некоторые числа, причем </a:t>
            </a:r>
            <a:r>
              <a:rPr lang="en-US" i="1" dirty="0" smtClean="0"/>
              <a:t>k</a:t>
            </a:r>
            <a:r>
              <a:rPr lang="ru-RU" i="1" dirty="0" smtClean="0"/>
              <a:t>   </a:t>
            </a:r>
            <a:r>
              <a:rPr lang="en-US" i="1" dirty="0" smtClean="0"/>
              <a:t> </a:t>
            </a:r>
            <a:r>
              <a:rPr lang="ru-RU" i="1" dirty="0" smtClean="0"/>
              <a:t>0  и </a:t>
            </a:r>
            <a:r>
              <a:rPr lang="en-US" i="1" dirty="0" smtClean="0"/>
              <a:t>p</a:t>
            </a:r>
            <a:r>
              <a:rPr lang="ru-RU" i="1" dirty="0" smtClean="0"/>
              <a:t>  </a:t>
            </a:r>
            <a:r>
              <a:rPr lang="en-US" i="1" dirty="0" smtClean="0"/>
              <a:t> </a:t>
            </a:r>
            <a:r>
              <a:rPr lang="ru-RU" i="1" dirty="0" smtClean="0"/>
              <a:t> </a:t>
            </a:r>
            <a:r>
              <a:rPr lang="ru-RU" i="1" dirty="0" smtClean="0"/>
              <a:t>0.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Найдите, при каких</a:t>
            </a:r>
            <a:r>
              <a:rPr lang="ru-RU" i="1" dirty="0" smtClean="0"/>
              <a:t> </a:t>
            </a:r>
            <a:r>
              <a:rPr lang="ru-RU" i="1" dirty="0" err="1" smtClean="0"/>
              <a:t>х</a:t>
            </a:r>
            <a:r>
              <a:rPr lang="ru-RU" i="1" dirty="0" smtClean="0"/>
              <a:t> </a:t>
            </a:r>
            <a:r>
              <a:rPr lang="ru-RU" dirty="0" smtClean="0"/>
              <a:t>произведение </a:t>
            </a:r>
            <a:r>
              <a:rPr lang="ru-RU" i="1" dirty="0" smtClean="0"/>
              <a:t> (</a:t>
            </a:r>
            <a:r>
              <a:rPr lang="en-US" i="1" dirty="0" err="1" smtClean="0"/>
              <a:t>kx</a:t>
            </a:r>
            <a:r>
              <a:rPr lang="ru-RU" i="1" dirty="0" smtClean="0"/>
              <a:t> + </a:t>
            </a:r>
            <a:r>
              <a:rPr lang="en-US" i="1" dirty="0" smtClean="0"/>
              <a:t>m</a:t>
            </a:r>
            <a:r>
              <a:rPr lang="ru-RU" i="1" dirty="0" smtClean="0"/>
              <a:t>)(</a:t>
            </a:r>
            <a:r>
              <a:rPr lang="en-US" i="1" dirty="0" err="1" smtClean="0"/>
              <a:t>px</a:t>
            </a:r>
            <a:r>
              <a:rPr lang="ru-RU" i="1" dirty="0" smtClean="0"/>
              <a:t> + </a:t>
            </a:r>
            <a:r>
              <a:rPr lang="en-US" i="1" dirty="0" smtClean="0"/>
              <a:t>q</a:t>
            </a:r>
            <a:r>
              <a:rPr lang="ru-RU" i="1" dirty="0" smtClean="0"/>
              <a:t>)= 0?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При    </a:t>
            </a:r>
            <a:r>
              <a:rPr lang="ru-RU" i="1" dirty="0" smtClean="0"/>
              <a:t>                </a:t>
            </a:r>
            <a:r>
              <a:rPr lang="ru-RU" dirty="0" smtClean="0"/>
              <a:t>и</a:t>
            </a:r>
            <a:r>
              <a:rPr lang="ru-RU" i="1" dirty="0" smtClean="0"/>
              <a:t>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Следовательно</a:t>
            </a:r>
            <a:r>
              <a:rPr lang="ru-RU" dirty="0" smtClean="0"/>
              <a:t>, при этих значениях </a:t>
            </a:r>
            <a:r>
              <a:rPr lang="ru-RU" i="1" dirty="0" err="1" smtClean="0"/>
              <a:t>х</a:t>
            </a:r>
            <a:r>
              <a:rPr lang="ru-RU" i="1" dirty="0" smtClean="0"/>
              <a:t> </a:t>
            </a:r>
            <a:r>
              <a:rPr lang="ru-RU" dirty="0" smtClean="0"/>
              <a:t>обращается в нуль и трехчлен </a:t>
            </a:r>
            <a:r>
              <a:rPr lang="ru-RU" i="1" dirty="0" smtClean="0"/>
              <a:t>ах</a:t>
            </a:r>
            <a:r>
              <a:rPr lang="ru-RU" i="1" baseline="30000" dirty="0" smtClean="0"/>
              <a:t>2 </a:t>
            </a:r>
            <a:r>
              <a:rPr lang="ru-RU" i="1" dirty="0" smtClean="0"/>
              <a:t>+ </a:t>
            </a:r>
            <a:r>
              <a:rPr lang="en-US" i="1" dirty="0" err="1" smtClean="0"/>
              <a:t>bx</a:t>
            </a:r>
            <a:r>
              <a:rPr lang="ru-RU" i="1" dirty="0" smtClean="0"/>
              <a:t> + </a:t>
            </a:r>
            <a:r>
              <a:rPr lang="en-US" i="1" dirty="0" smtClean="0"/>
              <a:t>c</a:t>
            </a:r>
            <a:r>
              <a:rPr lang="ru-RU" i="1" dirty="0" smtClean="0"/>
              <a:t>, </a:t>
            </a:r>
            <a:r>
              <a:rPr lang="ru-RU" dirty="0" smtClean="0"/>
              <a:t>то есть числа </a:t>
            </a:r>
            <a:r>
              <a:rPr lang="ru-RU" i="1" dirty="0" smtClean="0"/>
              <a:t> </a:t>
            </a:r>
            <a:r>
              <a:rPr lang="en-US" i="1" dirty="0" smtClean="0"/>
              <a:t> </a:t>
            </a:r>
            <a:r>
              <a:rPr lang="ru-RU" dirty="0" smtClean="0"/>
              <a:t>и  являются его корнями.</a:t>
            </a:r>
          </a:p>
          <a:p>
            <a:pPr>
              <a:buNone/>
            </a:pPr>
            <a:r>
              <a:rPr lang="ru-RU" dirty="0" smtClean="0"/>
              <a:t>Мы пришли к противоречию, так как по условию этот трехчлен корней не имеет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Вывод: </a:t>
            </a:r>
            <a:r>
              <a:rPr lang="ru-RU" i="1" dirty="0" smtClean="0"/>
              <a:t>если квадратный трехчлен не имеет корней, то его </a:t>
            </a:r>
            <a:r>
              <a:rPr lang="ru-RU" b="1" i="1" dirty="0" smtClean="0"/>
              <a:t>нельзя разложить на множители 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2786058"/>
            <a:ext cx="285752" cy="500066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2786058"/>
            <a:ext cx="285752" cy="500066"/>
          </a:xfrm>
          <a:prstGeom prst="rect">
            <a:avLst/>
          </a:prstGeom>
          <a:noFill/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3429000"/>
            <a:ext cx="754068" cy="437846"/>
          </a:xfrm>
          <a:prstGeom prst="rect">
            <a:avLst/>
          </a:prstGeom>
          <a:noFill/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3429000"/>
            <a:ext cx="730831" cy="5000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dirty="0" smtClean="0"/>
              <a:t>Применение теоремы: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2800" dirty="0" smtClean="0"/>
              <a:t>№ </a:t>
            </a:r>
            <a:r>
              <a:rPr lang="ru-RU" sz="2800" dirty="0" smtClean="0"/>
              <a:t>76(а). Разложите на множители квадратный трехчлен:  </a:t>
            </a:r>
          </a:p>
          <a:p>
            <a:pPr>
              <a:buNone/>
            </a:pPr>
            <a:r>
              <a:rPr lang="ru-RU" sz="2800" dirty="0" smtClean="0"/>
              <a:t> 3х</a:t>
            </a:r>
            <a:r>
              <a:rPr lang="ru-RU" sz="2800" baseline="30000" dirty="0" smtClean="0"/>
              <a:t>2 </a:t>
            </a:r>
            <a:r>
              <a:rPr lang="ru-RU" sz="2800" dirty="0" smtClean="0"/>
              <a:t>– 24х + 21</a:t>
            </a:r>
            <a:r>
              <a:rPr lang="ru-RU" sz="2800" dirty="0" smtClean="0"/>
              <a:t>.</a:t>
            </a: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 smtClean="0"/>
              <a:t>№ </a:t>
            </a:r>
            <a:r>
              <a:rPr lang="ru-RU" sz="2800" dirty="0" smtClean="0"/>
              <a:t>84(б). </a:t>
            </a:r>
            <a:r>
              <a:rPr lang="ru-RU" sz="2800" dirty="0" smtClean="0"/>
              <a:t>Сократите дробь</a:t>
            </a:r>
            <a:r>
              <a:rPr lang="ru-RU" sz="2800" dirty="0" smtClean="0"/>
              <a:t>:</a:t>
            </a:r>
          </a:p>
          <a:p>
            <a:endParaRPr lang="ru-RU" sz="2800" dirty="0" smtClean="0"/>
          </a:p>
          <a:p>
            <a:r>
              <a:rPr lang="ru-RU" sz="2800" dirty="0" smtClean="0"/>
              <a:t>№ 86. </a:t>
            </a:r>
            <a:r>
              <a:rPr lang="ru-RU" sz="2800" dirty="0" smtClean="0"/>
              <a:t>Чем различаются графики функций </a:t>
            </a: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y</a:t>
            </a:r>
            <a:r>
              <a:rPr lang="ru-RU" sz="2800" dirty="0" smtClean="0"/>
              <a:t> </a:t>
            </a:r>
            <a:r>
              <a:rPr lang="ru-RU" sz="2800" dirty="0" smtClean="0"/>
              <a:t>= </a:t>
            </a:r>
            <a:r>
              <a:rPr lang="en-US" sz="2800" dirty="0" smtClean="0"/>
              <a:t>x </a:t>
            </a:r>
            <a:r>
              <a:rPr lang="ru-RU" sz="2800" dirty="0" smtClean="0"/>
              <a:t>– 4  </a:t>
            </a:r>
            <a:r>
              <a:rPr lang="ru-RU" sz="2800" dirty="0" smtClean="0"/>
              <a:t> и                                 </a:t>
            </a:r>
          </a:p>
          <a:p>
            <a:endParaRPr lang="ru-RU" sz="2800" dirty="0" smtClean="0"/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 </a:t>
            </a:r>
            <a:r>
              <a:rPr lang="ru-RU" sz="2800" b="1" dirty="0" smtClean="0"/>
              <a:t>Домашнее задание:</a:t>
            </a:r>
            <a:endParaRPr lang="ru-RU" sz="2800" dirty="0" smtClean="0"/>
          </a:p>
          <a:p>
            <a:r>
              <a:rPr lang="ru-RU" sz="2800" dirty="0" smtClean="0"/>
              <a:t>Пункт 4 (прочитать примеры 1, 2, 3). Решить № 77(а, б) и № 84 (а).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858148" y="6072206"/>
            <a:ext cx="857256" cy="357190"/>
          </a:xfrm>
          <a:prstGeom prst="lef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2500307"/>
            <a:ext cx="1870377" cy="857256"/>
          </a:xfrm>
          <a:prstGeom prst="rect">
            <a:avLst/>
          </a:prstGeom>
          <a:noFill/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3643314"/>
            <a:ext cx="1834737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r>
              <a:rPr lang="ru-RU" dirty="0" err="1" smtClean="0"/>
              <a:t>Дьердь</a:t>
            </a:r>
            <a:r>
              <a:rPr lang="ru-RU" dirty="0" smtClean="0"/>
              <a:t> Пойа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Американский математик. Родился в Венгрии в 1887 г.</a:t>
            </a:r>
          </a:p>
          <a:p>
            <a:r>
              <a:rPr lang="ru-RU" sz="2400" dirty="0" smtClean="0"/>
              <a:t>С 1914 по 1940 г. работал в Цюрихе (Швейцария).</a:t>
            </a:r>
          </a:p>
          <a:p>
            <a:r>
              <a:rPr lang="ru-RU" sz="2400" dirty="0" smtClean="0"/>
              <a:t>С 1953 г. работал в Принстонском  университете  (США)</a:t>
            </a:r>
          </a:p>
          <a:p>
            <a:r>
              <a:rPr lang="ru-RU" sz="2400" dirty="0" smtClean="0"/>
              <a:t>Основные труды относятся к функциональному анализу, математической статистике и комбинаторике.</a:t>
            </a:r>
          </a:p>
          <a:p>
            <a:r>
              <a:rPr lang="ru-RU" sz="2400" dirty="0" smtClean="0"/>
              <a:t>На русский язык вышли работы Пойа: «Задачи и теоремы анализа», «Математика и правдоподобные рассуждения», «Как решать задачу», «Математическое открытие».  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/>
          <a:lstStyle/>
          <a:p>
            <a:r>
              <a:rPr lang="ru-RU" dirty="0" smtClean="0"/>
              <a:t>Проверь свои знания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8244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Дайте определение квадратного трехчлена.</a:t>
            </a:r>
          </a:p>
          <a:p>
            <a:pPr>
              <a:buNone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Многочлен вида ах</a:t>
            </a:r>
            <a:r>
              <a:rPr lang="ru-RU" sz="2000" i="1" baseline="30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 + 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ru-RU" sz="2000" i="1" dirty="0" err="1" smtClean="0">
                <a:solidFill>
                  <a:schemeClr val="accent1">
                    <a:lumMod val="50000"/>
                  </a:schemeClr>
                </a:solidFill>
              </a:rPr>
              <a:t>х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+ c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, где </a:t>
            </a:r>
            <a:r>
              <a:rPr lang="ru-RU" sz="2000" i="1" dirty="0" err="1" smtClean="0">
                <a:solidFill>
                  <a:schemeClr val="accent1">
                    <a:lumMod val="50000"/>
                  </a:schemeClr>
                </a:solidFill>
              </a:rPr>
              <a:t>х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 – переменная, а,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 b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, с – некоторые числа, причем а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≠ 0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sz="2800" dirty="0" smtClean="0"/>
              <a:t>Как найти корни квадратного трехчлена? </a:t>
            </a:r>
          </a:p>
          <a:p>
            <a:pPr>
              <a:buNone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Приравнять к нулю и решить квадратное уравнение.  </a:t>
            </a:r>
          </a:p>
          <a:p>
            <a:pPr>
              <a:buNone/>
            </a:pPr>
            <a:r>
              <a:rPr lang="ru-RU" sz="2800" dirty="0" smtClean="0"/>
              <a:t>Сформулируйте теорему Виета для полного квадратного уравнения.</a:t>
            </a:r>
          </a:p>
          <a:p>
            <a:pPr>
              <a:buNone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Если х</a:t>
            </a:r>
            <a:r>
              <a:rPr lang="ru-RU" sz="2000" i="1" baseline="-25000" dirty="0" smtClean="0">
                <a:solidFill>
                  <a:schemeClr val="accent1">
                    <a:lumMod val="50000"/>
                  </a:schemeClr>
                </a:solidFill>
              </a:rPr>
              <a:t>1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и х</a:t>
            </a:r>
            <a:r>
              <a:rPr lang="ru-RU" sz="2000" i="1" baseline="-25000" dirty="0" smtClean="0">
                <a:solidFill>
                  <a:schemeClr val="accent1">
                    <a:lumMod val="50000"/>
                  </a:schemeClr>
                </a:solidFill>
              </a:rPr>
              <a:t>2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– корни квадратного уравнения ах</a:t>
            </a:r>
            <a:r>
              <a:rPr lang="ru-RU" sz="2000" i="1" baseline="30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 + 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ru-RU" sz="2000" i="1" dirty="0" err="1" smtClean="0">
                <a:solidFill>
                  <a:schemeClr val="accent1">
                    <a:lumMod val="50000"/>
                  </a:schemeClr>
                </a:solidFill>
              </a:rPr>
              <a:t>х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 + 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 = 0, то</a:t>
            </a:r>
          </a:p>
          <a:p>
            <a:pPr>
              <a:buNone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х</a:t>
            </a:r>
            <a:r>
              <a:rPr lang="ru-RU" sz="2000" i="1" baseline="-25000" dirty="0" smtClean="0">
                <a:solidFill>
                  <a:schemeClr val="accent1">
                    <a:lumMod val="50000"/>
                  </a:schemeClr>
                </a:solidFill>
              </a:rPr>
              <a:t>1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+ х</a:t>
            </a:r>
            <a:r>
              <a:rPr lang="ru-RU" sz="2000" i="1" baseline="-25000" dirty="0" smtClean="0">
                <a:solidFill>
                  <a:schemeClr val="accent1">
                    <a:lumMod val="50000"/>
                  </a:schemeClr>
                </a:solidFill>
              </a:rPr>
              <a:t>2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=          ,    х</a:t>
            </a:r>
            <a:r>
              <a:rPr lang="ru-RU" sz="2000" i="1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 х</a:t>
            </a:r>
            <a:r>
              <a:rPr lang="ru-RU" sz="2000" i="1" baseline="-25000" dirty="0" smtClean="0">
                <a:solidFill>
                  <a:schemeClr val="accent1">
                    <a:lumMod val="50000"/>
                  </a:schemeClr>
                </a:solidFill>
              </a:rPr>
              <a:t>2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=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sz="2000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5072074"/>
            <a:ext cx="428628" cy="696520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5143512"/>
            <a:ext cx="182564" cy="821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/>
          <a:lstStyle/>
          <a:p>
            <a:r>
              <a:rPr lang="ru-RU" dirty="0" smtClean="0"/>
              <a:t>Проверь свои знания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ru-RU" sz="20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800" dirty="0" smtClean="0"/>
              <a:t>Что называют разложением многочлена на множители? </a:t>
            </a:r>
          </a:p>
          <a:p>
            <a:pPr>
              <a:buNone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Представление многочлена в виде произведения многочленов.</a:t>
            </a:r>
          </a:p>
          <a:p>
            <a:pPr>
              <a:buNone/>
            </a:pPr>
            <a:r>
              <a:rPr lang="ru-RU" sz="2800" dirty="0" smtClean="0"/>
              <a:t>Какие способы разложения многочлена на множители вам известны?</a:t>
            </a:r>
          </a:p>
          <a:p>
            <a:pPr marL="514350" indent="-514350">
              <a:buAutoNum type="arabicPeriod"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Вынесение множителя за скобку;</a:t>
            </a:r>
          </a:p>
          <a:p>
            <a:pPr marL="514350" indent="-514350">
              <a:buAutoNum type="arabicPeriod"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Способ группировки;</a:t>
            </a:r>
          </a:p>
          <a:p>
            <a:pPr marL="514350" indent="-514350">
              <a:buAutoNum type="arabicPeriod"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Использование формул сокращенного умножения.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уравнение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/>
              <a:t>х</a:t>
            </a:r>
            <a:r>
              <a:rPr lang="ru-RU" sz="3600" baseline="30000" dirty="0" smtClean="0"/>
              <a:t>3 </a:t>
            </a:r>
            <a:r>
              <a:rPr lang="ru-RU" sz="3600" dirty="0" smtClean="0"/>
              <a:t>– 6х</a:t>
            </a:r>
            <a:r>
              <a:rPr lang="ru-RU" sz="3600" baseline="30000" dirty="0" smtClean="0"/>
              <a:t>2 </a:t>
            </a:r>
            <a:r>
              <a:rPr lang="ru-RU" sz="3600" dirty="0" smtClean="0"/>
              <a:t> – 4х + 24 = 0. (ГИА 2012).</a:t>
            </a:r>
          </a:p>
          <a:p>
            <a:pPr>
              <a:buNone/>
            </a:pPr>
            <a:r>
              <a:rPr lang="ru-RU" dirty="0" smtClean="0"/>
              <a:t>Решение:</a:t>
            </a:r>
          </a:p>
          <a:p>
            <a:pPr>
              <a:buNone/>
            </a:pPr>
            <a:r>
              <a:rPr lang="ru-RU" dirty="0" smtClean="0"/>
              <a:t>(х</a:t>
            </a:r>
            <a:r>
              <a:rPr lang="ru-RU" baseline="30000" dirty="0" smtClean="0"/>
              <a:t>3 </a:t>
            </a:r>
            <a:r>
              <a:rPr lang="ru-RU" dirty="0" smtClean="0"/>
              <a:t>– 6х</a:t>
            </a:r>
            <a:r>
              <a:rPr lang="ru-RU" baseline="30000" dirty="0" smtClean="0"/>
              <a:t>2</a:t>
            </a:r>
            <a:r>
              <a:rPr lang="ru-RU" dirty="0" smtClean="0"/>
              <a:t> )</a:t>
            </a:r>
            <a:r>
              <a:rPr lang="ru-RU" baseline="30000" dirty="0" smtClean="0"/>
              <a:t> </a:t>
            </a:r>
            <a:r>
              <a:rPr lang="ru-RU" dirty="0" smtClean="0"/>
              <a:t> – (4х - 24 ) = 0;</a:t>
            </a:r>
          </a:p>
          <a:p>
            <a:pPr>
              <a:buNone/>
            </a:pPr>
            <a:r>
              <a:rPr lang="ru-RU" dirty="0" smtClean="0"/>
              <a:t>х</a:t>
            </a:r>
            <a:r>
              <a:rPr lang="ru-RU" baseline="30000" dirty="0" smtClean="0"/>
              <a:t>2</a:t>
            </a:r>
            <a:r>
              <a:rPr lang="ru-RU" dirty="0" smtClean="0"/>
              <a:t>(</a:t>
            </a:r>
            <a:r>
              <a:rPr lang="ru-RU" dirty="0" err="1" smtClean="0"/>
              <a:t>х</a:t>
            </a:r>
            <a:r>
              <a:rPr lang="ru-RU" baseline="30000" dirty="0" smtClean="0"/>
              <a:t> </a:t>
            </a:r>
            <a:r>
              <a:rPr lang="ru-RU" dirty="0" smtClean="0"/>
              <a:t>– 6 )</a:t>
            </a:r>
            <a:r>
              <a:rPr lang="ru-RU" baseline="30000" dirty="0" smtClean="0"/>
              <a:t> </a:t>
            </a:r>
            <a:r>
              <a:rPr lang="ru-RU" dirty="0" smtClean="0"/>
              <a:t> – 4(</a:t>
            </a:r>
            <a:r>
              <a:rPr lang="ru-RU" dirty="0" err="1" smtClean="0"/>
              <a:t>х</a:t>
            </a:r>
            <a:r>
              <a:rPr lang="ru-RU" dirty="0" smtClean="0"/>
              <a:t> - 6 ) = 0;</a:t>
            </a:r>
          </a:p>
          <a:p>
            <a:pPr>
              <a:buNone/>
            </a:pPr>
            <a:r>
              <a:rPr lang="ru-RU" dirty="0" smtClean="0"/>
              <a:t>(х</a:t>
            </a:r>
            <a:r>
              <a:rPr lang="ru-RU" baseline="30000" dirty="0" smtClean="0"/>
              <a:t>2</a:t>
            </a:r>
            <a:r>
              <a:rPr lang="ru-RU" dirty="0" smtClean="0"/>
              <a:t> </a:t>
            </a:r>
            <a:r>
              <a:rPr lang="ru-RU" baseline="30000" dirty="0" smtClean="0"/>
              <a:t> </a:t>
            </a:r>
            <a:r>
              <a:rPr lang="ru-RU" dirty="0" smtClean="0"/>
              <a:t>– 4 )</a:t>
            </a:r>
            <a:r>
              <a:rPr lang="ru-RU" baseline="30000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х</a:t>
            </a:r>
            <a:r>
              <a:rPr lang="ru-RU" dirty="0" smtClean="0"/>
              <a:t> - 6 ) = 0;</a:t>
            </a:r>
          </a:p>
          <a:p>
            <a:pPr>
              <a:buNone/>
            </a:pPr>
            <a:r>
              <a:rPr lang="ru-RU" dirty="0" smtClean="0"/>
              <a:t>х</a:t>
            </a:r>
            <a:r>
              <a:rPr lang="ru-RU" baseline="30000" dirty="0" smtClean="0"/>
              <a:t>2</a:t>
            </a:r>
            <a:r>
              <a:rPr lang="ru-RU" dirty="0" smtClean="0"/>
              <a:t> </a:t>
            </a:r>
            <a:r>
              <a:rPr lang="ru-RU" baseline="30000" dirty="0" smtClean="0"/>
              <a:t> </a:t>
            </a:r>
            <a:r>
              <a:rPr lang="ru-RU" dirty="0" smtClean="0"/>
              <a:t>– 4 = 0 или </a:t>
            </a:r>
            <a:r>
              <a:rPr lang="ru-RU" dirty="0" err="1" smtClean="0"/>
              <a:t>х</a:t>
            </a:r>
            <a:r>
              <a:rPr lang="ru-RU" dirty="0" smtClean="0"/>
              <a:t> – 6 = 0;</a:t>
            </a:r>
          </a:p>
          <a:p>
            <a:pPr>
              <a:buNone/>
            </a:pPr>
            <a:r>
              <a:rPr lang="ru-RU" dirty="0" smtClean="0"/>
              <a:t> Ответ: -2; 2; 6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График функции </a:t>
            </a:r>
            <a:endParaRPr lang="ru-RU" sz="4000" dirty="0"/>
          </a:p>
        </p:txBody>
      </p:sp>
      <p:pic>
        <p:nvPicPr>
          <p:cNvPr id="1026" name="Picture 2" descr="F:\снимок4 .bm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1" y="1357298"/>
            <a:ext cx="7048549" cy="5286412"/>
          </a:xfrm>
          <a:prstGeom prst="rect">
            <a:avLst/>
          </a:prstGeom>
          <a:noFill/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2714620"/>
            <a:ext cx="2337035" cy="817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В электронной таблице</a:t>
            </a:r>
            <a:endParaRPr lang="ru-RU" sz="4400" dirty="0"/>
          </a:p>
        </p:txBody>
      </p:sp>
      <p:pic>
        <p:nvPicPr>
          <p:cNvPr id="2050" name="Picture 2" descr="C:\Documents and Settings\Любовь\Рабочий стол\Безымянный1.bm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603701"/>
            <a:ext cx="6747529" cy="5254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/>
          <a:lstStyle/>
          <a:p>
            <a:r>
              <a:rPr lang="ru-RU" dirty="0" smtClean="0"/>
              <a:t>Постройте график функции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ГИА (2013 г.). 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1500174"/>
            <a:ext cx="3540426" cy="1230148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2857496"/>
            <a:ext cx="2465688" cy="957267"/>
          </a:xfrm>
          <a:prstGeom prst="rect">
            <a:avLst/>
          </a:prstGeom>
          <a:noFill/>
        </p:spPr>
      </p:pic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2857496"/>
            <a:ext cx="4008932" cy="1135864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57200" y="771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=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57200" y="1552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14678" y="3143248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=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4357694"/>
            <a:ext cx="15716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err="1" smtClean="0"/>
              <a:t>х</a:t>
            </a:r>
            <a:r>
              <a:rPr lang="ru-RU" sz="4400" dirty="0" smtClean="0"/>
              <a:t> ≠ 2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/>
          <a:lstStyle/>
          <a:p>
            <a:r>
              <a:rPr lang="ru-RU" dirty="0" smtClean="0"/>
              <a:t>График функции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5286380" y="4429132"/>
            <a:ext cx="142876" cy="14287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1039" y="1214422"/>
            <a:ext cx="2337035" cy="817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515</TotalTime>
  <Words>658</Words>
  <Application>Microsoft Office PowerPoint</Application>
  <PresentationFormat>Экран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Слайд 1</vt:lpstr>
      <vt:lpstr>Дьердь Пойа</vt:lpstr>
      <vt:lpstr>Проверь свои знания</vt:lpstr>
      <vt:lpstr>Проверь свои знания</vt:lpstr>
      <vt:lpstr>Решите уравнение </vt:lpstr>
      <vt:lpstr>График функции </vt:lpstr>
      <vt:lpstr>В электронной таблице</vt:lpstr>
      <vt:lpstr>Постройте график функции </vt:lpstr>
      <vt:lpstr>График функции </vt:lpstr>
      <vt:lpstr>Разложить на множители  3х2 – 21х + 30 </vt:lpstr>
      <vt:lpstr>Теорема Если х1 и х2  - корни квадратного трехчлена ах2 + bx + c, то ах2 + bx + c  = а(х – х1)(х – х2). </vt:lpstr>
      <vt:lpstr>Можно ли разложить квадратный трехчлен на множители, если он не имеет корней?</vt:lpstr>
      <vt:lpstr>Применение теоремы: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Красненкова</dc:creator>
  <cp:lastModifiedBy>Красненкова</cp:lastModifiedBy>
  <cp:revision>54</cp:revision>
  <dcterms:created xsi:type="dcterms:W3CDTF">2012-12-23T09:17:00Z</dcterms:created>
  <dcterms:modified xsi:type="dcterms:W3CDTF">2012-12-28T11:39:44Z</dcterms:modified>
</cp:coreProperties>
</file>