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65" r:id="rId4"/>
    <p:sldId id="264" r:id="rId5"/>
    <p:sldId id="257" r:id="rId6"/>
    <p:sldId id="256" r:id="rId7"/>
    <p:sldId id="259" r:id="rId8"/>
    <p:sldId id="260" r:id="rId9"/>
    <p:sldId id="258" r:id="rId10"/>
    <p:sldId id="267" r:id="rId11"/>
    <p:sldId id="269" r:id="rId12"/>
    <p:sldId id="270" r:id="rId13"/>
    <p:sldId id="281" r:id="rId14"/>
    <p:sldId id="282" r:id="rId15"/>
    <p:sldId id="283" r:id="rId16"/>
    <p:sldId id="284" r:id="rId17"/>
    <p:sldId id="285" r:id="rId18"/>
    <p:sldId id="286" r:id="rId19"/>
    <p:sldId id="272" r:id="rId20"/>
    <p:sldId id="273" r:id="rId21"/>
    <p:sldId id="277" r:id="rId22"/>
    <p:sldId id="275" r:id="rId23"/>
    <p:sldId id="279" r:id="rId24"/>
    <p:sldId id="287" r:id="rId25"/>
    <p:sldId id="278" r:id="rId26"/>
    <p:sldId id="280" r:id="rId27"/>
    <p:sldId id="288" r:id="rId28"/>
    <p:sldId id="289" r:id="rId29"/>
    <p:sldId id="291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24" autoAdjust="0"/>
  </p:normalViewPr>
  <p:slideViewPr>
    <p:cSldViewPr>
      <p:cViewPr varScale="1">
        <p:scale>
          <a:sx n="81" d="100"/>
          <a:sy n="81" d="100"/>
        </p:scale>
        <p:origin x="-10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8B45D-B0D9-4C9C-B93F-8FA018B68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37B82-0C2C-488E-9FF2-B7A15951B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57054-AC37-4352-8D06-381E2AD2FE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661EF-3711-4DD7-8BE8-82A12EA19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B7291-84CC-41DA-9B0B-52B75B6B10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E8395-26BD-44A4-96BB-3212931DC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E2BD0-B8DB-4335-922C-D3086732C2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24497-E459-499F-A813-0878D50CC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2FA33-1E12-44E4-A951-03DF85242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6C679-4516-4DE5-956D-C11E9E6BC9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667DD-0F68-406A-AB50-50B4854D6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0502D-0E02-40E5-8D2C-83C4D7905F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6647F89-90B9-4CE4-B8E9-329BC3175E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</a:rPr>
              <a:t>Ж. Ж. Руссо (1712 – 1778 г.г.)</a:t>
            </a:r>
          </a:p>
        </p:txBody>
      </p:sp>
      <p:sp>
        <p:nvSpPr>
          <p:cNvPr id="7171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pPr eaLnBrk="1" hangingPunct="1"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«Вы талантливые дети! Когда-нибудь вы сами приятно поразитесь, какие вы умные, как много и хорошо умеете, если будете постоянно работать над собой, ставить новые цели и стремиться к их достижению…»</a:t>
            </a:r>
          </a:p>
        </p:txBody>
      </p:sp>
      <p:sp>
        <p:nvSpPr>
          <p:cNvPr id="7172" name="Содержимое 6"/>
          <p:cNvSpPr>
            <a:spLocks noGrp="1"/>
          </p:cNvSpPr>
          <p:nvPr>
            <p:ph sz="half" idx="2"/>
          </p:nvPr>
        </p:nvSpPr>
        <p:spPr>
          <a:xfrm>
            <a:off x="7010400" y="3886200"/>
            <a:ext cx="1066800" cy="22399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8763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 апреля    Ю.А.Гагарин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28600" y="1143000"/>
            <a:ext cx="8915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Найдём значение выражения, а результат будет годом первого полёта: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4000" b="1" kern="0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0" dirty="0" smtClean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4000" b="1" kern="0" dirty="0" smtClean="0">
                <a:latin typeface="+mj-lt"/>
                <a:ea typeface="+mj-ea"/>
                <a:cs typeface="+mj-cs"/>
              </a:rPr>
              <a:t>2001,5 – 6,75 * (67,2 : 64 + 4,95) =  </a:t>
            </a:r>
            <a:endParaRPr kumimoji="0" lang="ru-RU" sz="4000" b="1" i="0" u="none" strike="noStrike" kern="0" cap="none" spc="0" normalizeH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5410200"/>
            <a:ext cx="4038600" cy="71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876800" y="5791200"/>
            <a:ext cx="403860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848600" cy="914400"/>
          </a:xfrm>
        </p:spPr>
        <p:txBody>
          <a:bodyPr/>
          <a:lstStyle/>
          <a:p>
            <a:r>
              <a:rPr lang="ru-RU" b="1" dirty="0" smtClean="0">
                <a:solidFill>
                  <a:srgbClr val="333399"/>
                </a:solidFill>
              </a:rPr>
              <a:t>12 апреля 1961 года</a:t>
            </a:r>
            <a:endParaRPr lang="ru-RU" b="1" dirty="0">
              <a:solidFill>
                <a:srgbClr val="3333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 rot="10800000" flipV="1">
            <a:off x="3962400" y="1600200"/>
            <a:ext cx="5181600" cy="4114800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333399"/>
                </a:solidFill>
              </a:rPr>
              <a:t>Гражданин СССР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333399"/>
                </a:solidFill>
              </a:rPr>
              <a:t>Ю. А. Гагарин  поднялся в космос на корабле</a:t>
            </a:r>
            <a:endParaRPr lang="ru-RU" sz="4400" b="1" dirty="0">
              <a:solidFill>
                <a:srgbClr val="333399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447800" y="457200"/>
            <a:ext cx="2438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6400800" y="3962400"/>
            <a:ext cx="457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/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1245219"/>
            <a:ext cx="3810000" cy="515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7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5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057400"/>
            <a:ext cx="9296400" cy="1676400"/>
          </a:xfrm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</a:rPr>
              <a:t>«Полёт – это математика»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rrowheads="1"/>
          </p:cNvSpPr>
          <p:nvPr/>
        </p:nvSpPr>
        <p:spPr bwMode="auto">
          <a:xfrm rot="16200000">
            <a:off x="-549275" y="549275"/>
            <a:ext cx="2306637" cy="1208087"/>
          </a:xfrm>
          <a:prstGeom prst="chevron">
            <a:avLst>
              <a:gd name="adj" fmla="val 52483"/>
            </a:avLst>
          </a:prstGeom>
          <a:solidFill>
            <a:srgbClr val="00B05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7" name="Oval 3"/>
          <p:cNvSpPr>
            <a:spLocks noChangeArrowheads="1"/>
          </p:cNvSpPr>
          <p:nvPr/>
        </p:nvSpPr>
        <p:spPr bwMode="auto">
          <a:xfrm>
            <a:off x="304800" y="609600"/>
            <a:ext cx="554038" cy="592138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 rot="16200000">
            <a:off x="-663575" y="2568575"/>
            <a:ext cx="2535237" cy="1208087"/>
          </a:xfrm>
          <a:prstGeom prst="chevron">
            <a:avLst>
              <a:gd name="adj" fmla="val 52483"/>
            </a:avLst>
          </a:prstGeom>
          <a:solidFill>
            <a:srgbClr val="FFFF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 rot="16200000">
            <a:off x="-663575" y="4986338"/>
            <a:ext cx="2535237" cy="1208087"/>
          </a:xfrm>
          <a:prstGeom prst="chevron">
            <a:avLst>
              <a:gd name="adj" fmla="val 52483"/>
            </a:avLst>
          </a:prstGeom>
          <a:solidFill>
            <a:srgbClr val="FF00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>
            <a:off x="304800" y="2590800"/>
            <a:ext cx="554038" cy="592138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304800" y="4953000"/>
            <a:ext cx="554038" cy="592138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47800" y="838200"/>
            <a:ext cx="7696200" cy="92333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- всё получилось «5»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95401" y="2667000"/>
            <a:ext cx="7848600" cy="92333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- немного ошибся «4»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5400" y="5105400"/>
            <a:ext cx="7848600" cy="175432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-  часто допускал ошибки «3»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33400"/>
            <a:ext cx="8229600" cy="1951038"/>
          </a:xfrm>
        </p:spPr>
        <p:txBody>
          <a:bodyPr/>
          <a:lstStyle/>
          <a:p>
            <a:r>
              <a:rPr lang="ru-RU" b="1" dirty="0" smtClean="0">
                <a:solidFill>
                  <a:srgbClr val="333399"/>
                </a:solidFill>
                <a:cs typeface="Times New Roman" pitchFamily="18" charset="0"/>
              </a:rPr>
              <a:t>Проверка правил</a:t>
            </a:r>
            <a:br>
              <a:rPr lang="ru-RU" b="1" dirty="0" smtClean="0">
                <a:solidFill>
                  <a:srgbClr val="333399"/>
                </a:solidFill>
                <a:cs typeface="Times New Roman" pitchFamily="18" charset="0"/>
              </a:rPr>
            </a:br>
            <a:r>
              <a:rPr lang="ru-RU" b="1" dirty="0" smtClean="0">
                <a:solidFill>
                  <a:srgbClr val="333399"/>
                </a:solidFill>
                <a:cs typeface="Times New Roman" pitchFamily="18" charset="0"/>
              </a:rPr>
              <a:t>Продолжите правила :</a:t>
            </a:r>
            <a:endParaRPr lang="ru-RU" b="1" dirty="0">
              <a:solidFill>
                <a:srgbClr val="333399"/>
              </a:solidFill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5800" y="1143000"/>
          <a:ext cx="7320280" cy="5506402"/>
        </p:xfrm>
        <a:graphic>
          <a:graphicData uri="http://schemas.openxmlformats.org/drawingml/2006/table">
            <a:tbl>
              <a:tblPr/>
              <a:tblGrid>
                <a:gridCol w="3490474"/>
                <a:gridCol w="3829806"/>
              </a:tblGrid>
              <a:tr h="995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Чтобы перемножить две десятичные дроби, надо…..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. перенести запятую в этой дроби на столько цифр влево, сколько нулей стоит после единицы в делителе.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Чтобы разделить десятичную дробь на натуральное число, надо…..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. выполнить умножение не обращая внимание на запятые; отделить запятой столько цифр справа, сколько их стоит после запятой в обоих множителях вместе.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5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Чтобы разделить десятичную дробь на 10, 100, 1000 и т.д.,  надо……..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перенести в ней запятую вправо на столько цифр, сколько в делителе стоит нулей перед единицей.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Чтобы разделить десятичную дробь на 0,1; 0,01; 0,001 и т.д.,  надо……..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. разделить дробь на это число , не обращая внимания на запятую; в частном поставить запятую когда закончится деление целой части.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Проверь себя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52600"/>
            <a:ext cx="8229600" cy="4525963"/>
          </a:xfrm>
        </p:spPr>
        <p:txBody>
          <a:bodyPr/>
          <a:lstStyle/>
          <a:p>
            <a:pPr marL="514350" indent="-514350" algn="ctr">
              <a:buFont typeface="+mj-lt"/>
              <a:buAutoNum type="arabicPeriod"/>
            </a:pPr>
            <a:r>
              <a:rPr lang="ru-RU" sz="6000" b="1" dirty="0" smtClean="0">
                <a:solidFill>
                  <a:srgbClr val="333399"/>
                </a:solidFill>
              </a:rPr>
              <a:t> - </a:t>
            </a:r>
            <a:r>
              <a:rPr lang="ru-RU" sz="6000" b="1" dirty="0">
                <a:solidFill>
                  <a:srgbClr val="333399"/>
                </a:solidFill>
              </a:rPr>
              <a:t>Б</a:t>
            </a:r>
            <a:endParaRPr lang="ru-RU" sz="6000" b="1" dirty="0" smtClean="0">
              <a:solidFill>
                <a:srgbClr val="333399"/>
              </a:solidFill>
            </a:endParaRPr>
          </a:p>
          <a:p>
            <a:pPr marL="514350" indent="-514350" algn="ctr">
              <a:buFont typeface="+mj-lt"/>
              <a:buAutoNum type="arabicPeriod"/>
            </a:pPr>
            <a:r>
              <a:rPr lang="ru-RU" sz="6000" b="1" dirty="0" smtClean="0">
                <a:solidFill>
                  <a:srgbClr val="333399"/>
                </a:solidFill>
              </a:rPr>
              <a:t> </a:t>
            </a:r>
            <a:r>
              <a:rPr lang="ru-RU" sz="6000" b="1" smtClean="0">
                <a:solidFill>
                  <a:srgbClr val="333399"/>
                </a:solidFill>
              </a:rPr>
              <a:t>- </a:t>
            </a:r>
            <a:r>
              <a:rPr lang="ru-RU" sz="6000" b="1" smtClean="0">
                <a:solidFill>
                  <a:srgbClr val="333399"/>
                </a:solidFill>
              </a:rPr>
              <a:t>Г</a:t>
            </a:r>
            <a:endParaRPr lang="ru-RU" sz="6000" b="1" dirty="0" smtClean="0">
              <a:solidFill>
                <a:srgbClr val="333399"/>
              </a:solidFill>
            </a:endParaRPr>
          </a:p>
          <a:p>
            <a:pPr marL="514350" indent="-514350" algn="ctr">
              <a:buFont typeface="+mj-lt"/>
              <a:buAutoNum type="arabicPeriod"/>
            </a:pPr>
            <a:r>
              <a:rPr lang="ru-RU" sz="6000" b="1" dirty="0" smtClean="0">
                <a:solidFill>
                  <a:srgbClr val="333399"/>
                </a:solidFill>
              </a:rPr>
              <a:t> - А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6000" b="1" dirty="0" smtClean="0">
                <a:solidFill>
                  <a:srgbClr val="333399"/>
                </a:solidFill>
              </a:rPr>
              <a:t> - В</a:t>
            </a:r>
            <a:endParaRPr lang="ru-RU" sz="6000" b="1" dirty="0">
              <a:solidFill>
                <a:srgbClr val="33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3400" y="-5715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1"/>
            <a:ext cx="4495800" cy="4571999"/>
          </a:xfrm>
        </p:spPr>
        <p:txBody>
          <a:bodyPr/>
          <a:lstStyle/>
          <a:p>
            <a:pPr lvl="0">
              <a:buNone/>
            </a:pPr>
            <a:r>
              <a:rPr lang="ru-RU" b="1" dirty="0" smtClean="0">
                <a:solidFill>
                  <a:srgbClr val="333399"/>
                </a:solidFill>
              </a:rPr>
              <a:t>1.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333399"/>
                </a:solidFill>
              </a:rPr>
              <a:t>В каких примерах допущены ошибки при вычислении, подчеркните эти варианты:</a:t>
            </a:r>
          </a:p>
          <a:p>
            <a:pPr lvl="0">
              <a:buNone/>
            </a:pPr>
            <a:r>
              <a:rPr lang="ru-RU" dirty="0" smtClean="0"/>
              <a:t>А) 3,7 + 1,2 = 4,9;</a:t>
            </a:r>
          </a:p>
          <a:p>
            <a:pPr lvl="0">
              <a:buNone/>
            </a:pPr>
            <a:r>
              <a:rPr lang="ru-RU" dirty="0" smtClean="0"/>
              <a:t>Б) 0,15 ·  100 = 0,015;</a:t>
            </a:r>
          </a:p>
          <a:p>
            <a:pPr lvl="0">
              <a:buNone/>
            </a:pPr>
            <a:r>
              <a:rPr lang="ru-RU" dirty="0" smtClean="0"/>
              <a:t>В) 6,93 ·  0,1 = 0,693</a:t>
            </a:r>
          </a:p>
          <a:p>
            <a:pPr lvl="0">
              <a:buNone/>
            </a:pPr>
            <a:r>
              <a:rPr lang="ru-RU" dirty="0" smtClean="0"/>
              <a:t>Г)  5,92 - 4,9 = 0,02.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"/>
            <a:ext cx="4495800" cy="4191000"/>
          </a:xfrm>
        </p:spPr>
        <p:txBody>
          <a:bodyPr/>
          <a:lstStyle/>
          <a:p>
            <a:pPr lvl="0">
              <a:buNone/>
            </a:pPr>
            <a:r>
              <a:rPr lang="ru-RU" b="1" dirty="0" smtClean="0">
                <a:solidFill>
                  <a:srgbClr val="333399"/>
                </a:solidFill>
              </a:rPr>
              <a:t>2.</a:t>
            </a:r>
            <a:r>
              <a:rPr lang="ru-RU" dirty="0" smtClean="0">
                <a:solidFill>
                  <a:srgbClr val="333399"/>
                </a:solidFill>
              </a:rPr>
              <a:t> Впишите потерявшиеся при полёте из космоса, знаки действий:</a:t>
            </a:r>
          </a:p>
          <a:p>
            <a:pPr lvl="0">
              <a:buNone/>
            </a:pPr>
            <a:endParaRPr lang="ru-RU" dirty="0" smtClean="0">
              <a:solidFill>
                <a:srgbClr val="333399"/>
              </a:solidFill>
            </a:endParaRPr>
          </a:p>
          <a:p>
            <a:pPr lvl="0">
              <a:buNone/>
            </a:pPr>
            <a:r>
              <a:rPr lang="ru-RU" dirty="0" smtClean="0"/>
              <a:t>А)  8,8   10 = 88;</a:t>
            </a:r>
          </a:p>
          <a:p>
            <a:pPr lvl="0">
              <a:buNone/>
            </a:pPr>
            <a:r>
              <a:rPr lang="ru-RU" dirty="0" smtClean="0"/>
              <a:t>Б)  3,38    100 = 0,0338;</a:t>
            </a:r>
          </a:p>
          <a:p>
            <a:pPr lvl="0">
              <a:buNone/>
            </a:pPr>
            <a:r>
              <a:rPr lang="ru-RU" dirty="0" smtClean="0"/>
              <a:t>В)  7,5     0,001 = 7500;</a:t>
            </a:r>
          </a:p>
          <a:p>
            <a:pPr>
              <a:buNone/>
            </a:pPr>
            <a:r>
              <a:rPr lang="ru-RU" dirty="0" smtClean="0"/>
              <a:t>Г)  15,14     0,1 = 1,514</a:t>
            </a:r>
            <a:endParaRPr lang="ru-RU" dirty="0"/>
          </a:p>
        </p:txBody>
      </p:sp>
      <p:pic>
        <p:nvPicPr>
          <p:cNvPr id="8" name="Picture 2" descr="Всемирный день космонавтики хорошие открыт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4343400"/>
            <a:ext cx="4038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3400" y="-5715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1"/>
            <a:ext cx="4495800" cy="4571999"/>
          </a:xfrm>
        </p:spPr>
        <p:txBody>
          <a:bodyPr/>
          <a:lstStyle/>
          <a:p>
            <a:pPr lvl="0">
              <a:buNone/>
            </a:pPr>
            <a:r>
              <a:rPr lang="ru-RU" b="1" dirty="0" smtClean="0">
                <a:solidFill>
                  <a:srgbClr val="333399"/>
                </a:solidFill>
              </a:rPr>
              <a:t>1.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333399"/>
                </a:solidFill>
              </a:rPr>
              <a:t>В каких примерах допущены ошибки при вычислении, подчеркните эти варианты:</a:t>
            </a:r>
          </a:p>
          <a:p>
            <a:pPr lvl="0">
              <a:buNone/>
            </a:pPr>
            <a:r>
              <a:rPr lang="ru-RU" dirty="0" smtClean="0"/>
              <a:t>А) 3,7 + 1,2 = 4,9;</a:t>
            </a:r>
          </a:p>
          <a:p>
            <a:pPr lvl="0">
              <a:buNone/>
            </a:pPr>
            <a:r>
              <a:rPr lang="ru-RU" u="sng" dirty="0" smtClean="0">
                <a:solidFill>
                  <a:srgbClr val="FF0000"/>
                </a:solidFill>
              </a:rPr>
              <a:t>Б) 0,15 ·  100 = 0,015;</a:t>
            </a:r>
          </a:p>
          <a:p>
            <a:pPr lvl="0">
              <a:buNone/>
            </a:pPr>
            <a:r>
              <a:rPr lang="ru-RU" dirty="0" smtClean="0"/>
              <a:t>В) 6,93 ·  0,1 = 0,693</a:t>
            </a:r>
          </a:p>
          <a:p>
            <a:pPr lvl="0">
              <a:buNone/>
            </a:pPr>
            <a:r>
              <a:rPr lang="ru-RU" dirty="0" smtClean="0">
                <a:solidFill>
                  <a:srgbClr val="FF0000"/>
                </a:solidFill>
              </a:rPr>
              <a:t>Г)  5,92 - 4,9 = 0,02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572000" y="1"/>
            <a:ext cx="4495800" cy="4191000"/>
          </a:xfrm>
        </p:spPr>
        <p:txBody>
          <a:bodyPr/>
          <a:lstStyle/>
          <a:p>
            <a:pPr lvl="0">
              <a:buNone/>
            </a:pPr>
            <a:r>
              <a:rPr lang="ru-RU" b="1" dirty="0" smtClean="0">
                <a:solidFill>
                  <a:srgbClr val="333399"/>
                </a:solidFill>
              </a:rPr>
              <a:t>2.</a:t>
            </a:r>
            <a:r>
              <a:rPr lang="ru-RU" dirty="0" smtClean="0">
                <a:solidFill>
                  <a:srgbClr val="333399"/>
                </a:solidFill>
              </a:rPr>
              <a:t> Впишите потерявшиеся при полёте из космоса, знаки действий:</a:t>
            </a:r>
          </a:p>
          <a:p>
            <a:pPr lvl="0">
              <a:buNone/>
            </a:pPr>
            <a:endParaRPr lang="ru-RU" dirty="0" smtClean="0">
              <a:solidFill>
                <a:srgbClr val="333399"/>
              </a:solidFill>
            </a:endParaRPr>
          </a:p>
          <a:p>
            <a:pPr lvl="0">
              <a:buNone/>
            </a:pPr>
            <a:r>
              <a:rPr lang="ru-RU" dirty="0" smtClean="0"/>
              <a:t>А)  8,8 </a:t>
            </a:r>
            <a:r>
              <a:rPr lang="ru-RU" b="1" dirty="0" smtClean="0">
                <a:solidFill>
                  <a:srgbClr val="FF0000"/>
                </a:solidFill>
              </a:rPr>
              <a:t>·</a:t>
            </a:r>
            <a:r>
              <a:rPr lang="ru-RU" dirty="0" smtClean="0"/>
              <a:t> 10 = 88;</a:t>
            </a:r>
          </a:p>
          <a:p>
            <a:pPr lvl="0">
              <a:buNone/>
            </a:pPr>
            <a:r>
              <a:rPr lang="ru-RU" dirty="0" smtClean="0"/>
              <a:t>Б)  3,38   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> 100 = 0,0338;</a:t>
            </a:r>
          </a:p>
          <a:p>
            <a:pPr lvl="0">
              <a:buNone/>
            </a:pPr>
            <a:r>
              <a:rPr lang="ru-RU" dirty="0" smtClean="0"/>
              <a:t>В)  7,5  </a:t>
            </a:r>
            <a:r>
              <a:rPr lang="ru-RU" b="1" dirty="0" smtClean="0">
                <a:solidFill>
                  <a:srgbClr val="FF0000"/>
                </a:solidFill>
              </a:rPr>
              <a:t>: </a:t>
            </a:r>
            <a:r>
              <a:rPr lang="ru-RU" dirty="0" smtClean="0"/>
              <a:t>  0,001 = 7500;</a:t>
            </a:r>
          </a:p>
          <a:p>
            <a:pPr>
              <a:buNone/>
            </a:pPr>
            <a:r>
              <a:rPr lang="ru-RU" dirty="0" smtClean="0"/>
              <a:t>Г)  15,14  </a:t>
            </a:r>
            <a:r>
              <a:rPr lang="ru-RU" b="1" dirty="0" smtClean="0">
                <a:solidFill>
                  <a:srgbClr val="FF0000"/>
                </a:solidFill>
              </a:rPr>
              <a:t>·</a:t>
            </a:r>
            <a:r>
              <a:rPr lang="ru-RU" b="1" dirty="0" smtClean="0"/>
              <a:t> </a:t>
            </a:r>
            <a:r>
              <a:rPr lang="ru-RU" dirty="0" smtClean="0"/>
              <a:t>   0,1 = 1,514</a:t>
            </a:r>
            <a:endParaRPr lang="ru-RU" dirty="0"/>
          </a:p>
        </p:txBody>
      </p:sp>
      <p:pic>
        <p:nvPicPr>
          <p:cNvPr id="8" name="Picture 2" descr="Всемирный день космонавтики хорошие открыт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4343400"/>
            <a:ext cx="4038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333399"/>
                </a:solidFill>
              </a:rPr>
              <a:t>Прочти зашифрованное слово</a:t>
            </a:r>
            <a:endParaRPr lang="ru-RU" sz="3600" b="1" dirty="0">
              <a:solidFill>
                <a:srgbClr val="333399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Group 516"/>
          <p:cNvGraphicFramePr>
            <a:graphicFrameLocks noGrp="1"/>
          </p:cNvGraphicFramePr>
          <p:nvPr>
            <p:ph sz="half" idx="1"/>
          </p:nvPr>
        </p:nvGraphicFramePr>
        <p:xfrm>
          <a:off x="228600" y="762000"/>
          <a:ext cx="8640762" cy="5556250"/>
        </p:xfrm>
        <a:graphic>
          <a:graphicData uri="http://schemas.openxmlformats.org/drawingml/2006/table">
            <a:tbl>
              <a:tblPr/>
              <a:tblGrid>
                <a:gridCol w="2087562"/>
                <a:gridCol w="1031875"/>
                <a:gridCol w="1381125"/>
                <a:gridCol w="900113"/>
                <a:gridCol w="1858962"/>
                <a:gridCol w="1381125"/>
              </a:tblGrid>
              <a:tr h="5556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ответ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буква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 * 0,7 =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 *0,4 =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0,14 :0,2 =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 :0,05 =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: 0,1 =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4*0,01 =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2849562"/>
          </a:xfrm>
        </p:spPr>
        <p:txBody>
          <a:bodyPr/>
          <a:lstStyle/>
          <a:p>
            <a:r>
              <a:rPr lang="ru-RU" sz="6500" b="1" dirty="0" smtClean="0">
                <a:solidFill>
                  <a:srgbClr val="333399"/>
                </a:solidFill>
              </a:rPr>
              <a:t/>
            </a:r>
            <a:br>
              <a:rPr lang="ru-RU" sz="6500" b="1" dirty="0" smtClean="0">
                <a:solidFill>
                  <a:srgbClr val="333399"/>
                </a:solidFill>
              </a:rPr>
            </a:br>
            <a:r>
              <a:rPr lang="ru-RU" sz="6500" b="1" dirty="0" smtClean="0">
                <a:solidFill>
                  <a:srgbClr val="333399"/>
                </a:solidFill>
              </a:rPr>
              <a:t/>
            </a:r>
            <a:br>
              <a:rPr lang="ru-RU" sz="6500" b="1" dirty="0" smtClean="0">
                <a:solidFill>
                  <a:srgbClr val="333399"/>
                </a:solidFill>
              </a:rPr>
            </a:br>
            <a:r>
              <a:rPr lang="ru-RU" sz="6500" b="1" dirty="0" smtClean="0">
                <a:solidFill>
                  <a:srgbClr val="333399"/>
                </a:solidFill>
              </a:rPr>
              <a:t/>
            </a:r>
            <a:br>
              <a:rPr lang="ru-RU" sz="6500" b="1" dirty="0" smtClean="0">
                <a:solidFill>
                  <a:srgbClr val="333399"/>
                </a:solidFill>
              </a:rPr>
            </a:br>
            <a:r>
              <a:rPr lang="ru-RU" sz="7500" b="1" dirty="0" smtClean="0">
                <a:solidFill>
                  <a:srgbClr val="333399"/>
                </a:solidFill>
              </a:rPr>
              <a:t>0,71;  </a:t>
            </a:r>
            <a:br>
              <a:rPr lang="ru-RU" sz="7500" b="1" dirty="0" smtClean="0">
                <a:solidFill>
                  <a:srgbClr val="333399"/>
                </a:solidFill>
              </a:rPr>
            </a:br>
            <a:r>
              <a:rPr lang="ru-RU" sz="7500" b="1" dirty="0" smtClean="0">
                <a:solidFill>
                  <a:srgbClr val="333399"/>
                </a:solidFill>
              </a:rPr>
              <a:t>5,032;  </a:t>
            </a:r>
            <a:br>
              <a:rPr lang="ru-RU" sz="7500" b="1" dirty="0" smtClean="0">
                <a:solidFill>
                  <a:srgbClr val="333399"/>
                </a:solidFill>
              </a:rPr>
            </a:br>
            <a:r>
              <a:rPr lang="ru-RU" sz="7500" b="1" dirty="0" smtClean="0">
                <a:solidFill>
                  <a:srgbClr val="333399"/>
                </a:solidFill>
              </a:rPr>
              <a:t>4,5;</a:t>
            </a:r>
            <a:br>
              <a:rPr lang="ru-RU" sz="7500" b="1" dirty="0" smtClean="0">
                <a:solidFill>
                  <a:srgbClr val="333399"/>
                </a:solidFill>
              </a:rPr>
            </a:br>
            <a:r>
              <a:rPr lang="ru-RU" sz="7500" b="1" dirty="0" smtClean="0">
                <a:solidFill>
                  <a:srgbClr val="333399"/>
                </a:solidFill>
              </a:rPr>
              <a:t>15,25;</a:t>
            </a:r>
            <a:br>
              <a:rPr lang="ru-RU" sz="7500" b="1" dirty="0" smtClean="0">
                <a:solidFill>
                  <a:srgbClr val="333399"/>
                </a:solidFill>
              </a:rPr>
            </a:br>
            <a:r>
              <a:rPr lang="ru-RU" sz="7500" b="1" dirty="0" smtClean="0">
                <a:solidFill>
                  <a:srgbClr val="333399"/>
                </a:solidFill>
              </a:rPr>
              <a:t>0,5</a:t>
            </a:r>
            <a:endParaRPr lang="ru-RU" sz="7500" b="1" dirty="0">
              <a:solidFill>
                <a:srgbClr val="3333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257800"/>
            <a:ext cx="4038600" cy="8683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410200"/>
            <a:ext cx="4038600" cy="71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15400" cy="9906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Зашифрованное слово:</a:t>
            </a:r>
            <a:endParaRPr lang="ru-RU" b="1" dirty="0">
              <a:solidFill>
                <a:srgbClr val="3333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Group 124"/>
          <p:cNvGraphicFramePr>
            <a:graphicFrameLocks/>
          </p:cNvGraphicFramePr>
          <p:nvPr/>
        </p:nvGraphicFramePr>
        <p:xfrm>
          <a:off x="381000" y="984250"/>
          <a:ext cx="8439151" cy="5264150"/>
        </p:xfrm>
        <a:graphic>
          <a:graphicData uri="http://schemas.openxmlformats.org/drawingml/2006/table">
            <a:tbl>
              <a:tblPr/>
              <a:tblGrid>
                <a:gridCol w="2038854"/>
                <a:gridCol w="1007799"/>
                <a:gridCol w="1348900"/>
                <a:gridCol w="879111"/>
                <a:gridCol w="1815587"/>
                <a:gridCol w="1348900"/>
              </a:tblGrid>
              <a:tr h="52641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ответ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буква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641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 * 0,7 =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0,42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641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 *0,4 =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641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0,14 :0,2 =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0,7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641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 :0,05 =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0,42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641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: 0,1 =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641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4*0,01 =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0,04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6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6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6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600200"/>
          </a:xfrm>
        </p:spPr>
        <p:txBody>
          <a:bodyPr/>
          <a:lstStyle/>
          <a:p>
            <a:r>
              <a:rPr lang="ru-RU" b="1" dirty="0" smtClean="0">
                <a:solidFill>
                  <a:srgbClr val="333399"/>
                </a:solidFill>
              </a:rPr>
              <a:t>Ю.А.Гагарин отправился в полёт на корабле «ВОСТОК»</a:t>
            </a:r>
            <a:endParaRPr lang="ru-RU" b="1" dirty="0">
              <a:solidFill>
                <a:srgbClr val="3333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95400"/>
            <a:ext cx="7848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r>
              <a:rPr lang="ru-RU" b="1" dirty="0" smtClean="0">
                <a:solidFill>
                  <a:srgbClr val="333399"/>
                </a:solidFill>
              </a:rPr>
              <a:t>Физкультминутка</a:t>
            </a:r>
            <a:endParaRPr lang="ru-RU" b="1" dirty="0">
              <a:solidFill>
                <a:srgbClr val="3333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7543800" cy="5257800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rgbClr val="333399"/>
                </a:solidFill>
              </a:rPr>
              <a:t>Руки подняли и покачали –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333399"/>
                </a:solidFill>
              </a:rPr>
              <a:t>это деревья в лесу,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333399"/>
                </a:solidFill>
              </a:rPr>
              <a:t>Руки согнули, кисти встряхнули –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333399"/>
                </a:solidFill>
              </a:rPr>
              <a:t>Ветер срывает листву.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333399"/>
                </a:solidFill>
              </a:rPr>
              <a:t>В стороны руки , плавно помашем –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333399"/>
                </a:solidFill>
              </a:rPr>
              <a:t>Птицы на юг так летят,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333399"/>
                </a:solidFill>
              </a:rPr>
              <a:t>Как они сядут, тихо покажем –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333399"/>
                </a:solidFill>
              </a:rPr>
              <a:t>Руки сложили вот так!</a:t>
            </a:r>
          </a:p>
          <a:p>
            <a:pPr>
              <a:buNone/>
            </a:pPr>
            <a:endParaRPr lang="ru-RU" b="1" dirty="0">
              <a:solidFill>
                <a:srgbClr val="333399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848600" y="1600200"/>
            <a:ext cx="83820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333399"/>
                </a:solidFill>
              </a:rPr>
              <a:t>Задача</a:t>
            </a:r>
            <a:endParaRPr lang="ru-RU" b="1" dirty="0">
              <a:solidFill>
                <a:srgbClr val="3333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914400"/>
            <a:ext cx="8153400" cy="3124201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   </a:t>
            </a:r>
            <a:r>
              <a:rPr lang="ru-RU" sz="3600" b="1" dirty="0" smtClean="0">
                <a:solidFill>
                  <a:srgbClr val="333399"/>
                </a:solidFill>
              </a:rPr>
              <a:t>На первой грузовой машине было 1898,55 кг зерна, а на второй на 927,9 кг больше, чем на первой. Сколько килограмм зерна было на двух машинах вместе?</a:t>
            </a:r>
            <a:r>
              <a:rPr lang="ru-RU" sz="3600" b="1" i="1" dirty="0" smtClean="0">
                <a:solidFill>
                  <a:srgbClr val="333399"/>
                </a:solidFill>
              </a:rPr>
              <a:t> </a:t>
            </a:r>
            <a:endParaRPr lang="ru-RU" sz="3500" b="1" dirty="0">
              <a:solidFill>
                <a:srgbClr val="333399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00600" y="4595018"/>
            <a:ext cx="403860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0"/>
            <a:ext cx="7696200" cy="1676399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333399"/>
                </a:solidFill>
                <a:latin typeface="+mj-lt"/>
              </a:rPr>
              <a:t>Масса корабля «ВОСТОК» с человеком на борту – </a:t>
            </a:r>
            <a:r>
              <a:rPr lang="ru-RU" sz="3600" b="1" dirty="0" smtClean="0">
                <a:solidFill>
                  <a:srgbClr val="FF0000"/>
                </a:solidFill>
                <a:latin typeface="+mj-lt"/>
              </a:rPr>
              <a:t>4725 кг</a:t>
            </a:r>
            <a:endParaRPr lang="ru-RU" sz="3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b="1" dirty="0" smtClean="0">
                <a:solidFill>
                  <a:srgbClr val="333399"/>
                </a:solidFill>
              </a:rPr>
              <a:t>Решим уравнение:</a:t>
            </a:r>
            <a:endParaRPr lang="ru-RU" b="1" dirty="0">
              <a:solidFill>
                <a:srgbClr val="3333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95399"/>
            <a:ext cx="8229600" cy="2971801"/>
          </a:xfrm>
        </p:spPr>
        <p:txBody>
          <a:bodyPr/>
          <a:lstStyle/>
          <a:p>
            <a:pPr>
              <a:buNone/>
            </a:pPr>
            <a:endParaRPr lang="ru-RU" b="1" dirty="0" smtClean="0">
              <a:solidFill>
                <a:srgbClr val="333399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333399"/>
              </a:solidFill>
            </a:endParaRPr>
          </a:p>
          <a:p>
            <a:pPr>
              <a:buNone/>
            </a:pPr>
            <a:r>
              <a:rPr lang="ru-RU" sz="4500" b="1" dirty="0" smtClean="0"/>
              <a:t>(427,5 – </a:t>
            </a:r>
            <a:r>
              <a:rPr lang="ru-RU" sz="4500" b="1" dirty="0" err="1" smtClean="0"/>
              <a:t>х</a:t>
            </a:r>
            <a:r>
              <a:rPr lang="ru-RU" sz="4500" b="1" dirty="0" smtClean="0"/>
              <a:t>) : 25 = 4,02</a:t>
            </a:r>
            <a:endParaRPr lang="ru-RU" sz="45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333399"/>
                </a:solidFill>
              </a:rPr>
              <a:t>На высоте </a:t>
            </a:r>
            <a:r>
              <a:rPr lang="ru-RU" sz="4000" b="1" dirty="0" smtClean="0">
                <a:solidFill>
                  <a:srgbClr val="FF0000"/>
                </a:solidFill>
              </a:rPr>
              <a:t>327км</a:t>
            </a:r>
            <a:r>
              <a:rPr lang="ru-RU" sz="4000" b="1" dirty="0" smtClean="0">
                <a:solidFill>
                  <a:srgbClr val="333399"/>
                </a:solidFill>
              </a:rPr>
              <a:t> над Землёй пролетел корабль «Восток» </a:t>
            </a:r>
            <a:endParaRPr lang="ru-RU" sz="4000" b="1" dirty="0">
              <a:solidFill>
                <a:srgbClr val="3333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447800"/>
            <a:ext cx="8001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3200400"/>
          </a:xfrm>
        </p:spPr>
        <p:txBody>
          <a:bodyPr/>
          <a:lstStyle/>
          <a:p>
            <a:r>
              <a:rPr lang="ru-RU" b="1" dirty="0" smtClean="0">
                <a:solidFill>
                  <a:srgbClr val="333399"/>
                </a:solidFill>
              </a:rPr>
              <a:t>Вычислите:</a:t>
            </a:r>
            <a:br>
              <a:rPr lang="ru-RU" b="1" dirty="0" smtClean="0">
                <a:solidFill>
                  <a:srgbClr val="333399"/>
                </a:solidFill>
              </a:rPr>
            </a:br>
            <a:r>
              <a:rPr lang="ru-RU" b="1" dirty="0" smtClean="0">
                <a:solidFill>
                  <a:srgbClr val="333399"/>
                </a:solidFill>
              </a:rPr>
              <a:t/>
            </a:r>
            <a:br>
              <a:rPr lang="ru-RU" b="1" dirty="0" smtClean="0">
                <a:solidFill>
                  <a:srgbClr val="333399"/>
                </a:solidFill>
              </a:rPr>
            </a:br>
            <a:r>
              <a:rPr lang="ru-RU" b="1" dirty="0" smtClean="0">
                <a:solidFill>
                  <a:srgbClr val="333399"/>
                </a:solidFill>
              </a:rPr>
              <a:t>0,0108 : 0,0001 = </a:t>
            </a:r>
            <a:br>
              <a:rPr lang="ru-RU" b="1" dirty="0" smtClean="0">
                <a:solidFill>
                  <a:srgbClr val="333399"/>
                </a:solidFill>
              </a:rPr>
            </a:br>
            <a:r>
              <a:rPr lang="ru-RU" b="1" dirty="0" smtClean="0">
                <a:solidFill>
                  <a:srgbClr val="333399"/>
                </a:solidFill>
              </a:rPr>
              <a:t/>
            </a:r>
            <a:br>
              <a:rPr lang="ru-RU" b="1" dirty="0" smtClean="0">
                <a:solidFill>
                  <a:srgbClr val="333399"/>
                </a:solidFill>
              </a:rPr>
            </a:br>
            <a:endParaRPr lang="ru-RU" b="1" dirty="0">
              <a:solidFill>
                <a:srgbClr val="3333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657600"/>
            <a:ext cx="4038600" cy="2468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3657600"/>
            <a:ext cx="403860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333399"/>
                </a:solidFill>
              </a:rPr>
              <a:t>За </a:t>
            </a:r>
            <a:r>
              <a:rPr lang="ru-RU" b="1" dirty="0" smtClean="0">
                <a:solidFill>
                  <a:srgbClr val="FF0000"/>
                </a:solidFill>
              </a:rPr>
              <a:t>108 минут </a:t>
            </a:r>
            <a:r>
              <a:rPr lang="ru-RU" b="1" dirty="0" smtClean="0">
                <a:solidFill>
                  <a:srgbClr val="333399"/>
                </a:solidFill>
              </a:rPr>
              <a:t>Ю.А. Гагарин облетел Земной шар</a:t>
            </a:r>
            <a:endParaRPr lang="ru-RU" b="1" dirty="0">
              <a:solidFill>
                <a:srgbClr val="333399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914400" y="3505200"/>
            <a:ext cx="8229600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600200"/>
            <a:ext cx="7162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7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5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667000"/>
            <a:ext cx="9296400" cy="3733800"/>
          </a:xfrm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</a:rPr>
              <a:t>Домашнее задание</a:t>
            </a:r>
            <a:br>
              <a:rPr lang="ru-RU" sz="6000" b="1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</a:rPr>
              <a:t/>
            </a:r>
            <a:br>
              <a:rPr lang="ru-RU" sz="6000" b="1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</a:rPr>
              <a:t>п.32-38(правила), карточка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62"/>
          </a:xfrm>
        </p:spPr>
        <p:txBody>
          <a:bodyPr/>
          <a:lstStyle/>
          <a:p>
            <a:r>
              <a:rPr lang="ru-RU" sz="6000" b="1" dirty="0" smtClean="0">
                <a:solidFill>
                  <a:srgbClr val="333399"/>
                </a:solidFill>
              </a:rPr>
              <a:t>17 апреля</a:t>
            </a:r>
            <a:br>
              <a:rPr lang="ru-RU" sz="6000" b="1" dirty="0" smtClean="0">
                <a:solidFill>
                  <a:srgbClr val="333399"/>
                </a:solidFill>
              </a:rPr>
            </a:br>
            <a:r>
              <a:rPr lang="ru-RU" sz="6000" b="1" dirty="0" smtClean="0">
                <a:solidFill>
                  <a:srgbClr val="333399"/>
                </a:solidFill>
              </a:rPr>
              <a:t>Классная работа</a:t>
            </a:r>
            <a:br>
              <a:rPr lang="ru-RU" sz="6000" b="1" dirty="0" smtClean="0">
                <a:solidFill>
                  <a:srgbClr val="333399"/>
                </a:solidFill>
              </a:rPr>
            </a:br>
            <a:r>
              <a:rPr lang="ru-RU" sz="6000" b="1" dirty="0" smtClean="0">
                <a:solidFill>
                  <a:srgbClr val="333399"/>
                </a:solidFill>
              </a:rPr>
              <a:t>Тема урока: «Действия с </a:t>
            </a:r>
            <a:br>
              <a:rPr lang="ru-RU" sz="6000" b="1" dirty="0" smtClean="0">
                <a:solidFill>
                  <a:srgbClr val="333399"/>
                </a:solidFill>
              </a:rPr>
            </a:br>
            <a:r>
              <a:rPr lang="ru-RU" sz="6000" b="1" dirty="0" smtClean="0">
                <a:solidFill>
                  <a:srgbClr val="333399"/>
                </a:solidFill>
              </a:rPr>
              <a:t>десятичными дробями»</a:t>
            </a:r>
            <a:endParaRPr lang="ru-RU" sz="6000" b="1" dirty="0">
              <a:solidFill>
                <a:srgbClr val="3333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495800"/>
            <a:ext cx="4038600" cy="16303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953000"/>
            <a:ext cx="4038600" cy="11731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85800"/>
            <a:ext cx="8001000" cy="5440363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333399"/>
                </a:solidFill>
              </a:rPr>
              <a:t>Дроби десятичные </a:t>
            </a:r>
            <a:r>
              <a:rPr lang="ru-RU" sz="3600" dirty="0" smtClean="0">
                <a:solidFill>
                  <a:srgbClr val="333399"/>
                </a:solidFill>
              </a:rPr>
              <a:t>– </a:t>
            </a:r>
            <a:r>
              <a:rPr lang="ru-RU" sz="3600" b="1" dirty="0" smtClean="0">
                <a:solidFill>
                  <a:srgbClr val="333399"/>
                </a:solidFill>
              </a:rPr>
              <a:t>новые для нас,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333399"/>
                </a:solidFill>
              </a:rPr>
              <a:t>Лишь совсем недавно их узнал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333399"/>
                </a:solidFill>
              </a:rPr>
              <a:t>   наш класс.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333399"/>
                </a:solidFill>
              </a:rPr>
              <a:t>Сразу поприбавилось всем теперь мороки,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333399"/>
                </a:solidFill>
              </a:rPr>
              <a:t>Учим, учим правила, готовимся к уроку!</a:t>
            </a:r>
            <a:endParaRPr lang="ru-RU" sz="3600" dirty="0">
              <a:solidFill>
                <a:srgbClr val="333399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610600" y="1600200"/>
            <a:ext cx="76200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dirty="0" smtClean="0">
                <a:solidFill>
                  <a:schemeClr val="accent2"/>
                </a:solidFill>
              </a:rPr>
              <a:t>Телескоп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343400" cy="3886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Чтобы глаз вооружить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И со звёздами дружить,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Млечный путь увидеть чтоб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Нужен мощный …….</a:t>
            </a:r>
          </a:p>
          <a:p>
            <a:pPr eaLnBrk="1" hangingPunct="1">
              <a:buFontTx/>
              <a:buNone/>
            </a:pPr>
            <a:endParaRPr lang="ru-RU" b="1" dirty="0" smtClean="0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endParaRPr lang="ru-RU" b="1" dirty="0" smtClean="0">
              <a:solidFill>
                <a:schemeClr val="accent2"/>
              </a:solidFill>
            </a:endParaRPr>
          </a:p>
        </p:txBody>
      </p:sp>
      <p:pic>
        <p:nvPicPr>
          <p:cNvPr id="12297" name="Picture 9" descr="Телескоп диаметров 150мм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00600" y="1676400"/>
            <a:ext cx="3629025" cy="43434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229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0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dirty="0" smtClean="0">
                <a:solidFill>
                  <a:schemeClr val="accent2"/>
                </a:solidFill>
              </a:rPr>
              <a:t>Астроном</a:t>
            </a:r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accent2"/>
                </a:solidFill>
                <a:latin typeface="Arial Unicode MS" pitchFamily="34" charset="-128"/>
              </a:rPr>
              <a:t>Телескопом сотни лет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accent2"/>
                </a:solidFill>
                <a:latin typeface="Arial Unicode MS" pitchFamily="34" charset="-128"/>
              </a:rPr>
              <a:t>Изучают жизнь планет.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accent2"/>
                </a:solidFill>
                <a:latin typeface="Arial Unicode MS" pitchFamily="34" charset="-128"/>
              </a:rPr>
              <a:t>Нам расскажет обо всём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accent2"/>
                </a:solidFill>
                <a:latin typeface="Arial Unicode MS" pitchFamily="34" charset="-128"/>
              </a:rPr>
              <a:t>Умный дядя ……</a:t>
            </a:r>
          </a:p>
          <a:p>
            <a:pPr eaLnBrk="1" hangingPunct="1">
              <a:buFontTx/>
              <a:buNone/>
            </a:pPr>
            <a:endParaRPr lang="ru-RU" b="1" dirty="0" smtClean="0">
              <a:solidFill>
                <a:schemeClr val="accent2"/>
              </a:solidFill>
              <a:latin typeface="Arial Unicode MS" pitchFamily="34" charset="-128"/>
            </a:endParaRPr>
          </a:p>
        </p:txBody>
      </p:sp>
      <p:pic>
        <p:nvPicPr>
          <p:cNvPr id="4124" name="Picture 28" descr="250px-Astronomy_Amateur_3_V2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00600" y="1752600"/>
            <a:ext cx="4067175" cy="4495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0" grpId="0"/>
      <p:bldP spid="412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dirty="0" smtClean="0">
                <a:solidFill>
                  <a:srgbClr val="333399"/>
                </a:solidFill>
              </a:rPr>
              <a:t>Луна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Астроном -  он звездочёт,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Знает всё наперечёт!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Только лучше звёзд видна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В небе полная ……</a:t>
            </a:r>
          </a:p>
        </p:txBody>
      </p:sp>
      <p:pic>
        <p:nvPicPr>
          <p:cNvPr id="16395" name="Picture 11" descr="883592612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038600" y="1233488"/>
            <a:ext cx="4876800" cy="46482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dirty="0" smtClean="0">
                <a:solidFill>
                  <a:srgbClr val="333399"/>
                </a:solidFill>
              </a:rPr>
              <a:t>Ракета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333399"/>
                </a:solidFill>
              </a:rPr>
              <a:t>До Луны не может птица 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333399"/>
                </a:solidFill>
              </a:rPr>
              <a:t>Долететь и прилуниться,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333399"/>
                </a:solidFill>
              </a:rPr>
              <a:t>Но зато умеет это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333399"/>
                </a:solidFill>
              </a:rPr>
              <a:t>Делать быстрая…</a:t>
            </a:r>
          </a:p>
          <a:p>
            <a:pPr eaLnBrk="1" hangingPunct="1">
              <a:buFontTx/>
              <a:buNone/>
            </a:pPr>
            <a:endParaRPr lang="ru-RU" b="1" dirty="0" smtClean="0">
              <a:solidFill>
                <a:srgbClr val="333399"/>
              </a:solidFill>
            </a:endParaRPr>
          </a:p>
          <a:p>
            <a:pPr eaLnBrk="1" hangingPunct="1">
              <a:buFontTx/>
              <a:buNone/>
            </a:pPr>
            <a:endParaRPr lang="ru-RU" b="1" dirty="0" smtClean="0">
              <a:solidFill>
                <a:srgbClr val="333399"/>
              </a:solidFill>
            </a:endParaRPr>
          </a:p>
          <a:p>
            <a:pPr eaLnBrk="1" hangingPunct="1">
              <a:buFontTx/>
              <a:buNone/>
            </a:pPr>
            <a:endParaRPr lang="ru-RU" b="1" dirty="0" smtClean="0">
              <a:solidFill>
                <a:srgbClr val="333399"/>
              </a:solidFill>
            </a:endParaRPr>
          </a:p>
        </p:txBody>
      </p:sp>
      <p:pic>
        <p:nvPicPr>
          <p:cNvPr id="18440" name="Picture 8" descr="tale0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43400" y="1600200"/>
            <a:ext cx="4800600" cy="4953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7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5"/>
          <p:cNvSpPr>
            <a:spLocks noGrp="1" noChangeArrowheads="1"/>
          </p:cNvSpPr>
          <p:nvPr>
            <p:ph type="ctrTitle" idx="4294967295"/>
          </p:nvPr>
        </p:nvSpPr>
        <p:spPr>
          <a:xfrm>
            <a:off x="250825" y="1700213"/>
            <a:ext cx="8713788" cy="1470025"/>
          </a:xfrm>
        </p:spPr>
        <p:txBody>
          <a:bodyPr/>
          <a:lstStyle/>
          <a:p>
            <a:pPr eaLnBrk="1" hangingPunct="1"/>
            <a:endParaRPr lang="ru-RU" sz="6000" b="1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</TotalTime>
  <Words>792</Words>
  <Application>Microsoft Office PowerPoint</Application>
  <PresentationFormat>Экран (4:3)</PresentationFormat>
  <Paragraphs>171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Оформление по умолчанию</vt:lpstr>
      <vt:lpstr>Ж. Ж. Руссо (1712 – 1778 г.г.)</vt:lpstr>
      <vt:lpstr>   0,71;   5,032;   4,5; 15,25; 0,5</vt:lpstr>
      <vt:lpstr>17 апреля Классная работа Тема урока: «Действия с  десятичными дробями»</vt:lpstr>
      <vt:lpstr>Презентация PowerPoint</vt:lpstr>
      <vt:lpstr>Телескоп</vt:lpstr>
      <vt:lpstr>Астроном</vt:lpstr>
      <vt:lpstr>Луна</vt:lpstr>
      <vt:lpstr>Ракета</vt:lpstr>
      <vt:lpstr>Презентация PowerPoint</vt:lpstr>
      <vt:lpstr>Презентация PowerPoint</vt:lpstr>
      <vt:lpstr>Презентация PowerPoint</vt:lpstr>
      <vt:lpstr>12 апреля 1961 года</vt:lpstr>
      <vt:lpstr>«Полёт – это математика»</vt:lpstr>
      <vt:lpstr>Презентация PowerPoint</vt:lpstr>
      <vt:lpstr>Проверка правил Продолжите правила :</vt:lpstr>
      <vt:lpstr>Проверь себя</vt:lpstr>
      <vt:lpstr>Презентация PowerPoint</vt:lpstr>
      <vt:lpstr>Презентация PowerPoint</vt:lpstr>
      <vt:lpstr>Прочти зашифрованное слово</vt:lpstr>
      <vt:lpstr>Зашифрованное слово:</vt:lpstr>
      <vt:lpstr>Ю.А.Гагарин отправился в полёт на корабле «ВОСТОК»</vt:lpstr>
      <vt:lpstr>Физкультминутка</vt:lpstr>
      <vt:lpstr>Задача</vt:lpstr>
      <vt:lpstr>Презентация PowerPoint</vt:lpstr>
      <vt:lpstr>Решим уравнение:</vt:lpstr>
      <vt:lpstr>На высоте 327км над Землёй пролетел корабль «Восток» </vt:lpstr>
      <vt:lpstr>Вычислите:  0,0108 : 0,0001 =   </vt:lpstr>
      <vt:lpstr>За 108 минут Ю.А. Гагарин облетел Земной шар</vt:lpstr>
      <vt:lpstr>Домашнее задание  п.32-38(правила), карточка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Саша</dc:creator>
  <cp:lastModifiedBy>User</cp:lastModifiedBy>
  <cp:revision>48</cp:revision>
  <cp:lastPrinted>1601-01-01T00:00:00Z</cp:lastPrinted>
  <dcterms:created xsi:type="dcterms:W3CDTF">1601-01-01T00:00:00Z</dcterms:created>
  <dcterms:modified xsi:type="dcterms:W3CDTF">2012-04-20T10:40:32Z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