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57" r:id="rId3"/>
    <p:sldId id="269" r:id="rId4"/>
    <p:sldId id="270" r:id="rId5"/>
    <p:sldId id="258" r:id="rId6"/>
    <p:sldId id="259" r:id="rId7"/>
    <p:sldId id="275" r:id="rId8"/>
    <p:sldId id="260" r:id="rId9"/>
    <p:sldId id="262" r:id="rId10"/>
    <p:sldId id="277" r:id="rId11"/>
    <p:sldId id="261" r:id="rId12"/>
    <p:sldId id="263" r:id="rId13"/>
    <p:sldId id="278" r:id="rId14"/>
    <p:sldId id="264" r:id="rId15"/>
    <p:sldId id="265" r:id="rId16"/>
    <p:sldId id="266" r:id="rId17"/>
    <p:sldId id="267" r:id="rId18"/>
    <p:sldId id="268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78D5A-9140-4AA5-9CBF-7BE8F20C7559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D7354-DB38-454C-B27A-D9CE167676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633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D7354-DB38-454C-B27A-D9CE167676FF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177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24E2-A418-479E-AAD9-88BBE421FAB0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DF9E-8E30-40E4-83A7-8D5A73FCA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210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24E2-A418-479E-AAD9-88BBE421FAB0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DF9E-8E30-40E4-83A7-8D5A73FCA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818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24E2-A418-479E-AAD9-88BBE421FAB0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DF9E-8E30-40E4-83A7-8D5A73FCA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80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24E2-A418-479E-AAD9-88BBE421FAB0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DF9E-8E30-40E4-83A7-8D5A73FCA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2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24E2-A418-479E-AAD9-88BBE421FAB0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DF9E-8E30-40E4-83A7-8D5A73FCA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25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24E2-A418-479E-AAD9-88BBE421FAB0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DF9E-8E30-40E4-83A7-8D5A73FCA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31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24E2-A418-479E-AAD9-88BBE421FAB0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DF9E-8E30-40E4-83A7-8D5A73FCA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265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24E2-A418-479E-AAD9-88BBE421FAB0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DF9E-8E30-40E4-83A7-8D5A73FCA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65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24E2-A418-479E-AAD9-88BBE421FAB0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DF9E-8E30-40E4-83A7-8D5A73FCA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61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24E2-A418-479E-AAD9-88BBE421FAB0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DF9E-8E30-40E4-83A7-8D5A73FCA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97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F24E2-A418-479E-AAD9-88BBE421FAB0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EDF9E-8E30-40E4-83A7-8D5A73FCA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27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F24E2-A418-479E-AAD9-88BBE421FAB0}" type="datetimeFigureOut">
              <a:rPr lang="ru-RU" smtClean="0"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EDF9E-8E30-40E4-83A7-8D5A73FCA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79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348464" cy="2232248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Двусоставное предложение .</a:t>
            </a:r>
            <a:br>
              <a:rPr lang="ru-RU" sz="5400" dirty="0" smtClean="0">
                <a:solidFill>
                  <a:srgbClr val="C00000"/>
                </a:solidFill>
              </a:rPr>
            </a:br>
            <a:r>
              <a:rPr lang="ru-RU" sz="5400" dirty="0" smtClean="0">
                <a:solidFill>
                  <a:srgbClr val="C00000"/>
                </a:solidFill>
              </a:rPr>
              <a:t>Подлежащее и сказуемое.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55776" y="5157192"/>
            <a:ext cx="6400800" cy="1080120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/>
              <a:t>Методическая разработка  для 8класса</a:t>
            </a:r>
          </a:p>
          <a:p>
            <a:pPr algn="l"/>
            <a:r>
              <a:rPr lang="ru-RU" sz="1600" dirty="0" smtClean="0"/>
              <a:t>Составитель Малявина Н.Л., учитель ГБОУ СОШ №124 г.</a:t>
            </a:r>
          </a:p>
          <a:p>
            <a:pPr algn="l"/>
            <a:r>
              <a:rPr lang="ru-RU" sz="1600" dirty="0" smtClean="0"/>
              <a:t> Санкт-Петербург.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2670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Проверь себя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90465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Нивы </a:t>
            </a:r>
            <a:r>
              <a:rPr lang="ru-RU" u="sng" dirty="0" smtClean="0"/>
              <a:t>сжаты.</a:t>
            </a:r>
            <a:r>
              <a:rPr lang="ru-RU" dirty="0" smtClean="0"/>
              <a:t> Рощи </a:t>
            </a:r>
            <a:r>
              <a:rPr lang="ru-RU" u="sng" dirty="0" smtClean="0"/>
              <a:t>голы</a:t>
            </a:r>
            <a:r>
              <a:rPr lang="ru-RU" dirty="0" smtClean="0"/>
              <a:t>.(кр.</a:t>
            </a:r>
            <a:r>
              <a:rPr lang="ru-RU" dirty="0" err="1" smtClean="0"/>
              <a:t>прич</a:t>
            </a:r>
            <a:r>
              <a:rPr lang="ru-RU" dirty="0" smtClean="0"/>
              <a:t>.,</a:t>
            </a:r>
            <a:r>
              <a:rPr lang="ru-RU" dirty="0" err="1" smtClean="0"/>
              <a:t>кр.прил</a:t>
            </a:r>
            <a:r>
              <a:rPr lang="ru-RU" dirty="0" smtClean="0"/>
              <a:t>.)</a:t>
            </a:r>
          </a:p>
          <a:p>
            <a:r>
              <a:rPr lang="ru-RU" dirty="0" smtClean="0"/>
              <a:t>Добрая работа – всему </a:t>
            </a:r>
            <a:r>
              <a:rPr lang="ru-RU" u="sng" dirty="0" smtClean="0"/>
              <a:t>начало</a:t>
            </a:r>
            <a:r>
              <a:rPr lang="ru-RU" dirty="0" smtClean="0"/>
              <a:t>.(сущ.)</a:t>
            </a:r>
          </a:p>
          <a:p>
            <a:r>
              <a:rPr lang="ru-RU" dirty="0" smtClean="0"/>
              <a:t>Алексей </a:t>
            </a:r>
            <a:r>
              <a:rPr lang="ru-RU" u="sng" dirty="0" smtClean="0"/>
              <a:t>учился</a:t>
            </a:r>
            <a:r>
              <a:rPr lang="ru-RU" dirty="0" smtClean="0"/>
              <a:t> в вечерней школе.(гл.)</a:t>
            </a:r>
          </a:p>
          <a:p>
            <a:r>
              <a:rPr lang="ru-RU" dirty="0" smtClean="0"/>
              <a:t>Мне сегодня </a:t>
            </a:r>
            <a:r>
              <a:rPr lang="ru-RU" u="sng" dirty="0" smtClean="0"/>
              <a:t>нездоровится</a:t>
            </a:r>
            <a:r>
              <a:rPr lang="ru-RU" dirty="0" smtClean="0"/>
              <a:t>.(</a:t>
            </a:r>
            <a:r>
              <a:rPr lang="ru-RU" dirty="0" err="1" smtClean="0"/>
              <a:t>н.ф</a:t>
            </a:r>
            <a:r>
              <a:rPr lang="ru-RU" dirty="0" smtClean="0"/>
              <a:t>.)</a:t>
            </a:r>
          </a:p>
          <a:p>
            <a:r>
              <a:rPr lang="ru-RU" dirty="0" smtClean="0"/>
              <a:t>Сирень </a:t>
            </a:r>
            <a:r>
              <a:rPr lang="ru-RU" u="sng" dirty="0" smtClean="0"/>
              <a:t>начала цвести</a:t>
            </a:r>
            <a:r>
              <a:rPr lang="ru-RU" dirty="0" smtClean="0"/>
              <a:t>.(</a:t>
            </a:r>
            <a:r>
              <a:rPr lang="ru-RU" dirty="0" err="1" smtClean="0"/>
              <a:t>гл</a:t>
            </a:r>
            <a:r>
              <a:rPr lang="ru-RU" dirty="0" smtClean="0"/>
              <a:t>.+гл..)</a:t>
            </a:r>
          </a:p>
          <a:p>
            <a:r>
              <a:rPr lang="ru-RU" dirty="0" smtClean="0"/>
              <a:t>При старании вы </a:t>
            </a:r>
            <a:r>
              <a:rPr lang="ru-RU" u="sng" dirty="0" smtClean="0"/>
              <a:t>можете добиться </a:t>
            </a:r>
            <a:r>
              <a:rPr lang="ru-RU" dirty="0" smtClean="0"/>
              <a:t>многого.(</a:t>
            </a:r>
            <a:r>
              <a:rPr lang="ru-RU" dirty="0" err="1" smtClean="0"/>
              <a:t>гл</a:t>
            </a:r>
            <a:r>
              <a:rPr lang="ru-RU" dirty="0" smtClean="0"/>
              <a:t>.+гл..)</a:t>
            </a:r>
          </a:p>
          <a:p>
            <a:r>
              <a:rPr lang="ru-RU" dirty="0" smtClean="0"/>
              <a:t>Молодой специалист </a:t>
            </a:r>
            <a:r>
              <a:rPr lang="ru-RU" u="sng" dirty="0" smtClean="0"/>
              <a:t>хотел заняться </a:t>
            </a:r>
            <a:r>
              <a:rPr lang="ru-RU" dirty="0" smtClean="0"/>
              <a:t>делами.(</a:t>
            </a:r>
            <a:r>
              <a:rPr lang="ru-RU" dirty="0" err="1" smtClean="0"/>
              <a:t>гл</a:t>
            </a:r>
            <a:r>
              <a:rPr lang="ru-RU" dirty="0" smtClean="0"/>
              <a:t>.+гл.)</a:t>
            </a:r>
          </a:p>
          <a:p>
            <a:r>
              <a:rPr lang="ru-RU" dirty="0" smtClean="0"/>
              <a:t>Метель </a:t>
            </a:r>
            <a:r>
              <a:rPr lang="ru-RU" u="sng" dirty="0" smtClean="0"/>
              <a:t>была страшная</a:t>
            </a:r>
            <a:r>
              <a:rPr lang="ru-RU" dirty="0" smtClean="0"/>
              <a:t>.(</a:t>
            </a:r>
            <a:r>
              <a:rPr lang="ru-RU" dirty="0" err="1" smtClean="0"/>
              <a:t>гл</a:t>
            </a:r>
            <a:r>
              <a:rPr lang="ru-RU" dirty="0" smtClean="0"/>
              <a:t>.+прил.)</a:t>
            </a:r>
          </a:p>
          <a:p>
            <a:r>
              <a:rPr lang="ru-RU" dirty="0" smtClean="0"/>
              <a:t>Самолет – быстрое </a:t>
            </a:r>
            <a:r>
              <a:rPr lang="ru-RU" u="sng" dirty="0" smtClean="0"/>
              <a:t>средство передвижения</a:t>
            </a:r>
            <a:r>
              <a:rPr lang="ru-RU" dirty="0" smtClean="0"/>
              <a:t>.(</a:t>
            </a:r>
            <a:r>
              <a:rPr lang="ru-RU" dirty="0" err="1" smtClean="0"/>
              <a:t>словосоч</a:t>
            </a:r>
            <a:r>
              <a:rPr lang="ru-RU" dirty="0" smtClean="0"/>
              <a:t>.)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571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Способы выражения сказуемого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Мы отдыхали в деревне.(гл.)</a:t>
            </a:r>
          </a:p>
          <a:p>
            <a:r>
              <a:rPr lang="ru-RU" dirty="0" smtClean="0"/>
              <a:t>Девочка перестала плакать.(</a:t>
            </a:r>
            <a:r>
              <a:rPr lang="ru-RU" dirty="0" err="1" smtClean="0"/>
              <a:t>гл</a:t>
            </a:r>
            <a:r>
              <a:rPr lang="ru-RU" dirty="0" smtClean="0"/>
              <a:t>.+</a:t>
            </a:r>
            <a:r>
              <a:rPr lang="ru-RU" dirty="0" err="1" smtClean="0"/>
              <a:t>н.ф</a:t>
            </a:r>
            <a:r>
              <a:rPr lang="ru-RU" dirty="0" smtClean="0"/>
              <a:t>.)</a:t>
            </a:r>
          </a:p>
          <a:p>
            <a:r>
              <a:rPr lang="ru-RU" dirty="0" smtClean="0"/>
              <a:t>Собака начала красться.(</a:t>
            </a:r>
            <a:r>
              <a:rPr lang="ru-RU" dirty="0" err="1" smtClean="0"/>
              <a:t>гл</a:t>
            </a:r>
            <a:r>
              <a:rPr lang="ru-RU" dirty="0" smtClean="0"/>
              <a:t>.+</a:t>
            </a:r>
            <a:r>
              <a:rPr lang="ru-RU" dirty="0" err="1" smtClean="0"/>
              <a:t>н.ф</a:t>
            </a:r>
            <a:r>
              <a:rPr lang="ru-RU" dirty="0" smtClean="0"/>
              <a:t>.)</a:t>
            </a:r>
          </a:p>
          <a:p>
            <a:r>
              <a:rPr lang="ru-RU" dirty="0" smtClean="0"/>
              <a:t>Мой брат студент.(сущ.)</a:t>
            </a:r>
          </a:p>
          <a:p>
            <a:r>
              <a:rPr lang="ru-RU" dirty="0" smtClean="0"/>
              <a:t>День был теплый.(прил.)</a:t>
            </a:r>
          </a:p>
          <a:p>
            <a:r>
              <a:rPr lang="ru-RU" dirty="0" smtClean="0"/>
              <a:t>Вещи были собраны накануне.(</a:t>
            </a:r>
            <a:r>
              <a:rPr lang="ru-RU" dirty="0" err="1" smtClean="0"/>
              <a:t>кр.прич</a:t>
            </a:r>
            <a:r>
              <a:rPr lang="ru-RU" dirty="0" smtClean="0"/>
              <a:t>.)</a:t>
            </a:r>
          </a:p>
          <a:p>
            <a:r>
              <a:rPr lang="ru-RU" dirty="0" smtClean="0"/>
              <a:t>Платье ей впору.(нареч.)</a:t>
            </a:r>
          </a:p>
          <a:p>
            <a:r>
              <a:rPr lang="ru-RU" dirty="0" smtClean="0"/>
              <a:t>Он был невысокого роста.(</a:t>
            </a:r>
            <a:r>
              <a:rPr lang="ru-RU" dirty="0" err="1" smtClean="0"/>
              <a:t>словосоч</a:t>
            </a:r>
            <a:r>
              <a:rPr lang="ru-RU" dirty="0" smtClean="0"/>
              <a:t>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75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1216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Найдите грамматические основы в предложениях, определите, чем  выражены сказуемые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Кончилась теплая летняя ночь.</a:t>
            </a:r>
          </a:p>
          <a:p>
            <a:r>
              <a:rPr lang="ru-RU" dirty="0" smtClean="0"/>
              <a:t>Я хочу быть певцом.</a:t>
            </a:r>
          </a:p>
          <a:p>
            <a:r>
              <a:rPr lang="ru-RU" dirty="0" smtClean="0"/>
              <a:t>В эту минуту мятежники набежали на нас и ворвались в крепость.</a:t>
            </a:r>
          </a:p>
          <a:p>
            <a:r>
              <a:rPr lang="ru-RU" dirty="0" smtClean="0"/>
              <a:t>Говорить могут все, да не все могут слушать.</a:t>
            </a:r>
          </a:p>
          <a:p>
            <a:r>
              <a:rPr lang="ru-RU" dirty="0" smtClean="0"/>
              <a:t>Скрипач продолжал играть.</a:t>
            </a:r>
          </a:p>
          <a:p>
            <a:r>
              <a:rPr lang="ru-RU" dirty="0" smtClean="0"/>
              <a:t>Он был весельчак.</a:t>
            </a:r>
          </a:p>
          <a:p>
            <a:r>
              <a:rPr lang="ru-RU" dirty="0" smtClean="0"/>
              <a:t>Учиться- наша задача.</a:t>
            </a:r>
          </a:p>
          <a:p>
            <a:r>
              <a:rPr lang="ru-RU" dirty="0" smtClean="0"/>
              <a:t>Брат всегда был душой  компании.</a:t>
            </a:r>
          </a:p>
          <a:p>
            <a:r>
              <a:rPr lang="ru-RU" dirty="0" smtClean="0"/>
              <a:t>Вижу примеры - начинаю понимать причины.</a:t>
            </a:r>
          </a:p>
          <a:p>
            <a:r>
              <a:rPr lang="ru-RU" dirty="0" smtClean="0"/>
              <a:t>Без помощи я не добрался бы до города.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47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1216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Проверьте, правильно ли вы нашли сказуемые</a:t>
            </a:r>
            <a:r>
              <a:rPr lang="ru-RU" sz="3600" dirty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77500" lnSpcReduction="20000"/>
          </a:bodyPr>
          <a:lstStyle/>
          <a:p>
            <a:r>
              <a:rPr lang="ru-RU" u="sng" dirty="0" smtClean="0"/>
              <a:t>Кончилась</a:t>
            </a:r>
            <a:r>
              <a:rPr lang="ru-RU" dirty="0" smtClean="0"/>
              <a:t> теплая летняя </a:t>
            </a:r>
            <a:r>
              <a:rPr lang="ru-RU" dirty="0" smtClean="0"/>
              <a:t>ночь.</a:t>
            </a:r>
            <a:endParaRPr lang="ru-RU" dirty="0" smtClean="0"/>
          </a:p>
          <a:p>
            <a:r>
              <a:rPr lang="ru-RU" dirty="0" smtClean="0"/>
              <a:t>Я </a:t>
            </a:r>
            <a:r>
              <a:rPr lang="ru-RU" u="sng" dirty="0" smtClean="0"/>
              <a:t>хочу быть певцом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эту минуту мятежники </a:t>
            </a:r>
            <a:r>
              <a:rPr lang="ru-RU" u="sng" dirty="0" smtClean="0"/>
              <a:t>набежали</a:t>
            </a:r>
            <a:r>
              <a:rPr lang="ru-RU" dirty="0" smtClean="0"/>
              <a:t> на нас и </a:t>
            </a:r>
            <a:r>
              <a:rPr lang="ru-RU" u="sng" dirty="0" smtClean="0"/>
              <a:t>ворвались</a:t>
            </a:r>
            <a:r>
              <a:rPr lang="ru-RU" dirty="0" smtClean="0"/>
              <a:t> в крепость.</a:t>
            </a:r>
          </a:p>
          <a:p>
            <a:r>
              <a:rPr lang="ru-RU" u="sng" dirty="0" smtClean="0"/>
              <a:t>Говорить могут </a:t>
            </a:r>
            <a:r>
              <a:rPr lang="ru-RU" dirty="0" smtClean="0"/>
              <a:t>все, да не все </a:t>
            </a:r>
            <a:r>
              <a:rPr lang="ru-RU" u="sng" dirty="0" smtClean="0"/>
              <a:t>могут слушать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Скрипач </a:t>
            </a:r>
            <a:r>
              <a:rPr lang="ru-RU" u="sng" dirty="0" smtClean="0"/>
              <a:t>продолжал играть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Он </a:t>
            </a:r>
            <a:r>
              <a:rPr lang="ru-RU" u="sng" dirty="0" smtClean="0"/>
              <a:t>был весельчак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Учиться- наша </a:t>
            </a:r>
            <a:r>
              <a:rPr lang="ru-RU" u="sng" dirty="0" smtClean="0"/>
              <a:t>задача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Брат всегда </a:t>
            </a:r>
            <a:r>
              <a:rPr lang="ru-RU" u="sng" dirty="0" smtClean="0"/>
              <a:t>был душой  компании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Вижу примеры </a:t>
            </a:r>
            <a:r>
              <a:rPr lang="ru-RU" u="sng" dirty="0" smtClean="0"/>
              <a:t>- начинаю понимать </a:t>
            </a:r>
            <a:r>
              <a:rPr lang="ru-RU" dirty="0" smtClean="0"/>
              <a:t>причины.</a:t>
            </a:r>
          </a:p>
          <a:p>
            <a:r>
              <a:rPr lang="ru-RU" dirty="0" smtClean="0"/>
              <a:t>Без помощи я </a:t>
            </a:r>
            <a:r>
              <a:rPr lang="ru-RU" u="sng" dirty="0" smtClean="0"/>
              <a:t>не добрался бы </a:t>
            </a:r>
            <a:r>
              <a:rPr lang="ru-RU" dirty="0" smtClean="0"/>
              <a:t>до города.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1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accent1">
                    <a:lumMod val="75000"/>
                  </a:schemeClr>
                </a:solidFill>
              </a:rPr>
              <a:t>Виды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сказуемых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C00000"/>
                </a:solidFill>
              </a:rPr>
              <a:t>Простое глагольное</a:t>
            </a:r>
          </a:p>
          <a:p>
            <a:r>
              <a:rPr lang="ru-RU" sz="6000" dirty="0" smtClean="0">
                <a:solidFill>
                  <a:srgbClr val="C00000"/>
                </a:solidFill>
              </a:rPr>
              <a:t>Составное глагольное</a:t>
            </a:r>
          </a:p>
          <a:p>
            <a:r>
              <a:rPr lang="ru-RU" sz="6000" dirty="0" smtClean="0">
                <a:solidFill>
                  <a:srgbClr val="C00000"/>
                </a:solidFill>
              </a:rPr>
              <a:t>Составное именное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39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1602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Простое глагольное сказуемое </a:t>
            </a:r>
            <a:r>
              <a:rPr lang="ru-RU" dirty="0" smtClean="0"/>
              <a:t>может быть выражено</a:t>
            </a:r>
            <a:br>
              <a:rPr lang="ru-RU" dirty="0" smtClean="0"/>
            </a:br>
            <a:r>
              <a:rPr lang="ru-RU" dirty="0" smtClean="0"/>
              <a:t>глаголом в форме любого из наклонений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525963"/>
          </a:xfrm>
        </p:spPr>
        <p:txBody>
          <a:bodyPr/>
          <a:lstStyle/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i="1" dirty="0" smtClean="0"/>
              <a:t>Мы </a:t>
            </a:r>
            <a:r>
              <a:rPr lang="ru-RU" i="1" u="sng" dirty="0" smtClean="0"/>
              <a:t>отдыхали ( отдыхаем, будем отдыхать, отдохнули бы)</a:t>
            </a:r>
            <a:r>
              <a:rPr lang="ru-RU" i="1" dirty="0" smtClean="0"/>
              <a:t> в деревне. </a:t>
            </a:r>
            <a:r>
              <a:rPr lang="ru-RU" i="1" u="sng" dirty="0" smtClean="0"/>
              <a:t>Отдохните</a:t>
            </a:r>
            <a:r>
              <a:rPr lang="ru-RU" i="1" dirty="0" smtClean="0"/>
              <a:t> в деревне!</a:t>
            </a:r>
          </a:p>
          <a:p>
            <a:pPr marL="0" indent="0">
              <a:buNone/>
            </a:pPr>
            <a:r>
              <a:rPr lang="ru-RU" i="1" u="sng" dirty="0" smtClean="0"/>
              <a:t>Буду петь </a:t>
            </a:r>
            <a:r>
              <a:rPr lang="ru-RU" i="1" dirty="0" smtClean="0"/>
              <a:t>я радость и горе.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7354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Составное глагольное сказуемое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вспомогательный глагол + </a:t>
            </a:r>
            <a:r>
              <a:rPr lang="ru-RU" dirty="0" smtClean="0">
                <a:solidFill>
                  <a:srgbClr val="7030A0"/>
                </a:solidFill>
              </a:rPr>
              <a:t>неопределенная форма глагола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924944"/>
            <a:ext cx="8373616" cy="37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i="1" dirty="0" smtClean="0"/>
              <a:t>Девочка </a:t>
            </a:r>
            <a:r>
              <a:rPr lang="ru-RU" sz="3600" i="1" u="sng" dirty="0" smtClean="0"/>
              <a:t>перестала плакать</a:t>
            </a:r>
            <a:r>
              <a:rPr lang="ru-RU" sz="3600" i="1" dirty="0" smtClean="0"/>
              <a:t>.</a:t>
            </a:r>
          </a:p>
          <a:p>
            <a:pPr marL="0" indent="0">
              <a:buNone/>
            </a:pPr>
            <a:r>
              <a:rPr lang="ru-RU" sz="3600" i="1" dirty="0" smtClean="0"/>
              <a:t>Собака </a:t>
            </a:r>
            <a:r>
              <a:rPr lang="ru-RU" sz="3600" i="1" u="sng" dirty="0" smtClean="0"/>
              <a:t>начала красться</a:t>
            </a:r>
            <a:r>
              <a:rPr lang="ru-RU" sz="3600" i="1" dirty="0" smtClean="0"/>
              <a:t>.</a:t>
            </a:r>
          </a:p>
          <a:p>
            <a:pPr marL="0" indent="0">
              <a:buNone/>
            </a:pPr>
            <a:r>
              <a:rPr lang="ru-RU" sz="3600" i="1" dirty="0" smtClean="0"/>
              <a:t>Малыш </a:t>
            </a:r>
            <a:r>
              <a:rPr lang="ru-RU" sz="3600" i="1" u="sng" dirty="0" smtClean="0"/>
              <a:t>продолжал рассматривать </a:t>
            </a:r>
            <a:r>
              <a:rPr lang="ru-RU" sz="3600" i="1" dirty="0" smtClean="0"/>
              <a:t>рисунки.</a:t>
            </a:r>
          </a:p>
          <a:p>
            <a:pPr marL="0" indent="0">
              <a:buNone/>
            </a:pPr>
            <a:r>
              <a:rPr lang="ru-RU" sz="3600" i="1" dirty="0" smtClean="0"/>
              <a:t>Я </a:t>
            </a:r>
            <a:r>
              <a:rPr lang="ru-RU" sz="3600" i="1" u="sng" dirty="0" smtClean="0"/>
              <a:t>готов к работе</a:t>
            </a:r>
            <a:r>
              <a:rPr lang="ru-RU" sz="3600" i="1" dirty="0" smtClean="0"/>
              <a:t>.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79765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Составное именное сказуемое 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вспомогательный глагол +</a:t>
            </a:r>
            <a:br>
              <a:rPr lang="ru-RU" dirty="0" smtClean="0"/>
            </a:br>
            <a:r>
              <a:rPr lang="ru-RU" dirty="0" smtClean="0">
                <a:solidFill>
                  <a:srgbClr val="7030A0"/>
                </a:solidFill>
              </a:rPr>
              <a:t>именная часть речи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309" y="243147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Любовь – главное </a:t>
            </a:r>
            <a:r>
              <a:rPr lang="ru-RU" i="1" u="sng" dirty="0" smtClean="0"/>
              <a:t>чувство</a:t>
            </a:r>
            <a:r>
              <a:rPr lang="ru-RU" i="1" dirty="0" smtClean="0"/>
              <a:t> в жизни человека.</a:t>
            </a:r>
          </a:p>
          <a:p>
            <a:pPr marL="0" indent="0">
              <a:buNone/>
            </a:pPr>
            <a:r>
              <a:rPr lang="ru-RU" i="1" dirty="0" smtClean="0"/>
              <a:t>День </a:t>
            </a:r>
            <a:r>
              <a:rPr lang="ru-RU" i="1" u="sng" dirty="0" smtClean="0"/>
              <a:t>был теплый</a:t>
            </a:r>
            <a:r>
              <a:rPr lang="ru-RU" i="1" dirty="0" smtClean="0"/>
              <a:t>. День </a:t>
            </a:r>
            <a:r>
              <a:rPr lang="ru-RU" i="1" u="sng" dirty="0" smtClean="0"/>
              <a:t>теплый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r>
              <a:rPr lang="ru-RU" i="1" dirty="0"/>
              <a:t> Н</a:t>
            </a:r>
            <a:r>
              <a:rPr lang="ru-RU" i="1" dirty="0" smtClean="0"/>
              <a:t>е все острова </a:t>
            </a:r>
            <a:r>
              <a:rPr lang="ru-RU" i="1" u="sng" dirty="0" smtClean="0"/>
              <a:t>были изучены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r>
              <a:rPr lang="ru-RU" i="1" dirty="0" smtClean="0"/>
              <a:t>Младший сын </a:t>
            </a:r>
            <a:r>
              <a:rPr lang="ru-RU" i="1" u="sng" dirty="0" smtClean="0"/>
              <a:t>был лицом в отца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r>
              <a:rPr lang="ru-RU" i="1" dirty="0" smtClean="0"/>
              <a:t>Утро </a:t>
            </a:r>
            <a:r>
              <a:rPr lang="ru-RU" i="1" u="sng" dirty="0" smtClean="0"/>
              <a:t>казалось прекрасным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r>
              <a:rPr lang="ru-RU" i="1" dirty="0" smtClean="0"/>
              <a:t>Из прохода ребята </a:t>
            </a:r>
            <a:r>
              <a:rPr lang="ru-RU" i="1" u="sng" dirty="0" smtClean="0"/>
              <a:t>вернулись отдохнувшими.</a:t>
            </a:r>
            <a:endParaRPr lang="ru-RU" i="1" u="sng" dirty="0"/>
          </a:p>
        </p:txBody>
      </p:sp>
    </p:spTree>
    <p:extLst>
      <p:ext uri="{BB962C8B-B14F-4D97-AF65-F5344CB8AC3E}">
        <p14:creationId xmlns:p14="http://schemas.microsoft.com/office/powerpoint/2010/main" val="415472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293833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Вспомогательная часть составного глагольного сказуемого</a:t>
            </a:r>
            <a:r>
              <a:rPr lang="ru-RU" sz="3200" dirty="0" smtClean="0"/>
              <a:t> может выражать </a:t>
            </a:r>
            <a:r>
              <a:rPr lang="ru-RU" sz="3200" dirty="0" smtClean="0">
                <a:solidFill>
                  <a:srgbClr val="7030A0"/>
                </a:solidFill>
              </a:rPr>
              <a:t>значение начала ,  конца , продолжительности , желательности, возможности действия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852936"/>
            <a:ext cx="8229600" cy="38164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 smtClean="0"/>
              <a:t> начать, стать, продолжать, перестать, кончать, мочь, хотеть, решать, собираться, желать и др.(Мы </a:t>
            </a:r>
            <a:r>
              <a:rPr lang="ru-RU" i="1" u="sng" dirty="0" smtClean="0"/>
              <a:t>собирались</a:t>
            </a:r>
            <a:r>
              <a:rPr lang="ru-RU" i="1" dirty="0" smtClean="0"/>
              <a:t> </a:t>
            </a:r>
            <a:r>
              <a:rPr lang="ru-RU" i="1" u="sng" dirty="0" smtClean="0"/>
              <a:t>встретиться</a:t>
            </a:r>
            <a:r>
              <a:rPr lang="ru-RU" i="1" dirty="0" smtClean="0"/>
              <a:t> через неделю.)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sz="3000" i="1" dirty="0" smtClean="0">
                <a:solidFill>
                  <a:schemeClr val="accent1">
                    <a:lumMod val="75000"/>
                  </a:schemeClr>
                </a:solidFill>
              </a:rPr>
              <a:t>В роли связки </a:t>
            </a:r>
            <a:r>
              <a:rPr lang="ru-RU" sz="3000" i="1" dirty="0" smtClean="0"/>
              <a:t>могут быть краткие прилагательные : рад, готов, способен, намерен, должен ( Я </a:t>
            </a:r>
            <a:r>
              <a:rPr lang="ru-RU" sz="3000" i="1" u="sng" dirty="0" smtClean="0"/>
              <a:t>был бы рад </a:t>
            </a:r>
            <a:r>
              <a:rPr lang="ru-RU" sz="3000" i="1" dirty="0" smtClean="0"/>
              <a:t>тебе </a:t>
            </a:r>
            <a:r>
              <a:rPr lang="ru-RU" sz="3000" i="1" u="sng" dirty="0" smtClean="0"/>
              <a:t>помочь</a:t>
            </a:r>
            <a:r>
              <a:rPr lang="ru-RU" sz="3000" i="1" dirty="0" smtClean="0"/>
              <a:t>.)</a:t>
            </a:r>
            <a:endParaRPr lang="ru-RU" sz="3000" i="1" dirty="0"/>
          </a:p>
        </p:txBody>
      </p:sp>
    </p:spTree>
    <p:extLst>
      <p:ext uri="{BB962C8B-B14F-4D97-AF65-F5344CB8AC3E}">
        <p14:creationId xmlns:p14="http://schemas.microsoft.com/office/powerpoint/2010/main" val="260067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Вспомогательная часть( глагол-связка) составного именного сказуемого  </a:t>
            </a:r>
            <a:r>
              <a:rPr lang="ru-RU" sz="3200" dirty="0" smtClean="0"/>
              <a:t>может выражаться </a:t>
            </a:r>
            <a:r>
              <a:rPr lang="ru-RU" sz="3200" dirty="0" smtClean="0">
                <a:solidFill>
                  <a:srgbClr val="7030A0"/>
                </a:solidFill>
              </a:rPr>
              <a:t>глаголами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492896"/>
            <a:ext cx="8229600" cy="3489251"/>
          </a:xfrm>
        </p:spPr>
        <p:txBody>
          <a:bodyPr/>
          <a:lstStyle/>
          <a:p>
            <a:pPr marL="0" indent="0">
              <a:buNone/>
            </a:pPr>
            <a:r>
              <a:rPr lang="ru-RU" i="1" dirty="0"/>
              <a:t>д</a:t>
            </a:r>
            <a:r>
              <a:rPr lang="ru-RU" i="1" dirty="0" smtClean="0"/>
              <a:t>елаться, являться, казаться, называться </a:t>
            </a:r>
            <a:r>
              <a:rPr lang="ru-RU" dirty="0" smtClean="0"/>
              <a:t>и др.( Удивительно </a:t>
            </a:r>
            <a:r>
              <a:rPr lang="ru-RU" u="sng" dirty="0" smtClean="0"/>
              <a:t>прекрасным показалось  </a:t>
            </a:r>
            <a:r>
              <a:rPr lang="ru-RU" dirty="0" smtClean="0"/>
              <a:t>мне утро.)</a:t>
            </a:r>
          </a:p>
          <a:p>
            <a:pPr marL="0" indent="0">
              <a:buNone/>
            </a:pPr>
            <a:r>
              <a:rPr lang="ru-RU" dirty="0" smtClean="0"/>
              <a:t>А также </a:t>
            </a:r>
            <a:r>
              <a:rPr lang="ru-RU" dirty="0" smtClean="0">
                <a:solidFill>
                  <a:srgbClr val="7030A0"/>
                </a:solidFill>
              </a:rPr>
              <a:t>глаголами движения, состояния</a:t>
            </a:r>
            <a:r>
              <a:rPr lang="ru-RU" dirty="0" smtClean="0"/>
              <a:t>:  </a:t>
            </a:r>
            <a:r>
              <a:rPr lang="ru-RU" i="1" dirty="0" smtClean="0"/>
              <a:t>прийти, приехать, вернуться</a:t>
            </a:r>
            <a:r>
              <a:rPr lang="ru-RU" dirty="0" smtClean="0"/>
              <a:t>( Работники </a:t>
            </a:r>
            <a:r>
              <a:rPr lang="ru-RU" u="sng" dirty="0" smtClean="0"/>
              <a:t>вернулись уставшими</a:t>
            </a:r>
            <a:r>
              <a:rPr lang="ru-RU" dirty="0" smtClean="0"/>
              <a:t>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75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Главные члены предложения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(грамматическая основа 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95536" y="1556792"/>
            <a:ext cx="4038600" cy="45259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Подлежащее-</a:t>
            </a:r>
          </a:p>
          <a:p>
            <a:pPr marL="0" indent="0">
              <a:buNone/>
            </a:pPr>
            <a:r>
              <a:rPr lang="ru-RU" sz="3200" dirty="0"/>
              <a:t>з</a:t>
            </a:r>
            <a:r>
              <a:rPr lang="ru-RU" sz="3200" dirty="0" smtClean="0"/>
              <a:t>начит «лежащее в основе предложения»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</a:rPr>
              <a:t>Сказуемое-</a:t>
            </a:r>
          </a:p>
          <a:p>
            <a:pPr marL="0" indent="0">
              <a:buNone/>
            </a:pPr>
            <a:r>
              <a:rPr lang="ru-RU" sz="3200" dirty="0" smtClean="0"/>
              <a:t>то, что «сказано о подлежащем»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i="1" dirty="0" smtClean="0"/>
              <a:t>Термины введены </a:t>
            </a:r>
            <a:r>
              <a:rPr lang="ru-RU" i="1" dirty="0" err="1" smtClean="0"/>
              <a:t>М.В.Ломоносовым</a:t>
            </a:r>
            <a:endParaRPr lang="ru-RU" i="1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43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20888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Найдите грамматические основы.</a:t>
            </a:r>
            <a:br>
              <a:rPr lang="ru-RU" sz="2800" dirty="0" smtClean="0"/>
            </a:br>
            <a:r>
              <a:rPr lang="ru-RU" sz="2800" dirty="0" smtClean="0"/>
              <a:t>Какими частями речи выражены подлежащее и сказуемое?</a:t>
            </a:r>
            <a:br>
              <a:rPr lang="ru-RU" sz="2800" dirty="0" smtClean="0"/>
            </a:br>
            <a:r>
              <a:rPr lang="ru-RU" sz="2800" dirty="0" smtClean="0"/>
              <a:t>Определите типы сказуемых.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                        Счастье -  в творчестве.</a:t>
            </a:r>
          </a:p>
          <a:p>
            <a:pPr marL="0" indent="0">
              <a:buNone/>
            </a:pPr>
            <a:r>
              <a:rPr lang="ru-RU" dirty="0" smtClean="0"/>
              <a:t>Для меня самой большой радостью был, остается и будет труд, дело, которому посвящаешь жизнь.</a:t>
            </a:r>
          </a:p>
          <a:p>
            <a:pPr marL="0" indent="0">
              <a:buNone/>
            </a:pPr>
            <a:r>
              <a:rPr lang="ru-RU" dirty="0" smtClean="0"/>
              <a:t>Я ни на минуту не могу представить себе, как это не  трудиться, как не совершенствоваться, как творчески не расти каждый день.</a:t>
            </a:r>
          </a:p>
          <a:p>
            <a:pPr marL="0" indent="0">
              <a:buNone/>
            </a:pPr>
            <a:r>
              <a:rPr lang="ru-RU" dirty="0" smtClean="0"/>
              <a:t>Подлинное счастье и радость человеку может принести только труд на пользу общества.</a:t>
            </a:r>
          </a:p>
          <a:p>
            <a:pPr marL="0" indent="0">
              <a:buNone/>
            </a:pPr>
            <a:r>
              <a:rPr lang="ru-RU" dirty="0" smtClean="0"/>
              <a:t>Счастье – в творчестве, в созидании, в раскрытии тайн природы и подчинении их разуму людей. (По Бакулеву)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305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0528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Использованная литература: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496944" cy="1752600"/>
          </a:xfrm>
        </p:spPr>
        <p:txBody>
          <a:bodyPr>
            <a:normAutofit fontScale="85000"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Волина В.В. Веселая грамматика. – М.: Знание, 1995. – 336с.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Русский язык: Учебно-справочное пособие для учащихся 11 классов общеобразовательных учреждений и абитуриентов</a:t>
            </a:r>
            <a:r>
              <a:rPr lang="en-US" sz="2400" dirty="0" smtClean="0">
                <a:solidFill>
                  <a:schemeClr val="tx1"/>
                </a:solidFill>
              </a:rPr>
              <a:t>/</a:t>
            </a:r>
            <a:r>
              <a:rPr lang="ru-RU" sz="2400" dirty="0" smtClean="0">
                <a:solidFill>
                  <a:schemeClr val="tx1"/>
                </a:solidFill>
              </a:rPr>
              <a:t>М.Б. </a:t>
            </a:r>
            <a:r>
              <a:rPr lang="ru-RU" sz="2400" dirty="0" err="1" smtClean="0">
                <a:solidFill>
                  <a:schemeClr val="tx1"/>
                </a:solidFill>
              </a:rPr>
              <a:t>Багге</a:t>
            </a:r>
            <a:r>
              <a:rPr lang="ru-RU" sz="2400" dirty="0" smtClean="0">
                <a:solidFill>
                  <a:schemeClr val="tx1"/>
                </a:solidFill>
              </a:rPr>
              <a:t>, Л.Г. </a:t>
            </a:r>
            <a:r>
              <a:rPr lang="ru-RU" sz="2400" dirty="0" err="1" smtClean="0">
                <a:solidFill>
                  <a:schemeClr val="tx1"/>
                </a:solidFill>
              </a:rPr>
              <a:t>Гвоздинская</a:t>
            </a:r>
            <a:r>
              <a:rPr lang="ru-RU" sz="2400" dirty="0" smtClean="0">
                <a:solidFill>
                  <a:schemeClr val="tx1"/>
                </a:solidFill>
              </a:rPr>
              <a:t>, В.Н. </a:t>
            </a:r>
            <a:r>
              <a:rPr lang="ru-RU" sz="2400" smtClean="0">
                <a:solidFill>
                  <a:schemeClr val="tx1"/>
                </a:solidFill>
              </a:rPr>
              <a:t>Ивлева </a:t>
            </a:r>
            <a:r>
              <a:rPr lang="ru-RU" sz="2400" dirty="0" smtClean="0">
                <a:solidFill>
                  <a:schemeClr val="tx1"/>
                </a:solidFill>
              </a:rPr>
              <a:t>и др. (Серия «Готовимся к ЕГЭ. Поступаем в вузы»). – 2-е изд. – СПб.: филиал изд-ва «Просвещение», 2008. – 175с.  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075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Определение любого члена предложения всегда состоит из 3 частей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492896"/>
            <a:ext cx="6408712" cy="3633267"/>
          </a:xfrm>
        </p:spPr>
        <p:txBody>
          <a:bodyPr/>
          <a:lstStyle/>
          <a:p>
            <a:pPr marL="514350" indent="-514350" algn="ctr">
              <a:buFont typeface="+mj-lt"/>
              <a:buAutoNum type="arabicPeriod"/>
            </a:pPr>
            <a:r>
              <a:rPr lang="ru-RU" dirty="0" smtClean="0"/>
              <a:t>что обозначает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dirty="0" smtClean="0"/>
              <a:t>на какой вопрос отвечает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ru-RU" dirty="0"/>
              <a:t>к</a:t>
            </a:r>
            <a:r>
              <a:rPr lang="ru-RU" dirty="0" smtClean="0"/>
              <a:t>акими частями речи может быть выражен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060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Подлежащее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 главный член предложения, который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о</a:t>
            </a:r>
            <a:r>
              <a:rPr lang="ru-RU" b="1" dirty="0" smtClean="0"/>
              <a:t>бозначает </a:t>
            </a:r>
            <a:r>
              <a:rPr lang="ru-RU" dirty="0" smtClean="0"/>
              <a:t>предмет речи</a:t>
            </a:r>
          </a:p>
          <a:p>
            <a:r>
              <a:rPr lang="ru-RU" b="1" dirty="0"/>
              <a:t>о</a:t>
            </a:r>
            <a:r>
              <a:rPr lang="ru-RU" b="1" dirty="0" smtClean="0"/>
              <a:t>твечает на вопросы </a:t>
            </a:r>
            <a:r>
              <a:rPr lang="ru-RU" dirty="0" smtClean="0"/>
              <a:t>КТО? ЧТО? (значит, всегда в Именительном падеже!)</a:t>
            </a:r>
          </a:p>
          <a:p>
            <a:r>
              <a:rPr lang="ru-RU" b="1" dirty="0"/>
              <a:t>м</a:t>
            </a:r>
            <a:r>
              <a:rPr lang="ru-RU" b="1" dirty="0" smtClean="0"/>
              <a:t>ожет быть выражено </a:t>
            </a:r>
            <a:r>
              <a:rPr lang="ru-RU" dirty="0" smtClean="0"/>
              <a:t>существительным в </a:t>
            </a:r>
            <a:r>
              <a:rPr lang="ru-RU" dirty="0" err="1" smtClean="0"/>
              <a:t>И.п</a:t>
            </a:r>
            <a:r>
              <a:rPr lang="ru-RU" dirty="0" smtClean="0"/>
              <a:t>. или другой частью речи в значении существительного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79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Способы выражения подлежащего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Существительное</a:t>
            </a:r>
            <a:r>
              <a:rPr lang="ru-RU" dirty="0" smtClean="0"/>
              <a:t> в </a:t>
            </a:r>
            <a:r>
              <a:rPr lang="ru-RU" dirty="0" err="1" smtClean="0"/>
              <a:t>Им.п</a:t>
            </a:r>
            <a:r>
              <a:rPr lang="ru-RU" dirty="0" smtClean="0"/>
              <a:t>.</a:t>
            </a:r>
            <a:r>
              <a:rPr lang="ru-RU" i="1" dirty="0" smtClean="0"/>
              <a:t>(Шумел </a:t>
            </a:r>
            <a:r>
              <a:rPr lang="ru-RU" i="1" u="sng" dirty="0" smtClean="0"/>
              <a:t>ветерок</a:t>
            </a:r>
            <a:r>
              <a:rPr lang="ru-RU" i="1" dirty="0" smtClean="0"/>
              <a:t>.)</a:t>
            </a:r>
          </a:p>
          <a:p>
            <a:r>
              <a:rPr lang="ru-RU" b="1" dirty="0" smtClean="0"/>
              <a:t>Прилагательное</a:t>
            </a:r>
            <a:r>
              <a:rPr lang="ru-RU" dirty="0" smtClean="0"/>
              <a:t> </a:t>
            </a:r>
            <a:r>
              <a:rPr lang="ru-RU" i="1" dirty="0" smtClean="0"/>
              <a:t>(</a:t>
            </a:r>
            <a:r>
              <a:rPr lang="ru-RU" i="1" u="sng" dirty="0" smtClean="0"/>
              <a:t>Знакомые</a:t>
            </a:r>
            <a:r>
              <a:rPr lang="ru-RU" i="1" dirty="0" smtClean="0"/>
              <a:t> опаздывали.)</a:t>
            </a:r>
          </a:p>
          <a:p>
            <a:r>
              <a:rPr lang="ru-RU" b="1" i="1" dirty="0" smtClean="0"/>
              <a:t>Причастие</a:t>
            </a:r>
            <a:r>
              <a:rPr lang="ru-RU" i="1" dirty="0" smtClean="0"/>
              <a:t> (</a:t>
            </a:r>
            <a:r>
              <a:rPr lang="ru-RU" i="1" u="sng" dirty="0"/>
              <a:t>О</a:t>
            </a:r>
            <a:r>
              <a:rPr lang="ru-RU" i="1" u="sng" dirty="0" smtClean="0"/>
              <a:t>кружающие</a:t>
            </a:r>
            <a:r>
              <a:rPr lang="ru-RU" i="1" dirty="0" smtClean="0"/>
              <a:t> молчали.)</a:t>
            </a:r>
          </a:p>
          <a:p>
            <a:r>
              <a:rPr lang="ru-RU" b="1" dirty="0" smtClean="0"/>
              <a:t>Числительное</a:t>
            </a:r>
            <a:r>
              <a:rPr lang="ru-RU" dirty="0" smtClean="0"/>
              <a:t> </a:t>
            </a:r>
            <a:r>
              <a:rPr lang="ru-RU" i="1" dirty="0" smtClean="0"/>
              <a:t>(</a:t>
            </a:r>
            <a:r>
              <a:rPr lang="ru-RU" i="1" u="sng" dirty="0" smtClean="0"/>
              <a:t>Семеро</a:t>
            </a:r>
            <a:r>
              <a:rPr lang="ru-RU" i="1" dirty="0" smtClean="0"/>
              <a:t> одного не ждут.)</a:t>
            </a:r>
          </a:p>
          <a:p>
            <a:r>
              <a:rPr lang="ru-RU" b="1" dirty="0" smtClean="0"/>
              <a:t>Наречие</a:t>
            </a:r>
            <a:r>
              <a:rPr lang="ru-RU" dirty="0" smtClean="0"/>
              <a:t> </a:t>
            </a:r>
            <a:r>
              <a:rPr lang="ru-RU" i="1" dirty="0" smtClean="0"/>
              <a:t>( </a:t>
            </a:r>
            <a:r>
              <a:rPr lang="ru-RU" i="1" u="sng" dirty="0" smtClean="0"/>
              <a:t>Завтра</a:t>
            </a:r>
            <a:r>
              <a:rPr lang="ru-RU" i="1" dirty="0" smtClean="0"/>
              <a:t> будет лучше, чем вчера.)</a:t>
            </a:r>
          </a:p>
          <a:p>
            <a:r>
              <a:rPr lang="ru-RU" b="1" dirty="0" smtClean="0"/>
              <a:t>Междометие</a:t>
            </a:r>
            <a:r>
              <a:rPr lang="ru-RU" dirty="0" smtClean="0"/>
              <a:t> </a:t>
            </a:r>
            <a:r>
              <a:rPr lang="ru-RU" i="1" dirty="0" smtClean="0"/>
              <a:t>( Громкое </a:t>
            </a:r>
            <a:r>
              <a:rPr lang="ru-RU" i="1" u="sng" dirty="0" smtClean="0"/>
              <a:t>ура</a:t>
            </a:r>
            <a:r>
              <a:rPr lang="ru-RU" i="1" dirty="0" smtClean="0"/>
              <a:t> пронеслось по рядам.)</a:t>
            </a:r>
          </a:p>
          <a:p>
            <a:r>
              <a:rPr lang="ru-RU" b="1" dirty="0" smtClean="0"/>
              <a:t>Местоимение</a:t>
            </a:r>
            <a:r>
              <a:rPr lang="ru-RU" dirty="0" smtClean="0"/>
              <a:t> в </a:t>
            </a:r>
            <a:r>
              <a:rPr lang="ru-RU" dirty="0" err="1" smtClean="0"/>
              <a:t>Им.п</a:t>
            </a:r>
            <a:r>
              <a:rPr lang="ru-RU" i="1" dirty="0" smtClean="0"/>
              <a:t>. (Вдали </a:t>
            </a:r>
            <a:r>
              <a:rPr lang="ru-RU" i="1" u="sng" dirty="0" smtClean="0"/>
              <a:t>кто-то</a:t>
            </a:r>
            <a:r>
              <a:rPr lang="ru-RU" i="1" dirty="0" smtClean="0"/>
              <a:t> запел.)</a:t>
            </a:r>
          </a:p>
          <a:p>
            <a:r>
              <a:rPr lang="ru-RU" b="1" dirty="0" smtClean="0"/>
              <a:t>Неопределенная форма глагола </a:t>
            </a:r>
            <a:r>
              <a:rPr lang="ru-RU" i="1" dirty="0" smtClean="0"/>
              <a:t>(</a:t>
            </a:r>
            <a:r>
              <a:rPr lang="ru-RU" i="1" u="sng" dirty="0" smtClean="0"/>
              <a:t>Учиться</a:t>
            </a:r>
            <a:r>
              <a:rPr lang="ru-RU" i="1" dirty="0" smtClean="0"/>
              <a:t> – наша работа.)</a:t>
            </a:r>
          </a:p>
          <a:p>
            <a:r>
              <a:rPr lang="ru-RU" b="1" dirty="0" smtClean="0"/>
              <a:t>Словосочетание</a:t>
            </a:r>
            <a:r>
              <a:rPr lang="ru-RU" dirty="0" smtClean="0"/>
              <a:t> </a:t>
            </a:r>
            <a:r>
              <a:rPr lang="ru-RU" i="1" dirty="0" smtClean="0"/>
              <a:t>(Во дворе стояла </a:t>
            </a:r>
            <a:r>
              <a:rPr lang="ru-RU" i="1" u="sng" dirty="0" smtClean="0"/>
              <a:t>пара лошадей</a:t>
            </a:r>
            <a:r>
              <a:rPr lang="ru-RU" i="1" dirty="0" smtClean="0"/>
              <a:t>.)</a:t>
            </a:r>
          </a:p>
          <a:p>
            <a:r>
              <a:rPr lang="ru-RU" b="1" dirty="0" smtClean="0"/>
              <a:t>Термин</a:t>
            </a:r>
            <a:r>
              <a:rPr lang="ru-RU" dirty="0" smtClean="0"/>
              <a:t> </a:t>
            </a:r>
            <a:r>
              <a:rPr lang="ru-RU" i="1" dirty="0" smtClean="0"/>
              <a:t>(</a:t>
            </a:r>
            <a:r>
              <a:rPr lang="ru-RU" i="1" u="sng" dirty="0" smtClean="0"/>
              <a:t>Черная смородина </a:t>
            </a:r>
            <a:r>
              <a:rPr lang="ru-RU" i="1" dirty="0" smtClean="0"/>
              <a:t>- ягода полезная.)</a:t>
            </a:r>
          </a:p>
          <a:p>
            <a:r>
              <a:rPr lang="ru-RU" b="1" dirty="0" smtClean="0"/>
              <a:t>Фразеологизм </a:t>
            </a:r>
            <a:r>
              <a:rPr lang="ru-RU" dirty="0" smtClean="0"/>
              <a:t> </a:t>
            </a:r>
            <a:r>
              <a:rPr lang="ru-RU" i="1" dirty="0" smtClean="0"/>
              <a:t>(</a:t>
            </a:r>
            <a:r>
              <a:rPr lang="ru-RU" i="1" u="sng" dirty="0" smtClean="0"/>
              <a:t>Эзоповский язык </a:t>
            </a:r>
            <a:r>
              <a:rPr lang="ru-RU" i="1" dirty="0" smtClean="0"/>
              <a:t>нам знаком.)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92064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Назовите подлежащее и способ выражения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Понимать - значит сочувствовать.</a:t>
            </a:r>
          </a:p>
          <a:p>
            <a:r>
              <a:rPr lang="ru-RU" dirty="0" smtClean="0"/>
              <a:t>На берег с залива летели черные тучи.</a:t>
            </a:r>
          </a:p>
          <a:p>
            <a:r>
              <a:rPr lang="ru-RU" dirty="0" smtClean="0"/>
              <a:t>Каждый предложил свою идею.</a:t>
            </a:r>
          </a:p>
          <a:p>
            <a:r>
              <a:rPr lang="ru-RU" dirty="0" smtClean="0"/>
              <a:t>Взрослые пили чай на террасе.</a:t>
            </a:r>
          </a:p>
          <a:p>
            <a:r>
              <a:rPr lang="ru-RU" dirty="0" smtClean="0"/>
              <a:t>Провожающие давали последние советы.</a:t>
            </a:r>
          </a:p>
          <a:p>
            <a:r>
              <a:rPr lang="ru-RU" dirty="0" smtClean="0"/>
              <a:t>Большинство гостей уже приехали.</a:t>
            </a:r>
          </a:p>
          <a:p>
            <a:r>
              <a:rPr lang="ru-RU" dirty="0" smtClean="0"/>
              <a:t>Полосой протянулся Млечный путь.</a:t>
            </a:r>
          </a:p>
          <a:p>
            <a:r>
              <a:rPr lang="ru-RU" dirty="0" smtClean="0"/>
              <a:t>Пять - простое число.</a:t>
            </a:r>
          </a:p>
          <a:p>
            <a:r>
              <a:rPr lang="ru-RU" dirty="0" smtClean="0"/>
              <a:t>Мы с дедом любим рыбачить.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92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Проверь себя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u="sng" dirty="0" smtClean="0"/>
              <a:t>Понимать</a:t>
            </a:r>
            <a:r>
              <a:rPr lang="ru-RU" dirty="0" smtClean="0"/>
              <a:t> - значит сочувствовать. (</a:t>
            </a:r>
            <a:r>
              <a:rPr lang="ru-RU" dirty="0" err="1" smtClean="0"/>
              <a:t>н.ф</a:t>
            </a:r>
            <a:r>
              <a:rPr lang="ru-RU" dirty="0" smtClean="0"/>
              <a:t>.)</a:t>
            </a:r>
          </a:p>
          <a:p>
            <a:r>
              <a:rPr lang="ru-RU" dirty="0" smtClean="0"/>
              <a:t>На берег с залива летели черные </a:t>
            </a:r>
            <a:r>
              <a:rPr lang="ru-RU" u="sng" dirty="0" smtClean="0"/>
              <a:t>тучи</a:t>
            </a:r>
            <a:r>
              <a:rPr lang="ru-RU" dirty="0" smtClean="0"/>
              <a:t>.  (сущ.)</a:t>
            </a:r>
          </a:p>
          <a:p>
            <a:r>
              <a:rPr lang="ru-RU" u="sng" dirty="0" smtClean="0"/>
              <a:t>Каждый</a:t>
            </a:r>
            <a:r>
              <a:rPr lang="ru-RU" dirty="0" smtClean="0"/>
              <a:t> предложил свою идею. (мест.)</a:t>
            </a:r>
          </a:p>
          <a:p>
            <a:r>
              <a:rPr lang="ru-RU" u="sng" dirty="0" smtClean="0"/>
              <a:t>Взрослые </a:t>
            </a:r>
            <a:r>
              <a:rPr lang="ru-RU" dirty="0" smtClean="0"/>
              <a:t>пили чай на террасе. (прил.)</a:t>
            </a:r>
          </a:p>
          <a:p>
            <a:r>
              <a:rPr lang="ru-RU" u="sng" dirty="0" smtClean="0"/>
              <a:t>Провожающие</a:t>
            </a:r>
            <a:r>
              <a:rPr lang="ru-RU" dirty="0" smtClean="0"/>
              <a:t> давали последние советы.(</a:t>
            </a:r>
            <a:r>
              <a:rPr lang="ru-RU" dirty="0" err="1" smtClean="0"/>
              <a:t>прич</a:t>
            </a:r>
            <a:r>
              <a:rPr lang="ru-RU" dirty="0" smtClean="0"/>
              <a:t>.)</a:t>
            </a:r>
          </a:p>
          <a:p>
            <a:r>
              <a:rPr lang="ru-RU" u="sng" dirty="0" smtClean="0"/>
              <a:t>Большинство гостей </a:t>
            </a:r>
            <a:r>
              <a:rPr lang="ru-RU" dirty="0" smtClean="0"/>
              <a:t>уже приехали. (</a:t>
            </a:r>
            <a:r>
              <a:rPr lang="ru-RU" dirty="0" err="1" smtClean="0"/>
              <a:t>словосоч</a:t>
            </a:r>
            <a:r>
              <a:rPr lang="ru-RU" dirty="0" smtClean="0"/>
              <a:t>.)</a:t>
            </a:r>
          </a:p>
          <a:p>
            <a:r>
              <a:rPr lang="ru-RU" dirty="0" smtClean="0"/>
              <a:t>Полосой протянулся </a:t>
            </a:r>
            <a:r>
              <a:rPr lang="ru-RU" u="sng" dirty="0" smtClean="0"/>
              <a:t>Млечный путь</a:t>
            </a:r>
            <a:r>
              <a:rPr lang="ru-RU" dirty="0" smtClean="0"/>
              <a:t>. (</a:t>
            </a:r>
            <a:r>
              <a:rPr lang="ru-RU" dirty="0" err="1" smtClean="0"/>
              <a:t>словосоч</a:t>
            </a:r>
            <a:r>
              <a:rPr lang="ru-RU" dirty="0" smtClean="0"/>
              <a:t>.)</a:t>
            </a:r>
          </a:p>
          <a:p>
            <a:r>
              <a:rPr lang="ru-RU" u="sng" dirty="0" smtClean="0"/>
              <a:t>Пять</a:t>
            </a:r>
            <a:r>
              <a:rPr lang="ru-RU" dirty="0" smtClean="0"/>
              <a:t> - простое число. (</a:t>
            </a:r>
            <a:r>
              <a:rPr lang="ru-RU" dirty="0" err="1" smtClean="0"/>
              <a:t>числ</a:t>
            </a:r>
            <a:r>
              <a:rPr lang="ru-RU" dirty="0" smtClean="0"/>
              <a:t>.)</a:t>
            </a:r>
          </a:p>
          <a:p>
            <a:r>
              <a:rPr lang="ru-RU" u="sng" dirty="0" smtClean="0"/>
              <a:t>Мы с дедом </a:t>
            </a:r>
            <a:r>
              <a:rPr lang="ru-RU" dirty="0" smtClean="0"/>
              <a:t>любим рыбачить. (</a:t>
            </a:r>
            <a:r>
              <a:rPr lang="ru-RU" dirty="0" err="1" smtClean="0"/>
              <a:t>словосоч</a:t>
            </a:r>
            <a:r>
              <a:rPr lang="ru-RU" dirty="0" smtClean="0"/>
              <a:t>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80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Сказуемое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– главный член предложения, который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</a:t>
            </a:r>
            <a:r>
              <a:rPr lang="ru-RU" b="1" dirty="0" smtClean="0"/>
              <a:t>бозначает</a:t>
            </a:r>
            <a:r>
              <a:rPr lang="ru-RU" dirty="0" smtClean="0"/>
              <a:t> признак подлежащего (действие, состояние, свойство)</a:t>
            </a:r>
          </a:p>
          <a:p>
            <a:r>
              <a:rPr lang="ru-RU" b="1" dirty="0"/>
              <a:t>о</a:t>
            </a:r>
            <a:r>
              <a:rPr lang="ru-RU" b="1" dirty="0" smtClean="0"/>
              <a:t>твечает на вопросы </a:t>
            </a:r>
            <a:r>
              <a:rPr lang="ru-RU" dirty="0" smtClean="0"/>
              <a:t>что делает предмет? </a:t>
            </a:r>
            <a:r>
              <a:rPr lang="ru-RU" dirty="0"/>
              <a:t>к</a:t>
            </a:r>
            <a:r>
              <a:rPr lang="ru-RU" dirty="0" smtClean="0"/>
              <a:t>аков предмет? кто он такой? что он такое?</a:t>
            </a:r>
          </a:p>
          <a:p>
            <a:r>
              <a:rPr lang="ru-RU" b="1" dirty="0" smtClean="0"/>
              <a:t>Обычно выражен </a:t>
            </a:r>
            <a:r>
              <a:rPr lang="ru-RU" dirty="0" smtClean="0"/>
              <a:t>глаголом в любом из наклонений, а также существительным, прилагательным, местоимением, наречием, словосочетанием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016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87424"/>
            <a:ext cx="8229600" cy="1417638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Чем выражены сказуемые?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904656"/>
          </a:xfrm>
        </p:spPr>
        <p:txBody>
          <a:bodyPr>
            <a:normAutofit/>
          </a:bodyPr>
          <a:lstStyle/>
          <a:p>
            <a:r>
              <a:rPr lang="ru-RU" dirty="0" smtClean="0"/>
              <a:t>Нивы </a:t>
            </a:r>
            <a:r>
              <a:rPr lang="ru-RU" u="sng" dirty="0" smtClean="0"/>
              <a:t>сжаты.</a:t>
            </a:r>
            <a:r>
              <a:rPr lang="ru-RU" dirty="0" smtClean="0"/>
              <a:t> Рощи </a:t>
            </a:r>
            <a:r>
              <a:rPr lang="ru-RU" u="sng" dirty="0" smtClean="0"/>
              <a:t>голы.</a:t>
            </a:r>
          </a:p>
          <a:p>
            <a:r>
              <a:rPr lang="ru-RU" dirty="0" smtClean="0"/>
              <a:t>Добрая работа – всему </a:t>
            </a:r>
            <a:r>
              <a:rPr lang="ru-RU" u="sng" dirty="0" smtClean="0"/>
              <a:t>начало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Алексей </a:t>
            </a:r>
            <a:r>
              <a:rPr lang="ru-RU" u="sng" dirty="0" smtClean="0"/>
              <a:t>учился</a:t>
            </a:r>
            <a:r>
              <a:rPr lang="ru-RU" dirty="0" smtClean="0"/>
              <a:t> в вечерней школе.</a:t>
            </a:r>
          </a:p>
          <a:p>
            <a:r>
              <a:rPr lang="ru-RU" dirty="0" smtClean="0"/>
              <a:t>Мне сегодня </a:t>
            </a:r>
            <a:r>
              <a:rPr lang="ru-RU" u="sng" dirty="0" smtClean="0"/>
              <a:t>нездоровится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Сирень </a:t>
            </a:r>
            <a:r>
              <a:rPr lang="ru-RU" u="sng" dirty="0" smtClean="0"/>
              <a:t>начала цвести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старании вы </a:t>
            </a:r>
            <a:r>
              <a:rPr lang="ru-RU" u="sng" dirty="0" smtClean="0"/>
              <a:t>можете добиться </a:t>
            </a:r>
            <a:r>
              <a:rPr lang="ru-RU" dirty="0" smtClean="0"/>
              <a:t>многого.</a:t>
            </a:r>
          </a:p>
          <a:p>
            <a:r>
              <a:rPr lang="ru-RU" dirty="0" smtClean="0"/>
              <a:t>Молодой специалист </a:t>
            </a:r>
            <a:r>
              <a:rPr lang="ru-RU" u="sng" dirty="0" smtClean="0"/>
              <a:t>хотел заняться </a:t>
            </a:r>
            <a:r>
              <a:rPr lang="ru-RU" dirty="0" smtClean="0"/>
              <a:t>делами.</a:t>
            </a:r>
          </a:p>
          <a:p>
            <a:r>
              <a:rPr lang="ru-RU" dirty="0" smtClean="0"/>
              <a:t>Метель </a:t>
            </a:r>
            <a:r>
              <a:rPr lang="ru-RU" u="sng" dirty="0" smtClean="0"/>
              <a:t>была страшная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Самолет – быстрое </a:t>
            </a:r>
            <a:r>
              <a:rPr lang="ru-RU" u="sng" dirty="0" smtClean="0"/>
              <a:t>средство передвижения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88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Words>1101</Words>
  <Application>Microsoft Office PowerPoint</Application>
  <PresentationFormat>Экран (4:3)</PresentationFormat>
  <Paragraphs>151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Двусоставное предложение . Подлежащее и сказуемое.</vt:lpstr>
      <vt:lpstr>Главные члены предложения (грамматическая основа )</vt:lpstr>
      <vt:lpstr>Определение любого члена предложения всегда состоит из 3 частей</vt:lpstr>
      <vt:lpstr>Подлежащее- главный член предложения, который</vt:lpstr>
      <vt:lpstr>Способы выражения подлежащего</vt:lpstr>
      <vt:lpstr>Назовите подлежащее и способ выражения</vt:lpstr>
      <vt:lpstr>Проверь себя</vt:lpstr>
      <vt:lpstr>Сказуемое – главный член предложения, который</vt:lpstr>
      <vt:lpstr>Чем выражены сказуемые?</vt:lpstr>
      <vt:lpstr>Проверь себя</vt:lpstr>
      <vt:lpstr>Способы выражения сказуемого</vt:lpstr>
      <vt:lpstr>Найдите грамматические основы в предложениях, определите, чем  выражены сказуемые.</vt:lpstr>
      <vt:lpstr>Проверьте, правильно ли вы нашли сказуемые?</vt:lpstr>
      <vt:lpstr>Виды сказуемых</vt:lpstr>
      <vt:lpstr>Простое глагольное сказуемое может быть выражено глаголом в форме любого из наклонений</vt:lpstr>
      <vt:lpstr>Составное глагольное сказуемое: вспомогательный глагол + неопределенная форма глагола</vt:lpstr>
      <vt:lpstr>Составное именное сказуемое : вспомогательный глагол + именная часть речи</vt:lpstr>
      <vt:lpstr>Вспомогательная часть составного глагольного сказуемого может выражать значение начала ,  конца , продолжительности , желательности, возможности действия</vt:lpstr>
      <vt:lpstr>Вспомогательная часть( глагол-связка) составного именного сказуемого  может выражаться глаголами</vt:lpstr>
      <vt:lpstr>Найдите грамматические основы. Какими частями речи выражены подлежащее и сказуемое? Определите типы сказуемых.</vt:lpstr>
      <vt:lpstr>Использованная литература: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Двусоставное предложение . Подлежащее и сказуемое.</dc:title>
  <dc:creator>Малявина Анна</dc:creator>
  <cp:lastModifiedBy>Малявина Анна</cp:lastModifiedBy>
  <cp:revision>41</cp:revision>
  <dcterms:created xsi:type="dcterms:W3CDTF">2012-07-20T06:22:27Z</dcterms:created>
  <dcterms:modified xsi:type="dcterms:W3CDTF">2012-08-31T08:32:03Z</dcterms:modified>
</cp:coreProperties>
</file>