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58" r:id="rId4"/>
    <p:sldId id="270" r:id="rId5"/>
    <p:sldId id="260" r:id="rId6"/>
    <p:sldId id="265" r:id="rId7"/>
    <p:sldId id="261" r:id="rId8"/>
    <p:sldId id="259" r:id="rId9"/>
    <p:sldId id="266" r:id="rId10"/>
    <p:sldId id="267" r:id="rId11"/>
    <p:sldId id="268" r:id="rId12"/>
    <p:sldId id="276" r:id="rId13"/>
    <p:sldId id="272" r:id="rId14"/>
    <p:sldId id="277" r:id="rId15"/>
    <p:sldId id="279" r:id="rId16"/>
    <p:sldId id="280" r:id="rId17"/>
    <p:sldId id="281" r:id="rId18"/>
    <p:sldId id="275" r:id="rId19"/>
    <p:sldId id="282" r:id="rId20"/>
    <p:sldId id="283" r:id="rId21"/>
    <p:sldId id="286" r:id="rId22"/>
    <p:sldId id="285" r:id="rId23"/>
    <p:sldId id="288" r:id="rId24"/>
    <p:sldId id="284" r:id="rId25"/>
    <p:sldId id="287" r:id="rId26"/>
    <p:sldId id="289" r:id="rId27"/>
    <p:sldId id="291" r:id="rId28"/>
    <p:sldId id="292" r:id="rId29"/>
    <p:sldId id="293" r:id="rId30"/>
    <p:sldId id="294" r:id="rId31"/>
    <p:sldId id="295" r:id="rId32"/>
    <p:sldId id="29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p:scale>
          <a:sx n="100" d="100"/>
          <a:sy n="100" d="100"/>
        </p:scale>
        <p:origin x="-946" y="28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20.09.2012</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20.09.2012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20.09.2012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20.09.2012</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20.09.2012</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20.09.2012</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20.09.2012</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20.09.2012</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20.09.2012</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20.09.2012</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20.09.2012</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20.09.2012</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404664"/>
            <a:ext cx="8568952" cy="4392488"/>
          </a:xfrm>
        </p:spPr>
        <p:txBody>
          <a:bodyPr/>
          <a:lstStyle/>
          <a:p>
            <a:pPr algn="ctr"/>
            <a:r>
              <a:rPr lang="ru-RU" sz="2400" b="1" dirty="0">
                <a:effectLst/>
              </a:rPr>
              <a:t>Муниципальное бюджетное образовательное учреждение гимназия № 7 г. Красногорска Московской области</a:t>
            </a:r>
            <a:r>
              <a:rPr lang="ru-RU" sz="2400" dirty="0">
                <a:effectLst/>
              </a:rPr>
              <a:t/>
            </a:r>
            <a:br>
              <a:rPr lang="ru-RU" sz="2400" dirty="0">
                <a:effectLst/>
              </a:rPr>
            </a:br>
            <a:r>
              <a:rPr lang="ru-RU" sz="2400" b="1" dirty="0" smtClean="0">
                <a:effectLst/>
              </a:rPr>
              <a:t>Тема</a:t>
            </a:r>
            <a:r>
              <a:rPr lang="ru-RU" sz="2400" b="1" dirty="0">
                <a:effectLst/>
              </a:rPr>
              <a:t>: </a:t>
            </a:r>
            <a:r>
              <a:rPr lang="ru-RU" sz="2400" b="1" i="1" dirty="0">
                <a:effectLst/>
              </a:rPr>
              <a:t> </a:t>
            </a:r>
            <a:r>
              <a:rPr lang="ru-RU" sz="2400" b="1" dirty="0">
                <a:effectLst/>
              </a:rPr>
              <a:t>«Буквы О и А на конце наречий с приставками из-(</a:t>
            </a:r>
            <a:r>
              <a:rPr lang="ru-RU" sz="2400" b="1" dirty="0" err="1">
                <a:effectLst/>
              </a:rPr>
              <a:t>ис</a:t>
            </a:r>
            <a:r>
              <a:rPr lang="ru-RU" sz="2400" b="1" dirty="0">
                <a:effectLst/>
              </a:rPr>
              <a:t>-), до-, с-(со-), в-(во-), на-, за-» для учащихся 6 (7) класса.</a:t>
            </a:r>
            <a:r>
              <a:rPr lang="ru-RU" sz="2400" dirty="0">
                <a:effectLst/>
              </a:rPr>
              <a:t/>
            </a:r>
            <a:br>
              <a:rPr lang="ru-RU" sz="2400" dirty="0">
                <a:effectLst/>
              </a:rPr>
            </a:br>
            <a:r>
              <a:rPr lang="ru-RU" sz="2400" dirty="0">
                <a:effectLst/>
              </a:rPr>
              <a:t>Автор: Каштанова Наталья Александровна, учитель русского языка и литературы высшей </a:t>
            </a:r>
            <a:r>
              <a:rPr lang="ru-RU" sz="2400" dirty="0" smtClean="0">
                <a:effectLst/>
              </a:rPr>
              <a:t>категории</a:t>
            </a:r>
            <a:endParaRPr lang="ru-RU" sz="2400" dirty="0">
              <a:effectLst/>
            </a:endParaRPr>
          </a:p>
        </p:txBody>
      </p:sp>
    </p:spTree>
    <p:extLst>
      <p:ext uri="{BB962C8B-B14F-4D97-AF65-F5344CB8AC3E}">
        <p14:creationId xmlns:p14="http://schemas.microsoft.com/office/powerpoint/2010/main" val="329966084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8836" y="692696"/>
            <a:ext cx="7776864" cy="792088"/>
          </a:xfrm>
        </p:spPr>
        <p:txBody>
          <a:bodyPr/>
          <a:lstStyle/>
          <a:p>
            <a:pPr algn="ctr"/>
            <a:r>
              <a:rPr lang="ru-RU" sz="4400" dirty="0" smtClean="0">
                <a:effectLst/>
              </a:rPr>
              <a:t>издалека </a:t>
            </a:r>
            <a:endParaRPr lang="ru-RU" sz="4400" dirty="0"/>
          </a:p>
        </p:txBody>
      </p:sp>
      <p:sp>
        <p:nvSpPr>
          <p:cNvPr id="3" name="Заголовок 3"/>
          <p:cNvSpPr txBox="1">
            <a:spLocks/>
          </p:cNvSpPr>
          <p:nvPr/>
        </p:nvSpPr>
        <p:spPr>
          <a:xfrm>
            <a:off x="688836" y="1178672"/>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a:effectLst/>
              </a:rPr>
              <a:t>доходчиво</a:t>
            </a:r>
            <a:r>
              <a:rPr lang="ru-RU" sz="4400" dirty="0" smtClean="0">
                <a:effectLst/>
              </a:rPr>
              <a:t> </a:t>
            </a:r>
            <a:endParaRPr lang="ru-RU" sz="4400" dirty="0"/>
          </a:p>
        </p:txBody>
      </p:sp>
      <p:sp>
        <p:nvSpPr>
          <p:cNvPr id="5" name="Заголовок 3"/>
          <p:cNvSpPr txBox="1">
            <a:spLocks/>
          </p:cNvSpPr>
          <p:nvPr/>
        </p:nvSpPr>
        <p:spPr>
          <a:xfrm>
            <a:off x="741060" y="1574716"/>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снова </a:t>
            </a:r>
            <a:endParaRPr lang="ru-RU" sz="4400" dirty="0"/>
          </a:p>
        </p:txBody>
      </p:sp>
      <p:sp>
        <p:nvSpPr>
          <p:cNvPr id="6" name="Заголовок 3"/>
          <p:cNvSpPr txBox="1">
            <a:spLocks/>
          </p:cNvSpPr>
          <p:nvPr/>
        </p:nvSpPr>
        <p:spPr>
          <a:xfrm>
            <a:off x="722372" y="1988840"/>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дословно </a:t>
            </a:r>
            <a:endParaRPr lang="ru-RU" sz="4400" dirty="0"/>
          </a:p>
        </p:txBody>
      </p:sp>
      <p:sp>
        <p:nvSpPr>
          <p:cNvPr id="7" name="Заголовок 3"/>
          <p:cNvSpPr txBox="1">
            <a:spLocks/>
          </p:cNvSpPr>
          <p:nvPr/>
        </p:nvSpPr>
        <p:spPr>
          <a:xfrm>
            <a:off x="724272" y="2420888"/>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сначала</a:t>
            </a:r>
            <a:endParaRPr lang="ru-RU" sz="4400" dirty="0"/>
          </a:p>
        </p:txBody>
      </p:sp>
      <p:sp>
        <p:nvSpPr>
          <p:cNvPr id="8" name="Заголовок 3"/>
          <p:cNvSpPr txBox="1">
            <a:spLocks/>
          </p:cNvSpPr>
          <p:nvPr/>
        </p:nvSpPr>
        <p:spPr>
          <a:xfrm>
            <a:off x="741060" y="2924944"/>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начисто</a:t>
            </a:r>
            <a:endParaRPr lang="ru-RU" sz="4400" dirty="0"/>
          </a:p>
        </p:txBody>
      </p:sp>
      <p:sp>
        <p:nvSpPr>
          <p:cNvPr id="9" name="Заголовок 3"/>
          <p:cNvSpPr txBox="1">
            <a:spLocks/>
          </p:cNvSpPr>
          <p:nvPr/>
        </p:nvSpPr>
        <p:spPr>
          <a:xfrm>
            <a:off x="676652" y="3356992"/>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изменчиво </a:t>
            </a:r>
            <a:endParaRPr lang="ru-RU" sz="4400" dirty="0"/>
          </a:p>
        </p:txBody>
      </p:sp>
      <p:sp>
        <p:nvSpPr>
          <p:cNvPr id="10" name="Заголовок 3"/>
          <p:cNvSpPr txBox="1">
            <a:spLocks/>
          </p:cNvSpPr>
          <p:nvPr/>
        </p:nvSpPr>
        <p:spPr>
          <a:xfrm>
            <a:off x="722372" y="3789040"/>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сгоряча</a:t>
            </a:r>
            <a:endParaRPr lang="ru-RU" sz="4400" dirty="0"/>
          </a:p>
        </p:txBody>
      </p:sp>
      <p:sp>
        <p:nvSpPr>
          <p:cNvPr id="11" name="Заголовок 3"/>
          <p:cNvSpPr txBox="1">
            <a:spLocks/>
          </p:cNvSpPr>
          <p:nvPr/>
        </p:nvSpPr>
        <p:spPr>
          <a:xfrm>
            <a:off x="741060" y="4292312"/>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рассеянно</a:t>
            </a:r>
            <a:endParaRPr lang="ru-RU" sz="4400" dirty="0"/>
          </a:p>
        </p:txBody>
      </p:sp>
      <p:sp>
        <p:nvSpPr>
          <p:cNvPr id="12" name="Заголовок 3"/>
          <p:cNvSpPr txBox="1">
            <a:spLocks/>
          </p:cNvSpPr>
          <p:nvPr/>
        </p:nvSpPr>
        <p:spPr>
          <a:xfrm>
            <a:off x="825252" y="4797152"/>
            <a:ext cx="7776864"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400" dirty="0" smtClean="0">
                <a:effectLst/>
              </a:rPr>
              <a:t>доверчиво </a:t>
            </a:r>
            <a:endParaRPr lang="ru-RU" sz="4400" dirty="0"/>
          </a:p>
        </p:txBody>
      </p:sp>
    </p:spTree>
    <p:extLst>
      <p:ext uri="{BB962C8B-B14F-4D97-AF65-F5344CB8AC3E}">
        <p14:creationId xmlns:p14="http://schemas.microsoft.com/office/powerpoint/2010/main" val="2155036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mph" presetSubtype="0" fill="hold" grpId="0" nodeType="clickEffect">
                                  <p:stCondLst>
                                    <p:cond delay="0"/>
                                  </p:stCondLst>
                                  <p:iterate type="lt">
                                    <p:tmPct val="4000"/>
                                  </p:iterate>
                                  <p:childTnLst>
                                    <p:set>
                                      <p:cBhvr override="childStyle">
                                        <p:cTn id="11" dur="2000" fill="hold"/>
                                        <p:tgtEl>
                                          <p:spTgt spid="4"/>
                                        </p:tgtEl>
                                        <p:attrNameLst>
                                          <p:attrName>style.color</p:attrName>
                                        </p:attrNameLst>
                                      </p:cBhvr>
                                      <p:to>
                                        <p:clrVal>
                                          <a:srgbClr val="FE0000"/>
                                        </p:clrVal>
                                      </p:to>
                                    </p:set>
                                    <p:set>
                                      <p:cBhvr>
                                        <p:cTn id="12" dur="2000" fill="hold"/>
                                        <p:tgtEl>
                                          <p:spTgt spid="4"/>
                                        </p:tgtEl>
                                        <p:attrNameLst>
                                          <p:attrName>fillcolor</p:attrName>
                                        </p:attrNameLst>
                                      </p:cBhvr>
                                      <p:to>
                                        <p:clrVal>
                                          <a:srgbClr val="FE0000"/>
                                        </p:clrVal>
                                      </p:to>
                                    </p:set>
                                    <p:set>
                                      <p:cBhvr>
                                        <p:cTn id="13" dur="2000" fill="hold"/>
                                        <p:tgtEl>
                                          <p:spTgt spid="4"/>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1" nodeType="clickEffect">
                                  <p:stCondLst>
                                    <p:cond delay="0"/>
                                  </p:stCondLst>
                                  <p:iterate type="lt">
                                    <p:tmPct val="0"/>
                                  </p:iterate>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mph" presetSubtype="0" fill="hold" grpId="0" nodeType="clickEffect">
                                  <p:stCondLst>
                                    <p:cond delay="0"/>
                                  </p:stCondLst>
                                  <p:iterate type="lt">
                                    <p:tmPct val="4000"/>
                                  </p:iterate>
                                  <p:childTnLst>
                                    <p:set>
                                      <p:cBhvr override="childStyle">
                                        <p:cTn id="22" dur="2000" fill="hold"/>
                                        <p:tgtEl>
                                          <p:spTgt spid="3"/>
                                        </p:tgtEl>
                                        <p:attrNameLst>
                                          <p:attrName>style.color</p:attrName>
                                        </p:attrNameLst>
                                      </p:cBhvr>
                                      <p:to>
                                        <p:clrVal>
                                          <a:schemeClr val="accent2"/>
                                        </p:clrVal>
                                      </p:to>
                                    </p:set>
                                    <p:set>
                                      <p:cBhvr>
                                        <p:cTn id="23" dur="2000" fill="hold"/>
                                        <p:tgtEl>
                                          <p:spTgt spid="3"/>
                                        </p:tgtEl>
                                        <p:attrNameLst>
                                          <p:attrName>fillcolor</p:attrName>
                                        </p:attrNameLst>
                                      </p:cBhvr>
                                      <p:to>
                                        <p:clrVal>
                                          <a:schemeClr val="accent2"/>
                                        </p:clrVal>
                                      </p:to>
                                    </p:set>
                                    <p:set>
                                      <p:cBhvr>
                                        <p:cTn id="24" dur="2000" fill="hold"/>
                                        <p:tgtEl>
                                          <p:spTgt spid="3"/>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1" nodeType="clickEffect">
                                  <p:stCondLst>
                                    <p:cond delay="0"/>
                                  </p:stCondLst>
                                  <p:iterate type="lt">
                                    <p:tmPct val="0"/>
                                  </p:iterate>
                                  <p:childTnLst>
                                    <p:set>
                                      <p:cBhvr>
                                        <p:cTn id="28" dur="1" fill="hold">
                                          <p:stCondLst>
                                            <p:cond delay="0"/>
                                          </p:stCondLst>
                                        </p:cTn>
                                        <p:tgtEl>
                                          <p:spTgt spid="5"/>
                                        </p:tgtEl>
                                        <p:attrNameLst>
                                          <p:attrName>style.visibility</p:attrName>
                                        </p:attrNameLst>
                                      </p:cBhvr>
                                      <p:to>
                                        <p:strVal val="visible"/>
                                      </p:to>
                                    </p:set>
                                    <p:animEffect transition="in" filter="fade">
                                      <p:cBhvr>
                                        <p:cTn id="29" dur="20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mph" presetSubtype="0" fill="hold" grpId="0" nodeType="clickEffect">
                                  <p:stCondLst>
                                    <p:cond delay="0"/>
                                  </p:stCondLst>
                                  <p:iterate type="lt">
                                    <p:tmPct val="4000"/>
                                  </p:iterate>
                                  <p:childTnLst>
                                    <p:set>
                                      <p:cBhvr override="childStyle">
                                        <p:cTn id="33" dur="2000" fill="hold"/>
                                        <p:tgtEl>
                                          <p:spTgt spid="5"/>
                                        </p:tgtEl>
                                        <p:attrNameLst>
                                          <p:attrName>style.color</p:attrName>
                                        </p:attrNameLst>
                                      </p:cBhvr>
                                      <p:to>
                                        <p:clrVal>
                                          <a:srgbClr val="FE0000"/>
                                        </p:clrVal>
                                      </p:to>
                                    </p:set>
                                    <p:set>
                                      <p:cBhvr>
                                        <p:cTn id="34" dur="2000" fill="hold"/>
                                        <p:tgtEl>
                                          <p:spTgt spid="5"/>
                                        </p:tgtEl>
                                        <p:attrNameLst>
                                          <p:attrName>fillcolor</p:attrName>
                                        </p:attrNameLst>
                                      </p:cBhvr>
                                      <p:to>
                                        <p:clrVal>
                                          <a:srgbClr val="FE0000"/>
                                        </p:clrVal>
                                      </p:to>
                                    </p:set>
                                    <p:set>
                                      <p:cBhvr>
                                        <p:cTn id="35" dur="2000" fill="hold"/>
                                        <p:tgtEl>
                                          <p:spTgt spid="5"/>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1" nodeType="clickEffect">
                                  <p:stCondLst>
                                    <p:cond delay="0"/>
                                  </p:stCondLst>
                                  <p:iterate type="lt">
                                    <p:tmPct val="0"/>
                                  </p:iterate>
                                  <p:childTnLst>
                                    <p:set>
                                      <p:cBhvr>
                                        <p:cTn id="39" dur="1" fill="hold">
                                          <p:stCondLst>
                                            <p:cond delay="0"/>
                                          </p:stCondLst>
                                        </p:cTn>
                                        <p:tgtEl>
                                          <p:spTgt spid="6"/>
                                        </p:tgtEl>
                                        <p:attrNameLst>
                                          <p:attrName>style.visibility</p:attrName>
                                        </p:attrNameLst>
                                      </p:cBhvr>
                                      <p:to>
                                        <p:strVal val="visible"/>
                                      </p:to>
                                    </p:set>
                                    <p:animEffect transition="in" filter="fade">
                                      <p:cBhvr>
                                        <p:cTn id="40" dur="2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mph" presetSubtype="0" fill="hold" grpId="0" nodeType="clickEffect">
                                  <p:stCondLst>
                                    <p:cond delay="0"/>
                                  </p:stCondLst>
                                  <p:iterate type="lt">
                                    <p:tmPct val="4000"/>
                                  </p:iterate>
                                  <p:childTnLst>
                                    <p:set>
                                      <p:cBhvr override="childStyle">
                                        <p:cTn id="44" dur="2000" fill="hold"/>
                                        <p:tgtEl>
                                          <p:spTgt spid="6"/>
                                        </p:tgtEl>
                                        <p:attrNameLst>
                                          <p:attrName>style.color</p:attrName>
                                        </p:attrNameLst>
                                      </p:cBhvr>
                                      <p:to>
                                        <p:clrVal>
                                          <a:schemeClr val="accent2"/>
                                        </p:clrVal>
                                      </p:to>
                                    </p:set>
                                    <p:set>
                                      <p:cBhvr>
                                        <p:cTn id="45" dur="2000" fill="hold"/>
                                        <p:tgtEl>
                                          <p:spTgt spid="6"/>
                                        </p:tgtEl>
                                        <p:attrNameLst>
                                          <p:attrName>fillcolor</p:attrName>
                                        </p:attrNameLst>
                                      </p:cBhvr>
                                      <p:to>
                                        <p:clrVal>
                                          <a:schemeClr val="accent2"/>
                                        </p:clrVal>
                                      </p:to>
                                    </p:set>
                                    <p:set>
                                      <p:cBhvr>
                                        <p:cTn id="46" dur="2000" fill="hold"/>
                                        <p:tgtEl>
                                          <p:spTgt spid="6"/>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1" nodeType="clickEffect">
                                  <p:stCondLst>
                                    <p:cond delay="0"/>
                                  </p:stCondLst>
                                  <p:iterate type="lt">
                                    <p:tmPct val="0"/>
                                  </p:iterate>
                                  <p:childTnLst>
                                    <p:set>
                                      <p:cBhvr>
                                        <p:cTn id="50" dur="1" fill="hold">
                                          <p:stCondLst>
                                            <p:cond delay="0"/>
                                          </p:stCondLst>
                                        </p:cTn>
                                        <p:tgtEl>
                                          <p:spTgt spid="7"/>
                                        </p:tgtEl>
                                        <p:attrNameLst>
                                          <p:attrName>style.visibility</p:attrName>
                                        </p:attrNameLst>
                                      </p:cBhvr>
                                      <p:to>
                                        <p:strVal val="visible"/>
                                      </p:to>
                                    </p:set>
                                    <p:animEffect transition="in" filter="fade">
                                      <p:cBhvr>
                                        <p:cTn id="51" dur="20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mph" presetSubtype="0" fill="hold" grpId="0" nodeType="clickEffect">
                                  <p:stCondLst>
                                    <p:cond delay="0"/>
                                  </p:stCondLst>
                                  <p:iterate type="lt">
                                    <p:tmPct val="4000"/>
                                  </p:iterate>
                                  <p:childTnLst>
                                    <p:set>
                                      <p:cBhvr override="childStyle">
                                        <p:cTn id="55" dur="2000" fill="hold"/>
                                        <p:tgtEl>
                                          <p:spTgt spid="7"/>
                                        </p:tgtEl>
                                        <p:attrNameLst>
                                          <p:attrName>style.color</p:attrName>
                                        </p:attrNameLst>
                                      </p:cBhvr>
                                      <p:to>
                                        <p:clrVal>
                                          <a:srgbClr val="FE0000"/>
                                        </p:clrVal>
                                      </p:to>
                                    </p:set>
                                    <p:set>
                                      <p:cBhvr>
                                        <p:cTn id="56" dur="2000" fill="hold"/>
                                        <p:tgtEl>
                                          <p:spTgt spid="7"/>
                                        </p:tgtEl>
                                        <p:attrNameLst>
                                          <p:attrName>fillcolor</p:attrName>
                                        </p:attrNameLst>
                                      </p:cBhvr>
                                      <p:to>
                                        <p:clrVal>
                                          <a:srgbClr val="FE0000"/>
                                        </p:clrVal>
                                      </p:to>
                                    </p:set>
                                    <p:set>
                                      <p:cBhvr>
                                        <p:cTn id="57" dur="2000" fill="hold"/>
                                        <p:tgtEl>
                                          <p:spTgt spid="7"/>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1" nodeType="clickEffect">
                                  <p:stCondLst>
                                    <p:cond delay="0"/>
                                  </p:stCondLst>
                                  <p:iterate type="lt">
                                    <p:tmPct val="0"/>
                                  </p:iterate>
                                  <p:childTnLst>
                                    <p:set>
                                      <p:cBhvr>
                                        <p:cTn id="61" dur="1" fill="hold">
                                          <p:stCondLst>
                                            <p:cond delay="0"/>
                                          </p:stCondLst>
                                        </p:cTn>
                                        <p:tgtEl>
                                          <p:spTgt spid="8"/>
                                        </p:tgtEl>
                                        <p:attrNameLst>
                                          <p:attrName>style.visibility</p:attrName>
                                        </p:attrNameLst>
                                      </p:cBhvr>
                                      <p:to>
                                        <p:strVal val="visible"/>
                                      </p:to>
                                    </p:set>
                                    <p:animEffect transition="in" filter="fade">
                                      <p:cBhvr>
                                        <p:cTn id="62" dur="20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mph" presetSubtype="0" fill="hold" grpId="0" nodeType="clickEffect">
                                  <p:stCondLst>
                                    <p:cond delay="0"/>
                                  </p:stCondLst>
                                  <p:iterate type="lt">
                                    <p:tmPct val="4000"/>
                                  </p:iterate>
                                  <p:childTnLst>
                                    <p:set>
                                      <p:cBhvr override="childStyle">
                                        <p:cTn id="66" dur="2000" fill="hold"/>
                                        <p:tgtEl>
                                          <p:spTgt spid="8"/>
                                        </p:tgtEl>
                                        <p:attrNameLst>
                                          <p:attrName>style.color</p:attrName>
                                        </p:attrNameLst>
                                      </p:cBhvr>
                                      <p:to>
                                        <p:clrVal>
                                          <a:srgbClr val="FE0000"/>
                                        </p:clrVal>
                                      </p:to>
                                    </p:set>
                                    <p:set>
                                      <p:cBhvr>
                                        <p:cTn id="67" dur="2000" fill="hold"/>
                                        <p:tgtEl>
                                          <p:spTgt spid="8"/>
                                        </p:tgtEl>
                                        <p:attrNameLst>
                                          <p:attrName>fillcolor</p:attrName>
                                        </p:attrNameLst>
                                      </p:cBhvr>
                                      <p:to>
                                        <p:clrVal>
                                          <a:srgbClr val="FE0000"/>
                                        </p:clrVal>
                                      </p:to>
                                    </p:set>
                                    <p:set>
                                      <p:cBhvr>
                                        <p:cTn id="68" dur="2000" fill="hold"/>
                                        <p:tgtEl>
                                          <p:spTgt spid="8"/>
                                        </p:tgtEl>
                                        <p:attrNameLst>
                                          <p:attrName>fill.type</p:attrName>
                                        </p:attrNameLst>
                                      </p:cBhvr>
                                      <p:to>
                                        <p:strVal val="solid"/>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1" nodeType="clickEffect">
                                  <p:stCondLst>
                                    <p:cond delay="0"/>
                                  </p:stCondLst>
                                  <p:iterate type="lt">
                                    <p:tmPct val="0"/>
                                  </p:iterate>
                                  <p:childTnLst>
                                    <p:set>
                                      <p:cBhvr>
                                        <p:cTn id="72" dur="1" fill="hold">
                                          <p:stCondLst>
                                            <p:cond delay="0"/>
                                          </p:stCondLst>
                                        </p:cTn>
                                        <p:tgtEl>
                                          <p:spTgt spid="9"/>
                                        </p:tgtEl>
                                        <p:attrNameLst>
                                          <p:attrName>style.visibility</p:attrName>
                                        </p:attrNameLst>
                                      </p:cBhvr>
                                      <p:to>
                                        <p:strVal val="visible"/>
                                      </p:to>
                                    </p:set>
                                    <p:animEffect transition="in" filter="fade">
                                      <p:cBhvr>
                                        <p:cTn id="73" dur="2000"/>
                                        <p:tgtEl>
                                          <p:spTgt spid="9"/>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mph" presetSubtype="0" fill="hold" grpId="0" nodeType="clickEffect">
                                  <p:stCondLst>
                                    <p:cond delay="0"/>
                                  </p:stCondLst>
                                  <p:iterate type="lt">
                                    <p:tmPct val="4000"/>
                                  </p:iterate>
                                  <p:childTnLst>
                                    <p:set>
                                      <p:cBhvr override="childStyle">
                                        <p:cTn id="77" dur="2000" fill="hold"/>
                                        <p:tgtEl>
                                          <p:spTgt spid="9"/>
                                        </p:tgtEl>
                                        <p:attrNameLst>
                                          <p:attrName>style.color</p:attrName>
                                        </p:attrNameLst>
                                      </p:cBhvr>
                                      <p:to>
                                        <p:clrVal>
                                          <a:schemeClr val="accent2"/>
                                        </p:clrVal>
                                      </p:to>
                                    </p:set>
                                    <p:set>
                                      <p:cBhvr>
                                        <p:cTn id="78" dur="2000" fill="hold"/>
                                        <p:tgtEl>
                                          <p:spTgt spid="9"/>
                                        </p:tgtEl>
                                        <p:attrNameLst>
                                          <p:attrName>fillcolor</p:attrName>
                                        </p:attrNameLst>
                                      </p:cBhvr>
                                      <p:to>
                                        <p:clrVal>
                                          <a:schemeClr val="accent2"/>
                                        </p:clrVal>
                                      </p:to>
                                    </p:set>
                                    <p:set>
                                      <p:cBhvr>
                                        <p:cTn id="79" dur="2000" fill="hold"/>
                                        <p:tgtEl>
                                          <p:spTgt spid="9"/>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1" nodeType="clickEffect">
                                  <p:stCondLst>
                                    <p:cond delay="0"/>
                                  </p:stCondLst>
                                  <p:iterate type="lt">
                                    <p:tmPct val="0"/>
                                  </p:iterate>
                                  <p:childTnLst>
                                    <p:set>
                                      <p:cBhvr>
                                        <p:cTn id="83" dur="1" fill="hold">
                                          <p:stCondLst>
                                            <p:cond delay="0"/>
                                          </p:stCondLst>
                                        </p:cTn>
                                        <p:tgtEl>
                                          <p:spTgt spid="10"/>
                                        </p:tgtEl>
                                        <p:attrNameLst>
                                          <p:attrName>style.visibility</p:attrName>
                                        </p:attrNameLst>
                                      </p:cBhvr>
                                      <p:to>
                                        <p:strVal val="visible"/>
                                      </p:to>
                                    </p:set>
                                    <p:animEffect transition="in" filter="fade">
                                      <p:cBhvr>
                                        <p:cTn id="84" dur="2000"/>
                                        <p:tgtEl>
                                          <p:spTgt spid="10"/>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mph" presetSubtype="0" fill="hold" grpId="0" nodeType="clickEffect">
                                  <p:stCondLst>
                                    <p:cond delay="0"/>
                                  </p:stCondLst>
                                  <p:iterate type="lt">
                                    <p:tmPct val="4000"/>
                                  </p:iterate>
                                  <p:childTnLst>
                                    <p:set>
                                      <p:cBhvr override="childStyle">
                                        <p:cTn id="88" dur="2000" fill="hold"/>
                                        <p:tgtEl>
                                          <p:spTgt spid="10"/>
                                        </p:tgtEl>
                                        <p:attrNameLst>
                                          <p:attrName>style.color</p:attrName>
                                        </p:attrNameLst>
                                      </p:cBhvr>
                                      <p:to>
                                        <p:clrVal>
                                          <a:srgbClr val="FE0000"/>
                                        </p:clrVal>
                                      </p:to>
                                    </p:set>
                                    <p:set>
                                      <p:cBhvr>
                                        <p:cTn id="89" dur="2000" fill="hold"/>
                                        <p:tgtEl>
                                          <p:spTgt spid="10"/>
                                        </p:tgtEl>
                                        <p:attrNameLst>
                                          <p:attrName>fillcolor</p:attrName>
                                        </p:attrNameLst>
                                      </p:cBhvr>
                                      <p:to>
                                        <p:clrVal>
                                          <a:srgbClr val="FE0000"/>
                                        </p:clrVal>
                                      </p:to>
                                    </p:set>
                                    <p:set>
                                      <p:cBhvr>
                                        <p:cTn id="90" dur="2000" fill="hold"/>
                                        <p:tgtEl>
                                          <p:spTgt spid="10"/>
                                        </p:tgtEl>
                                        <p:attrNameLst>
                                          <p:attrName>fill.type</p:attrName>
                                        </p:attrNameLst>
                                      </p:cBhvr>
                                      <p:to>
                                        <p:strVal val="solid"/>
                                      </p:to>
                                    </p:se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1" nodeType="clickEffect">
                                  <p:stCondLst>
                                    <p:cond delay="0"/>
                                  </p:stCondLst>
                                  <p:iterate type="lt">
                                    <p:tmPct val="0"/>
                                  </p:iterate>
                                  <p:childTnLst>
                                    <p:set>
                                      <p:cBhvr>
                                        <p:cTn id="94" dur="1" fill="hold">
                                          <p:stCondLst>
                                            <p:cond delay="0"/>
                                          </p:stCondLst>
                                        </p:cTn>
                                        <p:tgtEl>
                                          <p:spTgt spid="11"/>
                                        </p:tgtEl>
                                        <p:attrNameLst>
                                          <p:attrName>style.visibility</p:attrName>
                                        </p:attrNameLst>
                                      </p:cBhvr>
                                      <p:to>
                                        <p:strVal val="visible"/>
                                      </p:to>
                                    </p:set>
                                    <p:animEffect transition="in" filter="fade">
                                      <p:cBhvr>
                                        <p:cTn id="95" dur="2000"/>
                                        <p:tgtEl>
                                          <p:spTgt spid="11"/>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mph" presetSubtype="0" fill="hold" grpId="0" nodeType="clickEffect">
                                  <p:stCondLst>
                                    <p:cond delay="0"/>
                                  </p:stCondLst>
                                  <p:iterate type="lt">
                                    <p:tmPct val="4000"/>
                                  </p:iterate>
                                  <p:childTnLst>
                                    <p:set>
                                      <p:cBhvr override="childStyle">
                                        <p:cTn id="99" dur="2000" fill="hold"/>
                                        <p:tgtEl>
                                          <p:spTgt spid="11"/>
                                        </p:tgtEl>
                                        <p:attrNameLst>
                                          <p:attrName>style.color</p:attrName>
                                        </p:attrNameLst>
                                      </p:cBhvr>
                                      <p:to>
                                        <p:clrVal>
                                          <a:schemeClr val="accent2"/>
                                        </p:clrVal>
                                      </p:to>
                                    </p:set>
                                    <p:set>
                                      <p:cBhvr>
                                        <p:cTn id="100" dur="2000" fill="hold"/>
                                        <p:tgtEl>
                                          <p:spTgt spid="11"/>
                                        </p:tgtEl>
                                        <p:attrNameLst>
                                          <p:attrName>fillcolor</p:attrName>
                                        </p:attrNameLst>
                                      </p:cBhvr>
                                      <p:to>
                                        <p:clrVal>
                                          <a:schemeClr val="accent2"/>
                                        </p:clrVal>
                                      </p:to>
                                    </p:set>
                                    <p:set>
                                      <p:cBhvr>
                                        <p:cTn id="101" dur="2000" fill="hold"/>
                                        <p:tgtEl>
                                          <p:spTgt spid="11"/>
                                        </p:tgtEl>
                                        <p:attrNameLst>
                                          <p:attrName>fill.type</p:attrName>
                                        </p:attrNameLst>
                                      </p:cBhvr>
                                      <p:to>
                                        <p:strVal val="solid"/>
                                      </p:to>
                                    </p:se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1" nodeType="clickEffect">
                                  <p:stCondLst>
                                    <p:cond delay="0"/>
                                  </p:stCondLst>
                                  <p:iterate type="lt">
                                    <p:tmPct val="0"/>
                                  </p:iterate>
                                  <p:childTnLst>
                                    <p:set>
                                      <p:cBhvr>
                                        <p:cTn id="105" dur="1" fill="hold">
                                          <p:stCondLst>
                                            <p:cond delay="0"/>
                                          </p:stCondLst>
                                        </p:cTn>
                                        <p:tgtEl>
                                          <p:spTgt spid="12"/>
                                        </p:tgtEl>
                                        <p:attrNameLst>
                                          <p:attrName>style.visibility</p:attrName>
                                        </p:attrNameLst>
                                      </p:cBhvr>
                                      <p:to>
                                        <p:strVal val="visible"/>
                                      </p:to>
                                    </p:set>
                                    <p:animEffect transition="in" filter="fade">
                                      <p:cBhvr>
                                        <p:cTn id="106" dur="2000"/>
                                        <p:tgtEl>
                                          <p:spTgt spid="12"/>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mph" presetSubtype="0" fill="hold" grpId="0" nodeType="clickEffect">
                                  <p:stCondLst>
                                    <p:cond delay="0"/>
                                  </p:stCondLst>
                                  <p:iterate type="lt">
                                    <p:tmPct val="4000"/>
                                  </p:iterate>
                                  <p:childTnLst>
                                    <p:set>
                                      <p:cBhvr override="childStyle">
                                        <p:cTn id="110" dur="2000" fill="hold"/>
                                        <p:tgtEl>
                                          <p:spTgt spid="12"/>
                                        </p:tgtEl>
                                        <p:attrNameLst>
                                          <p:attrName>style.color</p:attrName>
                                        </p:attrNameLst>
                                      </p:cBhvr>
                                      <p:to>
                                        <p:clrVal>
                                          <a:schemeClr val="accent2"/>
                                        </p:clrVal>
                                      </p:to>
                                    </p:set>
                                    <p:set>
                                      <p:cBhvr>
                                        <p:cTn id="111" dur="2000" fill="hold"/>
                                        <p:tgtEl>
                                          <p:spTgt spid="12"/>
                                        </p:tgtEl>
                                        <p:attrNameLst>
                                          <p:attrName>fillcolor</p:attrName>
                                        </p:attrNameLst>
                                      </p:cBhvr>
                                      <p:to>
                                        <p:clrVal>
                                          <a:schemeClr val="accent2"/>
                                        </p:clrVal>
                                      </p:to>
                                    </p:set>
                                    <p:set>
                                      <p:cBhvr>
                                        <p:cTn id="112" dur="20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p:bldP spid="3" grpId="1"/>
      <p:bldP spid="5" grpId="0"/>
      <p:bldP spid="5" grpId="1"/>
      <p:bldP spid="6" grpId="0"/>
      <p:bldP spid="6" grpId="1"/>
      <p:bldP spid="7" grpId="0"/>
      <p:bldP spid="7" grpId="1"/>
      <p:bldP spid="8" grpId="0"/>
      <p:bldP spid="8" grpId="1"/>
      <p:bldP spid="9" grpId="0"/>
      <p:bldP spid="9" grpId="1"/>
      <p:bldP spid="10" grpId="0"/>
      <p:bldP spid="10" grpId="1"/>
      <p:bldP spid="11" grpId="0"/>
      <p:bldP spid="11" grpId="1"/>
      <p:bldP spid="12" grpId="0"/>
      <p:bldP spid="1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2520280"/>
          </a:xfrm>
        </p:spPr>
        <p:txBody>
          <a:bodyPr/>
          <a:lstStyle/>
          <a:p>
            <a:pPr algn="ctr"/>
            <a:r>
              <a:rPr lang="ru-RU" sz="4400" dirty="0" smtClean="0">
                <a:effectLst/>
              </a:rPr>
              <a:t>Проанализируем </a:t>
            </a:r>
            <a:r>
              <a:rPr lang="ru-RU" sz="4400" dirty="0">
                <a:effectLst/>
              </a:rPr>
              <a:t>таблицу с целью выяснения условия выбора букв о-а в </a:t>
            </a:r>
            <a:r>
              <a:rPr lang="ru-RU" sz="4400" dirty="0" smtClean="0">
                <a:effectLst/>
              </a:rPr>
              <a:t>наречиях</a:t>
            </a:r>
            <a:endParaRPr lang="ru-RU" sz="4400" dirty="0"/>
          </a:p>
        </p:txBody>
      </p:sp>
    </p:spTree>
    <p:extLst>
      <p:ext uri="{BB962C8B-B14F-4D97-AF65-F5344CB8AC3E}">
        <p14:creationId xmlns:p14="http://schemas.microsoft.com/office/powerpoint/2010/main" val="21550365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77952610"/>
              </p:ext>
            </p:extLst>
          </p:nvPr>
        </p:nvGraphicFramePr>
        <p:xfrm>
          <a:off x="539552" y="1556792"/>
          <a:ext cx="8136904" cy="3408380"/>
        </p:xfrm>
        <a:graphic>
          <a:graphicData uri="http://schemas.openxmlformats.org/drawingml/2006/table">
            <a:tbl>
              <a:tblPr firstRow="1" firstCol="1" bandRow="1">
                <a:tableStyleId>{5C22544A-7EE6-4342-B048-85BDC9FD1C3A}</a:tableStyleId>
              </a:tblPr>
              <a:tblGrid>
                <a:gridCol w="3672408"/>
                <a:gridCol w="4464496"/>
              </a:tblGrid>
              <a:tr h="852095">
                <a:tc>
                  <a:txBody>
                    <a:bodyPr/>
                    <a:lstStyle/>
                    <a:p>
                      <a:pPr lvl="0" indent="450215" algn="l">
                        <a:lnSpc>
                          <a:spcPct val="150000"/>
                        </a:lnSpc>
                        <a:spcAft>
                          <a:spcPts val="0"/>
                        </a:spcAft>
                      </a:pPr>
                      <a:r>
                        <a:rPr lang="ru-RU" sz="2200" b="1" dirty="0">
                          <a:solidFill>
                            <a:schemeClr val="bg1"/>
                          </a:solidFill>
                          <a:effectLst/>
                          <a:latin typeface="+mn-lt"/>
                          <a:ea typeface="Times New Roman"/>
                          <a:cs typeface="Times New Roman"/>
                        </a:rPr>
                        <a:t>издалека ← далекий</a:t>
                      </a: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l">
                        <a:lnSpc>
                          <a:spcPct val="150000"/>
                        </a:lnSpc>
                        <a:spcAft>
                          <a:spcPts val="0"/>
                        </a:spcAft>
                      </a:pPr>
                      <a:r>
                        <a:rPr lang="ru-RU" sz="2200" b="1" dirty="0" smtClean="0">
                          <a:solidFill>
                            <a:schemeClr val="bg1"/>
                          </a:solidFill>
                          <a:effectLst/>
                          <a:latin typeface="+mn-lt"/>
                          <a:ea typeface="Times New Roman"/>
                          <a:cs typeface="Times New Roman"/>
                        </a:rPr>
                        <a:t>исправно</a:t>
                      </a:r>
                      <a:r>
                        <a:rPr lang="ru-RU" sz="2200" b="1" baseline="0" dirty="0" smtClean="0">
                          <a:solidFill>
                            <a:schemeClr val="bg1"/>
                          </a:solidFill>
                          <a:effectLst/>
                          <a:latin typeface="+mn-lt"/>
                          <a:ea typeface="Times New Roman"/>
                          <a:cs typeface="Times New Roman"/>
                        </a:rPr>
                        <a:t> </a:t>
                      </a:r>
                      <a:r>
                        <a:rPr lang="ru-RU" sz="2200" b="1" dirty="0" smtClean="0">
                          <a:solidFill>
                            <a:schemeClr val="bg1"/>
                          </a:solidFill>
                          <a:effectLst/>
                          <a:latin typeface="+mn-lt"/>
                          <a:ea typeface="Times New Roman"/>
                          <a:cs typeface="Times New Roman"/>
                        </a:rPr>
                        <a:t>← </a:t>
                      </a:r>
                      <a:r>
                        <a:rPr lang="ru-RU" sz="2200" b="1" dirty="0">
                          <a:solidFill>
                            <a:schemeClr val="bg1"/>
                          </a:solidFill>
                          <a:effectLst/>
                          <a:latin typeface="+mn-lt"/>
                          <a:ea typeface="Times New Roman"/>
                          <a:cs typeface="Times New Roman"/>
                        </a:rPr>
                        <a:t>исправный</a:t>
                      </a: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l">
                        <a:lnSpc>
                          <a:spcPct val="150000"/>
                        </a:lnSpc>
                        <a:spcAft>
                          <a:spcPts val="0"/>
                        </a:spcAft>
                      </a:pPr>
                      <a:r>
                        <a:rPr lang="ru-RU" sz="2200" b="1" dirty="0">
                          <a:solidFill>
                            <a:schemeClr val="bg1"/>
                          </a:solidFill>
                          <a:effectLst/>
                          <a:latin typeface="+mn-lt"/>
                          <a:ea typeface="Times New Roman"/>
                          <a:cs typeface="Times New Roman"/>
                        </a:rPr>
                        <a:t>докрасна ← красный</a:t>
                      </a: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l">
                        <a:lnSpc>
                          <a:spcPct val="150000"/>
                        </a:lnSpc>
                        <a:spcAft>
                          <a:spcPts val="0"/>
                        </a:spcAft>
                      </a:pPr>
                      <a:r>
                        <a:rPr lang="ru-RU" sz="2200" b="1" dirty="0" smtClean="0">
                          <a:solidFill>
                            <a:schemeClr val="bg1"/>
                          </a:solidFill>
                          <a:effectLst/>
                          <a:latin typeface="+mn-lt"/>
                          <a:ea typeface="Times New Roman"/>
                          <a:cs typeface="Times New Roman"/>
                        </a:rPr>
                        <a:t>изнеженно ← изнеженный</a:t>
                      </a:r>
                      <a:endParaRPr lang="ru-RU" sz="2200" b="1" dirty="0">
                        <a:solidFill>
                          <a:schemeClr val="bg1"/>
                        </a:solidFill>
                        <a:effectLst/>
                        <a:latin typeface="+mn-lt"/>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l">
                        <a:lnSpc>
                          <a:spcPct val="150000"/>
                        </a:lnSpc>
                        <a:spcAft>
                          <a:spcPts val="0"/>
                        </a:spcAft>
                      </a:pPr>
                      <a:r>
                        <a:rPr lang="ru-RU" sz="2200" b="1" dirty="0">
                          <a:solidFill>
                            <a:schemeClr val="bg1"/>
                          </a:solidFill>
                          <a:effectLst/>
                          <a:latin typeface="+mn-lt"/>
                          <a:ea typeface="Times New Roman"/>
                          <a:cs typeface="Times New Roman"/>
                        </a:rPr>
                        <a:t>снова ← новый</a:t>
                      </a: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l">
                        <a:lnSpc>
                          <a:spcPct val="150000"/>
                        </a:lnSpc>
                        <a:spcAft>
                          <a:spcPts val="0"/>
                        </a:spcAft>
                      </a:pPr>
                      <a:r>
                        <a:rPr lang="ru-RU" sz="2200" b="1" dirty="0">
                          <a:solidFill>
                            <a:schemeClr val="bg1"/>
                          </a:solidFill>
                          <a:effectLst/>
                          <a:latin typeface="+mn-lt"/>
                          <a:ea typeface="Times New Roman"/>
                          <a:cs typeface="Times New Roman"/>
                        </a:rPr>
                        <a:t>доверчиво ← доверчивый</a:t>
                      </a: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l">
                        <a:lnSpc>
                          <a:spcPct val="150000"/>
                        </a:lnSpc>
                        <a:spcAft>
                          <a:spcPts val="0"/>
                        </a:spcAft>
                      </a:pPr>
                      <a:r>
                        <a:rPr lang="ru-RU" sz="2200" b="1" dirty="0">
                          <a:solidFill>
                            <a:schemeClr val="bg1"/>
                          </a:solidFill>
                          <a:effectLst/>
                          <a:latin typeface="+mn-lt"/>
                          <a:ea typeface="Times New Roman"/>
                          <a:cs typeface="Times New Roman"/>
                        </a:rPr>
                        <a:t>сначала ← начало</a:t>
                      </a: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l">
                        <a:lnSpc>
                          <a:spcPct val="150000"/>
                        </a:lnSpc>
                        <a:spcAft>
                          <a:spcPts val="0"/>
                        </a:spcAft>
                      </a:pPr>
                      <a:r>
                        <a:rPr lang="ru-RU" sz="2200" b="1" dirty="0">
                          <a:solidFill>
                            <a:schemeClr val="bg1"/>
                          </a:solidFill>
                          <a:effectLst/>
                          <a:latin typeface="+mn-lt"/>
                          <a:ea typeface="Times New Roman"/>
                          <a:cs typeface="Times New Roman"/>
                        </a:rPr>
                        <a:t>связно ← связный</a:t>
                      </a: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bl>
          </a:graphicData>
        </a:graphic>
      </p:graphicFrame>
      <p:cxnSp>
        <p:nvCxnSpPr>
          <p:cNvPr id="4" name="Прямая соединительная линия 3"/>
          <p:cNvCxnSpPr/>
          <p:nvPr/>
        </p:nvCxnSpPr>
        <p:spPr>
          <a:xfrm>
            <a:off x="2555776" y="4713188"/>
            <a:ext cx="864096"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6458024" y="2132856"/>
            <a:ext cx="1210320" cy="135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735114" y="2132856"/>
            <a:ext cx="756766"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2762052" y="3006163"/>
            <a:ext cx="810220"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6732240" y="2996952"/>
            <a:ext cx="1368152"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6660232" y="3861585"/>
            <a:ext cx="1296144"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6084168" y="4713188"/>
            <a:ext cx="738082"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2267744" y="3861585"/>
            <a:ext cx="504056"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flipV="1">
            <a:off x="2735114" y="2060848"/>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flipV="1">
            <a:off x="3496494" y="2057967"/>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flipV="1">
            <a:off x="3572272" y="2924944"/>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flipV="1">
            <a:off x="2762052" y="2919678"/>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flipV="1">
            <a:off x="6458024" y="2057967"/>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flipV="1">
            <a:off x="7668344" y="2062200"/>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flipV="1">
            <a:off x="6732240" y="2909363"/>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V="1">
            <a:off x="8100392" y="2924944"/>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flipV="1">
            <a:off x="7956376" y="3780502"/>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flipV="1">
            <a:off x="6660613" y="3773252"/>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flipV="1">
            <a:off x="2771800" y="3780502"/>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flipV="1">
            <a:off x="2267744" y="3789577"/>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flipV="1">
            <a:off x="6821562" y="4641180"/>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flipV="1">
            <a:off x="6084168" y="4629832"/>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flipV="1">
            <a:off x="2555776" y="4629832"/>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flipV="1">
            <a:off x="3428719" y="4641180"/>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flipV="1">
            <a:off x="1378782" y="1937533"/>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flipV="1">
            <a:off x="6804248" y="1937533"/>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flipV="1">
            <a:off x="7020272" y="2792057"/>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flipV="1">
            <a:off x="6948264" y="3645024"/>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flipV="1">
            <a:off x="6228184" y="4509120"/>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flipV="1">
            <a:off x="1378782" y="2814009"/>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flipV="1">
            <a:off x="1199142" y="3673731"/>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flipV="1">
            <a:off x="1187624" y="4509120"/>
            <a:ext cx="0" cy="72008"/>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a:off x="1055126" y="3666059"/>
            <a:ext cx="144016"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a:off x="1115616" y="2814009"/>
            <a:ext cx="254319"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p:nvPr/>
        </p:nvCxnSpPr>
        <p:spPr>
          <a:xfrm flipV="1">
            <a:off x="6458024" y="1937131"/>
            <a:ext cx="346224" cy="40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6" name="Прямая соединительная линия 65"/>
          <p:cNvCxnSpPr/>
          <p:nvPr/>
        </p:nvCxnSpPr>
        <p:spPr>
          <a:xfrm>
            <a:off x="6732240" y="2789023"/>
            <a:ext cx="288032"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a:off x="1043608" y="1937131"/>
            <a:ext cx="335174"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p:nvPr/>
        </p:nvCxnSpPr>
        <p:spPr>
          <a:xfrm>
            <a:off x="1043608" y="4509120"/>
            <a:ext cx="144016"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p:nvPr/>
        </p:nvCxnSpPr>
        <p:spPr>
          <a:xfrm>
            <a:off x="6696236" y="3645024"/>
            <a:ext cx="252028"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0" name="Прямая соединительная линия 69"/>
          <p:cNvCxnSpPr/>
          <p:nvPr/>
        </p:nvCxnSpPr>
        <p:spPr>
          <a:xfrm>
            <a:off x="6084168" y="4509120"/>
            <a:ext cx="144016"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1" name="Прямая соединительная линия 80"/>
          <p:cNvCxnSpPr/>
          <p:nvPr/>
        </p:nvCxnSpPr>
        <p:spPr>
          <a:xfrm flipV="1">
            <a:off x="5904148" y="1844825"/>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3" name="Прямая соединительная линия 82"/>
          <p:cNvCxnSpPr/>
          <p:nvPr/>
        </p:nvCxnSpPr>
        <p:spPr>
          <a:xfrm flipV="1">
            <a:off x="6136709" y="2686655"/>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4" name="Прямая соединительная линия 83"/>
          <p:cNvCxnSpPr/>
          <p:nvPr/>
        </p:nvCxnSpPr>
        <p:spPr>
          <a:xfrm flipV="1">
            <a:off x="2231740" y="2721301"/>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5" name="Прямая соединительная линия 84"/>
          <p:cNvCxnSpPr/>
          <p:nvPr/>
        </p:nvCxnSpPr>
        <p:spPr>
          <a:xfrm flipV="1">
            <a:off x="2152971" y="1839067"/>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p:cNvCxnSpPr/>
          <p:nvPr/>
        </p:nvCxnSpPr>
        <p:spPr>
          <a:xfrm flipV="1">
            <a:off x="1691680" y="3580668"/>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7" name="Прямая соединительная линия 86"/>
          <p:cNvCxnSpPr/>
          <p:nvPr/>
        </p:nvCxnSpPr>
        <p:spPr>
          <a:xfrm flipV="1">
            <a:off x="2015716" y="4416412"/>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8" name="Прямая соединительная линия 87"/>
          <p:cNvCxnSpPr/>
          <p:nvPr/>
        </p:nvCxnSpPr>
        <p:spPr>
          <a:xfrm flipV="1">
            <a:off x="5508104" y="4416412"/>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9" name="Прямая соединительная линия 88"/>
          <p:cNvCxnSpPr/>
          <p:nvPr/>
        </p:nvCxnSpPr>
        <p:spPr>
          <a:xfrm flipV="1">
            <a:off x="6056548" y="3550022"/>
            <a:ext cx="72008"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1" name="Прямая соединительная линия 90"/>
          <p:cNvCxnSpPr/>
          <p:nvPr/>
        </p:nvCxnSpPr>
        <p:spPr>
          <a:xfrm>
            <a:off x="5976156" y="1844825"/>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2" name="Прямая соединительная линия 91"/>
          <p:cNvCxnSpPr/>
          <p:nvPr/>
        </p:nvCxnSpPr>
        <p:spPr>
          <a:xfrm>
            <a:off x="6217306" y="2687118"/>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3" name="Прямая соединительная линия 92"/>
          <p:cNvCxnSpPr/>
          <p:nvPr/>
        </p:nvCxnSpPr>
        <p:spPr>
          <a:xfrm>
            <a:off x="2303748" y="2721301"/>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4" name="Прямая соединительная линия 93"/>
          <p:cNvCxnSpPr/>
          <p:nvPr/>
        </p:nvCxnSpPr>
        <p:spPr>
          <a:xfrm>
            <a:off x="2227853" y="1839067"/>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5" name="Прямая соединительная линия 94"/>
          <p:cNvCxnSpPr/>
          <p:nvPr/>
        </p:nvCxnSpPr>
        <p:spPr>
          <a:xfrm>
            <a:off x="1763688" y="3581023"/>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p:nvPr/>
        </p:nvCxnSpPr>
        <p:spPr>
          <a:xfrm>
            <a:off x="2087724" y="4411132"/>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7" name="Прямая соединительная линия 96"/>
          <p:cNvCxnSpPr/>
          <p:nvPr/>
        </p:nvCxnSpPr>
        <p:spPr>
          <a:xfrm>
            <a:off x="5580112" y="4416412"/>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8" name="Прямая соединительная линия 97"/>
          <p:cNvCxnSpPr/>
          <p:nvPr/>
        </p:nvCxnSpPr>
        <p:spPr>
          <a:xfrm>
            <a:off x="6128556" y="3549692"/>
            <a:ext cx="80392" cy="128712"/>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100" name="Прямоугольник 99"/>
          <p:cNvSpPr/>
          <p:nvPr/>
        </p:nvSpPr>
        <p:spPr>
          <a:xfrm>
            <a:off x="930457" y="620688"/>
            <a:ext cx="2517036" cy="830997"/>
          </a:xfrm>
          <a:prstGeom prst="rect">
            <a:avLst/>
          </a:prstGeom>
        </p:spPr>
        <p:txBody>
          <a:bodyPr wrap="none">
            <a:spAutoFit/>
          </a:bodyPr>
          <a:lstStyle/>
          <a:p>
            <a:pPr algn="ctr"/>
            <a:r>
              <a:rPr lang="ru-RU" sz="2400" dirty="0" smtClean="0"/>
              <a:t>Приставочно-</a:t>
            </a:r>
          </a:p>
          <a:p>
            <a:pPr algn="ctr"/>
            <a:r>
              <a:rPr lang="ru-RU" sz="2400" dirty="0" smtClean="0"/>
              <a:t>суффиксальный</a:t>
            </a:r>
            <a:endParaRPr lang="ru-RU" sz="2400" dirty="0"/>
          </a:p>
        </p:txBody>
      </p:sp>
      <p:sp>
        <p:nvSpPr>
          <p:cNvPr id="101" name="Прямоугольник 100"/>
          <p:cNvSpPr/>
          <p:nvPr/>
        </p:nvSpPr>
        <p:spPr>
          <a:xfrm>
            <a:off x="5050261" y="805353"/>
            <a:ext cx="2598788" cy="461665"/>
          </a:xfrm>
          <a:prstGeom prst="rect">
            <a:avLst/>
          </a:prstGeom>
        </p:spPr>
        <p:txBody>
          <a:bodyPr wrap="none">
            <a:spAutoFit/>
          </a:bodyPr>
          <a:lstStyle/>
          <a:p>
            <a:r>
              <a:rPr lang="ru-RU" sz="2400" dirty="0" smtClean="0"/>
              <a:t>Суффиксальный</a:t>
            </a:r>
            <a:endParaRPr lang="ru-RU" sz="2400" dirty="0"/>
          </a:p>
        </p:txBody>
      </p:sp>
    </p:spTree>
    <p:extLst>
      <p:ext uri="{BB962C8B-B14F-4D97-AF65-F5344CB8AC3E}">
        <p14:creationId xmlns:p14="http://schemas.microsoft.com/office/powerpoint/2010/main" val="2158810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3000"/>
                                        <p:tgtEl>
                                          <p:spTgt spid="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0">
                                            <p:txEl>
                                              <p:pRg st="1" end="1"/>
                                            </p:txEl>
                                          </p:spTgt>
                                        </p:tgtEl>
                                        <p:attrNameLst>
                                          <p:attrName>style.visibility</p:attrName>
                                        </p:attrNameLst>
                                      </p:cBhvr>
                                      <p:to>
                                        <p:strVal val="visible"/>
                                      </p:to>
                                    </p:set>
                                    <p:animEffect transition="in" filter="fade">
                                      <p:cBhvr>
                                        <p:cTn id="10" dur="3000"/>
                                        <p:tgtEl>
                                          <p:spTgt spid="10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3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980728"/>
            <a:ext cx="8208912" cy="2448272"/>
          </a:xfrm>
        </p:spPr>
        <p:txBody>
          <a:bodyPr/>
          <a:lstStyle/>
          <a:p>
            <a:pPr algn="ctr"/>
            <a:r>
              <a:rPr lang="ru-RU" sz="4400" i="1" dirty="0">
                <a:effectLst/>
              </a:rPr>
              <a:t>СНАЧАЛ…</a:t>
            </a:r>
            <a:r>
              <a:rPr lang="ru-RU" sz="4400" b="1" i="1" dirty="0">
                <a:effectLst/>
              </a:rPr>
              <a:t>  </a:t>
            </a:r>
            <a:r>
              <a:rPr lang="ru-RU" sz="4400" b="1" i="1" dirty="0" smtClean="0">
                <a:effectLst/>
              </a:rPr>
              <a:t/>
            </a:r>
            <a:br>
              <a:rPr lang="ru-RU" sz="4400" b="1" i="1" dirty="0" smtClean="0">
                <a:effectLst/>
              </a:rPr>
            </a:br>
            <a:r>
              <a:rPr lang="ru-RU" sz="4400" dirty="0">
                <a:effectLst/>
              </a:rPr>
              <a:t/>
            </a:r>
            <a:br>
              <a:rPr lang="ru-RU" sz="4400" dirty="0">
                <a:effectLst/>
              </a:rPr>
            </a:br>
            <a:endParaRPr lang="ru-RU" sz="4400" dirty="0"/>
          </a:p>
        </p:txBody>
      </p:sp>
      <p:sp>
        <p:nvSpPr>
          <p:cNvPr id="2" name="Прямоугольник 1"/>
          <p:cNvSpPr/>
          <p:nvPr/>
        </p:nvSpPr>
        <p:spPr>
          <a:xfrm>
            <a:off x="611560" y="2132856"/>
            <a:ext cx="7992888" cy="2800767"/>
          </a:xfrm>
          <a:prstGeom prst="rect">
            <a:avLst/>
          </a:prstGeom>
        </p:spPr>
        <p:txBody>
          <a:bodyPr wrap="square">
            <a:spAutoFit/>
          </a:bodyPr>
          <a:lstStyle/>
          <a:p>
            <a:pPr algn="ctr"/>
            <a:r>
              <a:rPr lang="ru-RU" sz="4400" dirty="0"/>
              <a:t>В наречии «сначала» я </a:t>
            </a:r>
            <a:r>
              <a:rPr lang="ru-RU" sz="4400" dirty="0" smtClean="0"/>
              <a:t>увидела </a:t>
            </a:r>
            <a:r>
              <a:rPr lang="ru-RU" sz="4400" dirty="0"/>
              <a:t>орфограмму:</a:t>
            </a:r>
            <a:br>
              <a:rPr lang="ru-RU" sz="4400" dirty="0"/>
            </a:br>
            <a:r>
              <a:rPr lang="ru-RU" sz="4400" dirty="0"/>
              <a:t>«Буквы о-а на конце наречий». </a:t>
            </a:r>
          </a:p>
        </p:txBody>
      </p:sp>
      <p:sp>
        <p:nvSpPr>
          <p:cNvPr id="3" name="Прямоугольник 2"/>
          <p:cNvSpPr/>
          <p:nvPr/>
        </p:nvSpPr>
        <p:spPr>
          <a:xfrm>
            <a:off x="5436096" y="908720"/>
            <a:ext cx="548548" cy="1077218"/>
          </a:xfrm>
          <a:prstGeom prst="rect">
            <a:avLst/>
          </a:prstGeom>
        </p:spPr>
        <p:txBody>
          <a:bodyPr wrap="none">
            <a:spAutoFit/>
          </a:bodyPr>
          <a:lstStyle/>
          <a:p>
            <a:r>
              <a:rPr lang="ru-RU" sz="6400" b="1" dirty="0">
                <a:solidFill>
                  <a:srgbClr val="FF0000"/>
                </a:solidFill>
              </a:rPr>
              <a:t>?</a:t>
            </a:r>
          </a:p>
        </p:txBody>
      </p:sp>
      <p:sp>
        <p:nvSpPr>
          <p:cNvPr id="5" name="Прямоугольник 4"/>
          <p:cNvSpPr/>
          <p:nvPr/>
        </p:nvSpPr>
        <p:spPr>
          <a:xfrm>
            <a:off x="1199476" y="2276872"/>
            <a:ext cx="7056784" cy="2123658"/>
          </a:xfrm>
          <a:prstGeom prst="rect">
            <a:avLst/>
          </a:prstGeom>
        </p:spPr>
        <p:txBody>
          <a:bodyPr wrap="square">
            <a:spAutoFit/>
          </a:bodyPr>
          <a:lstStyle/>
          <a:p>
            <a:pPr algn="ctr"/>
            <a:r>
              <a:rPr lang="ru-RU" sz="4400" dirty="0"/>
              <a:t>Здесь безударная гласная. Значит, здесь нужно правило.</a:t>
            </a:r>
          </a:p>
        </p:txBody>
      </p:sp>
      <p:sp>
        <p:nvSpPr>
          <p:cNvPr id="7" name="Прямоугольник 6"/>
          <p:cNvSpPr/>
          <p:nvPr/>
        </p:nvSpPr>
        <p:spPr>
          <a:xfrm>
            <a:off x="671716" y="2202637"/>
            <a:ext cx="7932732" cy="3477875"/>
          </a:xfrm>
          <a:prstGeom prst="rect">
            <a:avLst/>
          </a:prstGeom>
        </p:spPr>
        <p:txBody>
          <a:bodyPr wrap="square">
            <a:spAutoFit/>
          </a:bodyPr>
          <a:lstStyle/>
          <a:p>
            <a:pPr algn="ctr"/>
            <a:r>
              <a:rPr lang="ru-RU" sz="4400" dirty="0"/>
              <a:t>В наречии «сначала» есть приставка с-(со-). Ее не было в исходном слове «начало», она прибавлена вместе с </a:t>
            </a:r>
            <a:r>
              <a:rPr lang="ru-RU" sz="4400" dirty="0" smtClean="0"/>
              <a:t>суффиксом.</a:t>
            </a:r>
            <a:endParaRPr lang="ru-RU" sz="4400" dirty="0"/>
          </a:p>
        </p:txBody>
      </p:sp>
      <p:sp>
        <p:nvSpPr>
          <p:cNvPr id="8" name="Прямоугольник 7"/>
          <p:cNvSpPr/>
          <p:nvPr/>
        </p:nvSpPr>
        <p:spPr>
          <a:xfrm>
            <a:off x="878994" y="2471410"/>
            <a:ext cx="7560840" cy="2123658"/>
          </a:xfrm>
          <a:prstGeom prst="rect">
            <a:avLst/>
          </a:prstGeom>
        </p:spPr>
        <p:txBody>
          <a:bodyPr wrap="square">
            <a:spAutoFit/>
          </a:bodyPr>
          <a:lstStyle/>
          <a:p>
            <a:pPr algn="ctr"/>
            <a:r>
              <a:rPr lang="ru-RU" sz="4400" dirty="0"/>
              <a:t>П</a:t>
            </a:r>
            <a:r>
              <a:rPr lang="ru-RU" sz="4400" dirty="0" smtClean="0"/>
              <a:t>оэтому </a:t>
            </a:r>
            <a:r>
              <a:rPr lang="ru-RU" sz="4400" dirty="0"/>
              <a:t>в наречии «сначала» на конце пишется буква</a:t>
            </a:r>
            <a:r>
              <a:rPr lang="ru-RU" sz="4400" i="1" dirty="0"/>
              <a:t> </a:t>
            </a:r>
            <a:r>
              <a:rPr lang="ru-RU" sz="4400" i="1" dirty="0">
                <a:solidFill>
                  <a:srgbClr val="FF0000"/>
                </a:solidFill>
                <a:effectLst>
                  <a:outerShdw blurRad="38100" dist="38100" dir="2700000" algn="tl">
                    <a:srgbClr val="000000">
                      <a:alpha val="43137"/>
                    </a:srgbClr>
                  </a:outerShdw>
                </a:effectLst>
              </a:rPr>
              <a:t>а</a:t>
            </a:r>
            <a:r>
              <a:rPr lang="ru-RU" sz="4400" dirty="0"/>
              <a:t>.</a:t>
            </a:r>
          </a:p>
        </p:txBody>
      </p:sp>
    </p:spTree>
    <p:extLst>
      <p:ext uri="{BB962C8B-B14F-4D97-AF65-F5344CB8AC3E}">
        <p14:creationId xmlns:p14="http://schemas.microsoft.com/office/powerpoint/2010/main" val="20358250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500"/>
                                        <p:tgtEl>
                                          <p:spTgt spid="2">
                                            <p:txEl>
                                              <p:pRg st="0" end="0"/>
                                            </p:txEl>
                                          </p:spTgt>
                                        </p:tgtEl>
                                        <p:attrNameLst>
                                          <p:attrName>ppt_w</p:attrName>
                                        </p:attrNameLst>
                                      </p:cBhvr>
                                      <p:tavLst>
                                        <p:tav tm="0">
                                          <p:val>
                                            <p:strVal val="ppt_w"/>
                                          </p:val>
                                        </p:tav>
                                        <p:tav tm="100000">
                                          <p:val>
                                            <p:fltVal val="0"/>
                                          </p:val>
                                        </p:tav>
                                      </p:tavLst>
                                    </p:anim>
                                    <p:anim calcmode="lin" valueType="num">
                                      <p:cBhvr>
                                        <p:cTn id="15" dur="500"/>
                                        <p:tgtEl>
                                          <p:spTgt spid="2">
                                            <p:txEl>
                                              <p:pRg st="0" end="0"/>
                                            </p:txEl>
                                          </p:spTgt>
                                        </p:tgtEl>
                                        <p:attrNameLst>
                                          <p:attrName>ppt_h</p:attrName>
                                        </p:attrNameLst>
                                      </p:cBhvr>
                                      <p:tavLst>
                                        <p:tav tm="0">
                                          <p:val>
                                            <p:strVal val="ppt_h"/>
                                          </p:val>
                                        </p:tav>
                                        <p:tav tm="100000">
                                          <p:val>
                                            <p:fltVal val="0"/>
                                          </p:val>
                                        </p:tav>
                                      </p:tavLst>
                                    </p:anim>
                                    <p:anim calcmode="lin" valueType="num">
                                      <p:cBhvr>
                                        <p:cTn id="16" dur="500"/>
                                        <p:tgtEl>
                                          <p:spTgt spid="2">
                                            <p:txEl>
                                              <p:pRg st="0" end="0"/>
                                            </p:txEl>
                                          </p:spTgt>
                                        </p:tgtEl>
                                        <p:attrNameLst>
                                          <p:attrName>style.rotation</p:attrName>
                                        </p:attrNameLst>
                                      </p:cBhvr>
                                      <p:tavLst>
                                        <p:tav tm="0">
                                          <p:val>
                                            <p:fltVal val="0"/>
                                          </p:val>
                                        </p:tav>
                                        <p:tav tm="100000">
                                          <p:val>
                                            <p:fltVal val="90"/>
                                          </p:val>
                                        </p:tav>
                                      </p:tavLst>
                                    </p:anim>
                                    <p:animEffect transition="out" filter="fade">
                                      <p:cBhvr>
                                        <p:cTn id="17" dur="500"/>
                                        <p:tgtEl>
                                          <p:spTgt spid="2">
                                            <p:txEl>
                                              <p:pRg st="0" end="0"/>
                                            </p:txEl>
                                          </p:spTgt>
                                        </p:tgtEl>
                                      </p:cBhvr>
                                    </p:animEffect>
                                    <p:set>
                                      <p:cBhvr>
                                        <p:cTn id="18"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 calcmode="lin" valueType="num">
                                      <p:cBhvr>
                                        <p:cTn id="25" dur="500" fill="hold"/>
                                        <p:tgtEl>
                                          <p:spTgt spid="5"/>
                                        </p:tgtEl>
                                        <p:attrNameLst>
                                          <p:attrName>style.rotation</p:attrName>
                                        </p:attrNameLst>
                                      </p:cBhvr>
                                      <p:tavLst>
                                        <p:tav tm="0">
                                          <p:val>
                                            <p:fltVal val="90"/>
                                          </p:val>
                                        </p:tav>
                                        <p:tav tm="100000">
                                          <p:val>
                                            <p:fltVal val="0"/>
                                          </p:val>
                                        </p:tav>
                                      </p:tavLst>
                                    </p:anim>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0" nodeType="clickEffect">
                                  <p:stCondLst>
                                    <p:cond delay="0"/>
                                  </p:stCondLst>
                                  <p:childTnLst>
                                    <p:anim calcmode="lin" valueType="num">
                                      <p:cBhvr>
                                        <p:cTn id="30" dur="500"/>
                                        <p:tgtEl>
                                          <p:spTgt spid="5"/>
                                        </p:tgtEl>
                                        <p:attrNameLst>
                                          <p:attrName>ppt_w</p:attrName>
                                        </p:attrNameLst>
                                      </p:cBhvr>
                                      <p:tavLst>
                                        <p:tav tm="0">
                                          <p:val>
                                            <p:strVal val="ppt_w"/>
                                          </p:val>
                                        </p:tav>
                                        <p:tav tm="100000">
                                          <p:val>
                                            <p:fltVal val="0"/>
                                          </p:val>
                                        </p:tav>
                                      </p:tavLst>
                                    </p:anim>
                                    <p:anim calcmode="lin" valueType="num">
                                      <p:cBhvr>
                                        <p:cTn id="31" dur="500"/>
                                        <p:tgtEl>
                                          <p:spTgt spid="5"/>
                                        </p:tgtEl>
                                        <p:attrNameLst>
                                          <p:attrName>ppt_h</p:attrName>
                                        </p:attrNameLst>
                                      </p:cBhvr>
                                      <p:tavLst>
                                        <p:tav tm="0">
                                          <p:val>
                                            <p:strVal val="ppt_h"/>
                                          </p:val>
                                        </p:tav>
                                        <p:tav tm="100000">
                                          <p:val>
                                            <p:fltVal val="0"/>
                                          </p:val>
                                        </p:tav>
                                      </p:tavLst>
                                    </p:anim>
                                    <p:anim calcmode="lin" valueType="num">
                                      <p:cBhvr>
                                        <p:cTn id="32" dur="500"/>
                                        <p:tgtEl>
                                          <p:spTgt spid="5"/>
                                        </p:tgtEl>
                                        <p:attrNameLst>
                                          <p:attrName>style.rotation</p:attrName>
                                        </p:attrNameLst>
                                      </p:cBhvr>
                                      <p:tavLst>
                                        <p:tav tm="0">
                                          <p:val>
                                            <p:fltVal val="0"/>
                                          </p:val>
                                        </p:tav>
                                        <p:tav tm="100000">
                                          <p:val>
                                            <p:fltVal val="90"/>
                                          </p:val>
                                        </p:tav>
                                      </p:tavLst>
                                    </p:anim>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calcmode="lin" valueType="num">
                                      <p:cBhvr>
                                        <p:cTn id="39"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41" dur="5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grpId="0" nodeType="clickEffect">
                                  <p:stCondLst>
                                    <p:cond delay="0"/>
                                  </p:stCondLst>
                                  <p:childTnLst>
                                    <p:anim calcmode="lin" valueType="num">
                                      <p:cBhvr>
                                        <p:cTn id="46" dur="500"/>
                                        <p:tgtEl>
                                          <p:spTgt spid="7">
                                            <p:txEl>
                                              <p:pRg st="0" end="0"/>
                                            </p:txEl>
                                          </p:spTgt>
                                        </p:tgtEl>
                                        <p:attrNameLst>
                                          <p:attrName>ppt_w</p:attrName>
                                        </p:attrNameLst>
                                      </p:cBhvr>
                                      <p:tavLst>
                                        <p:tav tm="0">
                                          <p:val>
                                            <p:strVal val="ppt_w"/>
                                          </p:val>
                                        </p:tav>
                                        <p:tav tm="100000">
                                          <p:val>
                                            <p:fltVal val="0"/>
                                          </p:val>
                                        </p:tav>
                                      </p:tavLst>
                                    </p:anim>
                                    <p:anim calcmode="lin" valueType="num">
                                      <p:cBhvr>
                                        <p:cTn id="47" dur="500"/>
                                        <p:tgtEl>
                                          <p:spTgt spid="7">
                                            <p:txEl>
                                              <p:pRg st="0" end="0"/>
                                            </p:txEl>
                                          </p:spTgt>
                                        </p:tgtEl>
                                        <p:attrNameLst>
                                          <p:attrName>ppt_h</p:attrName>
                                        </p:attrNameLst>
                                      </p:cBhvr>
                                      <p:tavLst>
                                        <p:tav tm="0">
                                          <p:val>
                                            <p:strVal val="ppt_h"/>
                                          </p:val>
                                        </p:tav>
                                        <p:tav tm="100000">
                                          <p:val>
                                            <p:fltVal val="0"/>
                                          </p:val>
                                        </p:tav>
                                      </p:tavLst>
                                    </p:anim>
                                    <p:anim calcmode="lin" valueType="num">
                                      <p:cBhvr>
                                        <p:cTn id="48" dur="500"/>
                                        <p:tgtEl>
                                          <p:spTgt spid="7">
                                            <p:txEl>
                                              <p:pRg st="0" end="0"/>
                                            </p:txEl>
                                          </p:spTgt>
                                        </p:tgtEl>
                                        <p:attrNameLst>
                                          <p:attrName>style.rotation</p:attrName>
                                        </p:attrNameLst>
                                      </p:cBhvr>
                                      <p:tavLst>
                                        <p:tav tm="0">
                                          <p:val>
                                            <p:fltVal val="0"/>
                                          </p:val>
                                        </p:tav>
                                        <p:tav tm="100000">
                                          <p:val>
                                            <p:fltVal val="90"/>
                                          </p:val>
                                        </p:tav>
                                      </p:tavLst>
                                    </p:anim>
                                    <p:animEffect transition="out" filter="fade">
                                      <p:cBhvr>
                                        <p:cTn id="49" dur="500"/>
                                        <p:tgtEl>
                                          <p:spTgt spid="7">
                                            <p:txEl>
                                              <p:pRg st="0" end="0"/>
                                            </p:txEl>
                                          </p:spTgt>
                                        </p:tgtEl>
                                      </p:cBhvr>
                                    </p:animEffect>
                                    <p:set>
                                      <p:cBhvr>
                                        <p:cTn id="50"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p:cTn id="5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8">
                                            <p:txEl>
                                              <p:pRg st="0" end="0"/>
                                            </p:txEl>
                                          </p:spTgt>
                                        </p:tgtEl>
                                        <p:attrNameLst>
                                          <p:attrName>ppt_h</p:attrName>
                                        </p:attrNameLst>
                                      </p:cBhvr>
                                      <p:tavLst>
                                        <p:tav tm="0">
                                          <p:val>
                                            <p:fltVal val="0"/>
                                          </p:val>
                                        </p:tav>
                                        <p:tav tm="100000">
                                          <p:val>
                                            <p:strVal val="#ppt_h"/>
                                          </p:val>
                                        </p:tav>
                                      </p:tavLst>
                                    </p:anim>
                                    <p:anim calcmode="lin" valueType="num">
                                      <p:cBhvr>
                                        <p:cTn id="57" dur="5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58" dur="500"/>
                                        <p:tgtEl>
                                          <p:spTgt spid="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xit" presetSubtype="0" fill="hold" grpId="0" nodeType="clickEffect">
                                  <p:stCondLst>
                                    <p:cond delay="0"/>
                                  </p:stCondLst>
                                  <p:childTnLst>
                                    <p:anim calcmode="lin" valueType="num">
                                      <p:cBhvr>
                                        <p:cTn id="62" dur="500"/>
                                        <p:tgtEl>
                                          <p:spTgt spid="8"/>
                                        </p:tgtEl>
                                        <p:attrNameLst>
                                          <p:attrName>ppt_w</p:attrName>
                                        </p:attrNameLst>
                                      </p:cBhvr>
                                      <p:tavLst>
                                        <p:tav tm="0">
                                          <p:val>
                                            <p:strVal val="ppt_w"/>
                                          </p:val>
                                        </p:tav>
                                        <p:tav tm="100000">
                                          <p:val>
                                            <p:fltVal val="0"/>
                                          </p:val>
                                        </p:tav>
                                      </p:tavLst>
                                    </p:anim>
                                    <p:anim calcmode="lin" valueType="num">
                                      <p:cBhvr>
                                        <p:cTn id="63" dur="500"/>
                                        <p:tgtEl>
                                          <p:spTgt spid="8"/>
                                        </p:tgtEl>
                                        <p:attrNameLst>
                                          <p:attrName>ppt_h</p:attrName>
                                        </p:attrNameLst>
                                      </p:cBhvr>
                                      <p:tavLst>
                                        <p:tav tm="0">
                                          <p:val>
                                            <p:strVal val="ppt_h"/>
                                          </p:val>
                                        </p:tav>
                                        <p:tav tm="100000">
                                          <p:val>
                                            <p:fltVal val="0"/>
                                          </p:val>
                                        </p:tav>
                                      </p:tavLst>
                                    </p:anim>
                                    <p:anim calcmode="lin" valueType="num">
                                      <p:cBhvr>
                                        <p:cTn id="64" dur="500"/>
                                        <p:tgtEl>
                                          <p:spTgt spid="8"/>
                                        </p:tgtEl>
                                        <p:attrNameLst>
                                          <p:attrName>style.rotation</p:attrName>
                                        </p:attrNameLst>
                                      </p:cBhvr>
                                      <p:tavLst>
                                        <p:tav tm="0">
                                          <p:val>
                                            <p:fltVal val="0"/>
                                          </p:val>
                                        </p:tav>
                                        <p:tav tm="100000">
                                          <p:val>
                                            <p:fltVal val="90"/>
                                          </p:val>
                                        </p:tav>
                                      </p:tavLst>
                                    </p:anim>
                                    <p:animEffect transition="out" filter="fade">
                                      <p:cBhvr>
                                        <p:cTn id="65" dur="500"/>
                                        <p:tgtEl>
                                          <p:spTgt spid="8"/>
                                        </p:tgtEl>
                                      </p:cBhvr>
                                    </p:animEffect>
                                    <p:set>
                                      <p:cBhvr>
                                        <p:cTn id="6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P spid="5" grpId="1"/>
      <p:bldP spid="7" grpId="0" build="allAtOnce"/>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980728"/>
            <a:ext cx="8208912" cy="2448272"/>
          </a:xfrm>
        </p:spPr>
        <p:txBody>
          <a:bodyPr/>
          <a:lstStyle/>
          <a:p>
            <a:pPr algn="ctr"/>
            <a:r>
              <a:rPr lang="ru-RU" sz="4400" i="1" dirty="0" smtClean="0">
                <a:effectLst/>
              </a:rPr>
              <a:t>ДОСРОЧН…</a:t>
            </a:r>
            <a:r>
              <a:rPr lang="ru-RU" sz="4400" b="1" i="1" dirty="0" smtClean="0">
                <a:effectLst/>
              </a:rPr>
              <a:t>  </a:t>
            </a:r>
            <a:br>
              <a:rPr lang="ru-RU" sz="4400" b="1" i="1" dirty="0" smtClean="0">
                <a:effectLst/>
              </a:rPr>
            </a:br>
            <a:r>
              <a:rPr lang="ru-RU" sz="4400" dirty="0">
                <a:effectLst/>
              </a:rPr>
              <a:t/>
            </a:r>
            <a:br>
              <a:rPr lang="ru-RU" sz="4400" dirty="0">
                <a:effectLst/>
              </a:rPr>
            </a:br>
            <a:endParaRPr lang="ru-RU" sz="4400" dirty="0"/>
          </a:p>
        </p:txBody>
      </p:sp>
      <p:sp>
        <p:nvSpPr>
          <p:cNvPr id="2" name="Прямоугольник 1"/>
          <p:cNvSpPr/>
          <p:nvPr/>
        </p:nvSpPr>
        <p:spPr>
          <a:xfrm>
            <a:off x="611560" y="2132856"/>
            <a:ext cx="7992888" cy="2800767"/>
          </a:xfrm>
          <a:prstGeom prst="rect">
            <a:avLst/>
          </a:prstGeom>
        </p:spPr>
        <p:txBody>
          <a:bodyPr wrap="square">
            <a:spAutoFit/>
          </a:bodyPr>
          <a:lstStyle/>
          <a:p>
            <a:pPr algn="ctr"/>
            <a:r>
              <a:rPr lang="ru-RU" sz="4400" dirty="0"/>
              <a:t>В наречии </a:t>
            </a:r>
            <a:r>
              <a:rPr lang="ru-RU" sz="4400" dirty="0" smtClean="0"/>
              <a:t>«досрочно» </a:t>
            </a:r>
            <a:r>
              <a:rPr lang="ru-RU" sz="4400" dirty="0"/>
              <a:t>я </a:t>
            </a:r>
            <a:r>
              <a:rPr lang="ru-RU" sz="4400" dirty="0" smtClean="0"/>
              <a:t>увидела </a:t>
            </a:r>
            <a:r>
              <a:rPr lang="ru-RU" sz="4400" dirty="0"/>
              <a:t>орфограмму:</a:t>
            </a:r>
            <a:br>
              <a:rPr lang="ru-RU" sz="4400" dirty="0"/>
            </a:br>
            <a:r>
              <a:rPr lang="ru-RU" sz="4400" dirty="0"/>
              <a:t>«Буквы о-а на конце наречий». </a:t>
            </a:r>
          </a:p>
        </p:txBody>
      </p:sp>
      <p:sp>
        <p:nvSpPr>
          <p:cNvPr id="3" name="Прямоугольник 2"/>
          <p:cNvSpPr/>
          <p:nvPr/>
        </p:nvSpPr>
        <p:spPr>
          <a:xfrm>
            <a:off x="5724128" y="908720"/>
            <a:ext cx="548548" cy="1077218"/>
          </a:xfrm>
          <a:prstGeom prst="rect">
            <a:avLst/>
          </a:prstGeom>
        </p:spPr>
        <p:txBody>
          <a:bodyPr wrap="none">
            <a:spAutoFit/>
          </a:bodyPr>
          <a:lstStyle/>
          <a:p>
            <a:r>
              <a:rPr lang="ru-RU" sz="6400" b="1" dirty="0">
                <a:solidFill>
                  <a:srgbClr val="FF0000"/>
                </a:solidFill>
              </a:rPr>
              <a:t>?</a:t>
            </a:r>
          </a:p>
        </p:txBody>
      </p:sp>
      <p:sp>
        <p:nvSpPr>
          <p:cNvPr id="5" name="Прямоугольник 4"/>
          <p:cNvSpPr/>
          <p:nvPr/>
        </p:nvSpPr>
        <p:spPr>
          <a:xfrm>
            <a:off x="878994" y="2348880"/>
            <a:ext cx="7056784" cy="2123658"/>
          </a:xfrm>
          <a:prstGeom prst="rect">
            <a:avLst/>
          </a:prstGeom>
        </p:spPr>
        <p:txBody>
          <a:bodyPr wrap="square">
            <a:spAutoFit/>
          </a:bodyPr>
          <a:lstStyle/>
          <a:p>
            <a:pPr algn="ctr"/>
            <a:r>
              <a:rPr lang="ru-RU" sz="4400" dirty="0"/>
              <a:t>Здесь безударная гласная. Значит, здесь нужно правило.</a:t>
            </a:r>
          </a:p>
        </p:txBody>
      </p:sp>
      <p:sp>
        <p:nvSpPr>
          <p:cNvPr id="7" name="Прямоугольник 6"/>
          <p:cNvSpPr/>
          <p:nvPr/>
        </p:nvSpPr>
        <p:spPr>
          <a:xfrm>
            <a:off x="706780" y="2348880"/>
            <a:ext cx="7932732" cy="2800767"/>
          </a:xfrm>
          <a:prstGeom prst="rect">
            <a:avLst/>
          </a:prstGeom>
        </p:spPr>
        <p:txBody>
          <a:bodyPr wrap="square">
            <a:spAutoFit/>
          </a:bodyPr>
          <a:lstStyle/>
          <a:p>
            <a:pPr algn="ctr"/>
            <a:r>
              <a:rPr lang="ru-RU" sz="4400" dirty="0" smtClean="0"/>
              <a:t>В </a:t>
            </a:r>
            <a:r>
              <a:rPr lang="ru-RU" sz="4400" dirty="0"/>
              <a:t>наречии «досрочно» есть приставка до-, которая была в исходном слове «досрочный».</a:t>
            </a:r>
          </a:p>
        </p:txBody>
      </p:sp>
      <p:sp>
        <p:nvSpPr>
          <p:cNvPr id="8" name="Прямоугольник 7"/>
          <p:cNvSpPr/>
          <p:nvPr/>
        </p:nvSpPr>
        <p:spPr>
          <a:xfrm>
            <a:off x="892726" y="2348880"/>
            <a:ext cx="7560840" cy="2123658"/>
          </a:xfrm>
          <a:prstGeom prst="rect">
            <a:avLst/>
          </a:prstGeom>
        </p:spPr>
        <p:txBody>
          <a:bodyPr wrap="square">
            <a:spAutoFit/>
          </a:bodyPr>
          <a:lstStyle/>
          <a:p>
            <a:pPr algn="ctr"/>
            <a:r>
              <a:rPr lang="ru-RU" sz="4400" dirty="0"/>
              <a:t>П</a:t>
            </a:r>
            <a:r>
              <a:rPr lang="ru-RU" sz="4400" dirty="0" smtClean="0"/>
              <a:t>оэтому </a:t>
            </a:r>
            <a:r>
              <a:rPr lang="ru-RU" sz="4400" dirty="0"/>
              <a:t>в наречии </a:t>
            </a:r>
            <a:r>
              <a:rPr lang="ru-RU" sz="4400" dirty="0" smtClean="0"/>
              <a:t>«досрочно» </a:t>
            </a:r>
            <a:r>
              <a:rPr lang="ru-RU" sz="4400" dirty="0"/>
              <a:t>на конце пишется буква</a:t>
            </a:r>
            <a:r>
              <a:rPr lang="ru-RU" sz="4400" i="1" dirty="0"/>
              <a:t> </a:t>
            </a:r>
            <a:r>
              <a:rPr lang="ru-RU" sz="4400" i="1" dirty="0" smtClean="0">
                <a:solidFill>
                  <a:srgbClr val="FF0000"/>
                </a:solidFill>
                <a:effectLst>
                  <a:outerShdw blurRad="38100" dist="38100" dir="2700000" algn="tl">
                    <a:srgbClr val="000000">
                      <a:alpha val="43137"/>
                    </a:srgbClr>
                  </a:outerShdw>
                </a:effectLst>
              </a:rPr>
              <a:t>о</a:t>
            </a:r>
            <a:r>
              <a:rPr lang="ru-RU" sz="4400" dirty="0" smtClean="0"/>
              <a:t>.</a:t>
            </a:r>
            <a:endParaRPr lang="ru-RU" sz="4400" dirty="0"/>
          </a:p>
        </p:txBody>
      </p:sp>
    </p:spTree>
    <p:extLst>
      <p:ext uri="{BB962C8B-B14F-4D97-AF65-F5344CB8AC3E}">
        <p14:creationId xmlns:p14="http://schemas.microsoft.com/office/powerpoint/2010/main" val="33421068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500"/>
                                        <p:tgtEl>
                                          <p:spTgt spid="2">
                                            <p:txEl>
                                              <p:pRg st="0" end="0"/>
                                            </p:txEl>
                                          </p:spTgt>
                                        </p:tgtEl>
                                        <p:attrNameLst>
                                          <p:attrName>ppt_w</p:attrName>
                                        </p:attrNameLst>
                                      </p:cBhvr>
                                      <p:tavLst>
                                        <p:tav tm="0">
                                          <p:val>
                                            <p:strVal val="ppt_w"/>
                                          </p:val>
                                        </p:tav>
                                        <p:tav tm="100000">
                                          <p:val>
                                            <p:fltVal val="0"/>
                                          </p:val>
                                        </p:tav>
                                      </p:tavLst>
                                    </p:anim>
                                    <p:anim calcmode="lin" valueType="num">
                                      <p:cBhvr>
                                        <p:cTn id="15" dur="500"/>
                                        <p:tgtEl>
                                          <p:spTgt spid="2">
                                            <p:txEl>
                                              <p:pRg st="0" end="0"/>
                                            </p:txEl>
                                          </p:spTgt>
                                        </p:tgtEl>
                                        <p:attrNameLst>
                                          <p:attrName>ppt_h</p:attrName>
                                        </p:attrNameLst>
                                      </p:cBhvr>
                                      <p:tavLst>
                                        <p:tav tm="0">
                                          <p:val>
                                            <p:strVal val="ppt_h"/>
                                          </p:val>
                                        </p:tav>
                                        <p:tav tm="100000">
                                          <p:val>
                                            <p:fltVal val="0"/>
                                          </p:val>
                                        </p:tav>
                                      </p:tavLst>
                                    </p:anim>
                                    <p:anim calcmode="lin" valueType="num">
                                      <p:cBhvr>
                                        <p:cTn id="16" dur="500"/>
                                        <p:tgtEl>
                                          <p:spTgt spid="2">
                                            <p:txEl>
                                              <p:pRg st="0" end="0"/>
                                            </p:txEl>
                                          </p:spTgt>
                                        </p:tgtEl>
                                        <p:attrNameLst>
                                          <p:attrName>style.rotation</p:attrName>
                                        </p:attrNameLst>
                                      </p:cBhvr>
                                      <p:tavLst>
                                        <p:tav tm="0">
                                          <p:val>
                                            <p:fltVal val="0"/>
                                          </p:val>
                                        </p:tav>
                                        <p:tav tm="100000">
                                          <p:val>
                                            <p:fltVal val="90"/>
                                          </p:val>
                                        </p:tav>
                                      </p:tavLst>
                                    </p:anim>
                                    <p:animEffect transition="out" filter="fade">
                                      <p:cBhvr>
                                        <p:cTn id="17" dur="500"/>
                                        <p:tgtEl>
                                          <p:spTgt spid="2">
                                            <p:txEl>
                                              <p:pRg st="0" end="0"/>
                                            </p:txEl>
                                          </p:spTgt>
                                        </p:tgtEl>
                                      </p:cBhvr>
                                    </p:animEffect>
                                    <p:set>
                                      <p:cBhvr>
                                        <p:cTn id="18"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 calcmode="lin" valueType="num">
                                      <p:cBhvr>
                                        <p:cTn id="25" dur="500" fill="hold"/>
                                        <p:tgtEl>
                                          <p:spTgt spid="5"/>
                                        </p:tgtEl>
                                        <p:attrNameLst>
                                          <p:attrName>style.rotation</p:attrName>
                                        </p:attrNameLst>
                                      </p:cBhvr>
                                      <p:tavLst>
                                        <p:tav tm="0">
                                          <p:val>
                                            <p:fltVal val="90"/>
                                          </p:val>
                                        </p:tav>
                                        <p:tav tm="100000">
                                          <p:val>
                                            <p:fltVal val="0"/>
                                          </p:val>
                                        </p:tav>
                                      </p:tavLst>
                                    </p:anim>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0" nodeType="clickEffect">
                                  <p:stCondLst>
                                    <p:cond delay="0"/>
                                  </p:stCondLst>
                                  <p:childTnLst>
                                    <p:anim calcmode="lin" valueType="num">
                                      <p:cBhvr>
                                        <p:cTn id="30" dur="500"/>
                                        <p:tgtEl>
                                          <p:spTgt spid="5"/>
                                        </p:tgtEl>
                                        <p:attrNameLst>
                                          <p:attrName>ppt_w</p:attrName>
                                        </p:attrNameLst>
                                      </p:cBhvr>
                                      <p:tavLst>
                                        <p:tav tm="0">
                                          <p:val>
                                            <p:strVal val="ppt_w"/>
                                          </p:val>
                                        </p:tav>
                                        <p:tav tm="100000">
                                          <p:val>
                                            <p:fltVal val="0"/>
                                          </p:val>
                                        </p:tav>
                                      </p:tavLst>
                                    </p:anim>
                                    <p:anim calcmode="lin" valueType="num">
                                      <p:cBhvr>
                                        <p:cTn id="31" dur="500"/>
                                        <p:tgtEl>
                                          <p:spTgt spid="5"/>
                                        </p:tgtEl>
                                        <p:attrNameLst>
                                          <p:attrName>ppt_h</p:attrName>
                                        </p:attrNameLst>
                                      </p:cBhvr>
                                      <p:tavLst>
                                        <p:tav tm="0">
                                          <p:val>
                                            <p:strVal val="ppt_h"/>
                                          </p:val>
                                        </p:tav>
                                        <p:tav tm="100000">
                                          <p:val>
                                            <p:fltVal val="0"/>
                                          </p:val>
                                        </p:tav>
                                      </p:tavLst>
                                    </p:anim>
                                    <p:anim calcmode="lin" valueType="num">
                                      <p:cBhvr>
                                        <p:cTn id="32" dur="500"/>
                                        <p:tgtEl>
                                          <p:spTgt spid="5"/>
                                        </p:tgtEl>
                                        <p:attrNameLst>
                                          <p:attrName>style.rotation</p:attrName>
                                        </p:attrNameLst>
                                      </p:cBhvr>
                                      <p:tavLst>
                                        <p:tav tm="0">
                                          <p:val>
                                            <p:fltVal val="0"/>
                                          </p:val>
                                        </p:tav>
                                        <p:tav tm="100000">
                                          <p:val>
                                            <p:fltVal val="90"/>
                                          </p:val>
                                        </p:tav>
                                      </p:tavLst>
                                    </p:anim>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calcmode="lin" valueType="num">
                                      <p:cBhvr>
                                        <p:cTn id="39"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41" dur="5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xit" presetSubtype="0" fill="hold" grpId="0" nodeType="clickEffect">
                                  <p:stCondLst>
                                    <p:cond delay="0"/>
                                  </p:stCondLst>
                                  <p:childTnLst>
                                    <p:anim calcmode="lin" valueType="num">
                                      <p:cBhvr>
                                        <p:cTn id="46" dur="500"/>
                                        <p:tgtEl>
                                          <p:spTgt spid="7">
                                            <p:txEl>
                                              <p:pRg st="0" end="0"/>
                                            </p:txEl>
                                          </p:spTgt>
                                        </p:tgtEl>
                                        <p:attrNameLst>
                                          <p:attrName>ppt_w</p:attrName>
                                        </p:attrNameLst>
                                      </p:cBhvr>
                                      <p:tavLst>
                                        <p:tav tm="0">
                                          <p:val>
                                            <p:strVal val="ppt_w"/>
                                          </p:val>
                                        </p:tav>
                                        <p:tav tm="100000">
                                          <p:val>
                                            <p:fltVal val="0"/>
                                          </p:val>
                                        </p:tav>
                                      </p:tavLst>
                                    </p:anim>
                                    <p:anim calcmode="lin" valueType="num">
                                      <p:cBhvr>
                                        <p:cTn id="47" dur="500"/>
                                        <p:tgtEl>
                                          <p:spTgt spid="7">
                                            <p:txEl>
                                              <p:pRg st="0" end="0"/>
                                            </p:txEl>
                                          </p:spTgt>
                                        </p:tgtEl>
                                        <p:attrNameLst>
                                          <p:attrName>ppt_h</p:attrName>
                                        </p:attrNameLst>
                                      </p:cBhvr>
                                      <p:tavLst>
                                        <p:tav tm="0">
                                          <p:val>
                                            <p:strVal val="ppt_h"/>
                                          </p:val>
                                        </p:tav>
                                        <p:tav tm="100000">
                                          <p:val>
                                            <p:fltVal val="0"/>
                                          </p:val>
                                        </p:tav>
                                      </p:tavLst>
                                    </p:anim>
                                    <p:anim calcmode="lin" valueType="num">
                                      <p:cBhvr>
                                        <p:cTn id="48" dur="500"/>
                                        <p:tgtEl>
                                          <p:spTgt spid="7">
                                            <p:txEl>
                                              <p:pRg st="0" end="0"/>
                                            </p:txEl>
                                          </p:spTgt>
                                        </p:tgtEl>
                                        <p:attrNameLst>
                                          <p:attrName>style.rotation</p:attrName>
                                        </p:attrNameLst>
                                      </p:cBhvr>
                                      <p:tavLst>
                                        <p:tav tm="0">
                                          <p:val>
                                            <p:fltVal val="0"/>
                                          </p:val>
                                        </p:tav>
                                        <p:tav tm="100000">
                                          <p:val>
                                            <p:fltVal val="90"/>
                                          </p:val>
                                        </p:tav>
                                      </p:tavLst>
                                    </p:anim>
                                    <p:animEffect transition="out" filter="fade">
                                      <p:cBhvr>
                                        <p:cTn id="49" dur="500"/>
                                        <p:tgtEl>
                                          <p:spTgt spid="7">
                                            <p:txEl>
                                              <p:pRg st="0" end="0"/>
                                            </p:txEl>
                                          </p:spTgt>
                                        </p:tgtEl>
                                      </p:cBhvr>
                                    </p:animEffect>
                                    <p:set>
                                      <p:cBhvr>
                                        <p:cTn id="50"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p:cTn id="5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8">
                                            <p:txEl>
                                              <p:pRg st="0" end="0"/>
                                            </p:txEl>
                                          </p:spTgt>
                                        </p:tgtEl>
                                        <p:attrNameLst>
                                          <p:attrName>ppt_h</p:attrName>
                                        </p:attrNameLst>
                                      </p:cBhvr>
                                      <p:tavLst>
                                        <p:tav tm="0">
                                          <p:val>
                                            <p:fltVal val="0"/>
                                          </p:val>
                                        </p:tav>
                                        <p:tav tm="100000">
                                          <p:val>
                                            <p:strVal val="#ppt_h"/>
                                          </p:val>
                                        </p:tav>
                                      </p:tavLst>
                                    </p:anim>
                                    <p:anim calcmode="lin" valueType="num">
                                      <p:cBhvr>
                                        <p:cTn id="57" dur="5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58" dur="500"/>
                                        <p:tgtEl>
                                          <p:spTgt spid="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xit" presetSubtype="0" fill="hold" grpId="0" nodeType="clickEffect">
                                  <p:stCondLst>
                                    <p:cond delay="0"/>
                                  </p:stCondLst>
                                  <p:childTnLst>
                                    <p:anim calcmode="lin" valueType="num">
                                      <p:cBhvr>
                                        <p:cTn id="62" dur="500"/>
                                        <p:tgtEl>
                                          <p:spTgt spid="8"/>
                                        </p:tgtEl>
                                        <p:attrNameLst>
                                          <p:attrName>ppt_w</p:attrName>
                                        </p:attrNameLst>
                                      </p:cBhvr>
                                      <p:tavLst>
                                        <p:tav tm="0">
                                          <p:val>
                                            <p:strVal val="ppt_w"/>
                                          </p:val>
                                        </p:tav>
                                        <p:tav tm="100000">
                                          <p:val>
                                            <p:fltVal val="0"/>
                                          </p:val>
                                        </p:tav>
                                      </p:tavLst>
                                    </p:anim>
                                    <p:anim calcmode="lin" valueType="num">
                                      <p:cBhvr>
                                        <p:cTn id="63" dur="500"/>
                                        <p:tgtEl>
                                          <p:spTgt spid="8"/>
                                        </p:tgtEl>
                                        <p:attrNameLst>
                                          <p:attrName>ppt_h</p:attrName>
                                        </p:attrNameLst>
                                      </p:cBhvr>
                                      <p:tavLst>
                                        <p:tav tm="0">
                                          <p:val>
                                            <p:strVal val="ppt_h"/>
                                          </p:val>
                                        </p:tav>
                                        <p:tav tm="100000">
                                          <p:val>
                                            <p:fltVal val="0"/>
                                          </p:val>
                                        </p:tav>
                                      </p:tavLst>
                                    </p:anim>
                                    <p:anim calcmode="lin" valueType="num">
                                      <p:cBhvr>
                                        <p:cTn id="64" dur="500"/>
                                        <p:tgtEl>
                                          <p:spTgt spid="8"/>
                                        </p:tgtEl>
                                        <p:attrNameLst>
                                          <p:attrName>style.rotation</p:attrName>
                                        </p:attrNameLst>
                                      </p:cBhvr>
                                      <p:tavLst>
                                        <p:tav tm="0">
                                          <p:val>
                                            <p:fltVal val="0"/>
                                          </p:val>
                                        </p:tav>
                                        <p:tav tm="100000">
                                          <p:val>
                                            <p:fltVal val="90"/>
                                          </p:val>
                                        </p:tav>
                                      </p:tavLst>
                                    </p:anim>
                                    <p:animEffect transition="out" filter="fade">
                                      <p:cBhvr>
                                        <p:cTn id="65" dur="500"/>
                                        <p:tgtEl>
                                          <p:spTgt spid="8"/>
                                        </p:tgtEl>
                                      </p:cBhvr>
                                    </p:animEffect>
                                    <p:set>
                                      <p:cBhvr>
                                        <p:cTn id="6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P spid="5" grpId="1"/>
      <p:bldP spid="7" grpId="0" build="allAtOnce"/>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980728"/>
            <a:ext cx="8208912" cy="2448272"/>
          </a:xfrm>
        </p:spPr>
        <p:txBody>
          <a:bodyPr/>
          <a:lstStyle/>
          <a:p>
            <a:pPr algn="ctr"/>
            <a:r>
              <a:rPr lang="ru-RU" sz="4400" i="1" dirty="0" smtClean="0">
                <a:effectLst/>
              </a:rPr>
              <a:t>ВПРАВ…</a:t>
            </a:r>
            <a:r>
              <a:rPr lang="ru-RU" sz="4400" b="1" i="1" dirty="0" smtClean="0">
                <a:effectLst/>
              </a:rPr>
              <a:t>  </a:t>
            </a:r>
            <a:br>
              <a:rPr lang="ru-RU" sz="4400" b="1" i="1" dirty="0" smtClean="0">
                <a:effectLst/>
              </a:rPr>
            </a:br>
            <a:r>
              <a:rPr lang="ru-RU" sz="4400" dirty="0">
                <a:effectLst/>
              </a:rPr>
              <a:t/>
            </a:r>
            <a:br>
              <a:rPr lang="ru-RU" sz="4400" dirty="0">
                <a:effectLst/>
              </a:rPr>
            </a:br>
            <a:endParaRPr lang="ru-RU" sz="4400" dirty="0"/>
          </a:p>
        </p:txBody>
      </p:sp>
      <p:sp>
        <p:nvSpPr>
          <p:cNvPr id="2" name="Прямоугольник 1"/>
          <p:cNvSpPr/>
          <p:nvPr/>
        </p:nvSpPr>
        <p:spPr>
          <a:xfrm>
            <a:off x="755576" y="2348880"/>
            <a:ext cx="7992888" cy="2123658"/>
          </a:xfrm>
          <a:prstGeom prst="rect">
            <a:avLst/>
          </a:prstGeom>
        </p:spPr>
        <p:txBody>
          <a:bodyPr wrap="square">
            <a:spAutoFit/>
          </a:bodyPr>
          <a:lstStyle/>
          <a:p>
            <a:pPr algn="ctr"/>
            <a:r>
              <a:rPr lang="ru-RU" sz="4400" dirty="0"/>
              <a:t>В этом наречии есть приставка в-. Она не влияет на выбор букв о-а. </a:t>
            </a:r>
          </a:p>
        </p:txBody>
      </p:sp>
      <p:sp>
        <p:nvSpPr>
          <p:cNvPr id="3" name="Прямоугольник 2"/>
          <p:cNvSpPr/>
          <p:nvPr/>
        </p:nvSpPr>
        <p:spPr>
          <a:xfrm>
            <a:off x="5194228" y="898218"/>
            <a:ext cx="548548" cy="1077218"/>
          </a:xfrm>
          <a:prstGeom prst="rect">
            <a:avLst/>
          </a:prstGeom>
        </p:spPr>
        <p:txBody>
          <a:bodyPr wrap="none">
            <a:spAutoFit/>
          </a:bodyPr>
          <a:lstStyle/>
          <a:p>
            <a:r>
              <a:rPr lang="ru-RU" sz="6400" b="1" dirty="0">
                <a:solidFill>
                  <a:srgbClr val="FF0000"/>
                </a:solidFill>
              </a:rPr>
              <a:t>?</a:t>
            </a:r>
          </a:p>
        </p:txBody>
      </p:sp>
      <p:sp>
        <p:nvSpPr>
          <p:cNvPr id="5" name="Прямоугольник 4"/>
          <p:cNvSpPr/>
          <p:nvPr/>
        </p:nvSpPr>
        <p:spPr>
          <a:xfrm>
            <a:off x="251520" y="2395046"/>
            <a:ext cx="8712968" cy="3477875"/>
          </a:xfrm>
          <a:prstGeom prst="rect">
            <a:avLst/>
          </a:prstGeom>
        </p:spPr>
        <p:txBody>
          <a:bodyPr wrap="square">
            <a:spAutoFit/>
          </a:bodyPr>
          <a:lstStyle/>
          <a:p>
            <a:pPr algn="ctr"/>
            <a:r>
              <a:rPr lang="ru-RU" sz="4400" dirty="0"/>
              <a:t>Если есть </a:t>
            </a:r>
            <a:r>
              <a:rPr lang="ru-RU" sz="4400" dirty="0" smtClean="0"/>
              <a:t>приставки</a:t>
            </a:r>
          </a:p>
          <a:p>
            <a:pPr algn="ctr"/>
            <a:r>
              <a:rPr lang="ru-RU" sz="4400" dirty="0" smtClean="0"/>
              <a:t>в-</a:t>
            </a:r>
            <a:r>
              <a:rPr lang="ru-RU" sz="4400" dirty="0"/>
              <a:t>(во-), на-, за-, на конце наречий всегда пишется буква </a:t>
            </a:r>
            <a:r>
              <a:rPr lang="ru-RU" sz="4400" i="1" dirty="0" smtClean="0">
                <a:solidFill>
                  <a:srgbClr val="FF0000"/>
                </a:solidFill>
                <a:effectLst>
                  <a:outerShdw blurRad="38100" dist="38100" dir="2700000" algn="tl">
                    <a:srgbClr val="000000">
                      <a:alpha val="43137"/>
                    </a:srgbClr>
                  </a:outerShdw>
                </a:effectLst>
              </a:rPr>
              <a:t>о</a:t>
            </a:r>
            <a:r>
              <a:rPr lang="ru-RU" sz="4400" dirty="0" smtClean="0"/>
              <a:t>.</a:t>
            </a:r>
          </a:p>
          <a:p>
            <a:pPr algn="ctr"/>
            <a:r>
              <a:rPr lang="ru-RU" sz="4400" dirty="0" smtClean="0"/>
              <a:t>Значит</a:t>
            </a:r>
            <a:r>
              <a:rPr lang="ru-RU" sz="4400" dirty="0"/>
              <a:t>, в наречии «вправо» пишу на конце </a:t>
            </a:r>
            <a:r>
              <a:rPr lang="ru-RU" sz="4400" i="1" dirty="0">
                <a:solidFill>
                  <a:srgbClr val="FF0000"/>
                </a:solidFill>
                <a:effectLst>
                  <a:outerShdw blurRad="38100" dist="38100" dir="2700000" algn="tl">
                    <a:srgbClr val="000000">
                      <a:alpha val="43137"/>
                    </a:srgbClr>
                  </a:outerShdw>
                </a:effectLst>
              </a:rPr>
              <a:t>о</a:t>
            </a:r>
            <a:r>
              <a:rPr lang="ru-RU" sz="4400" dirty="0"/>
              <a:t>.</a:t>
            </a:r>
          </a:p>
        </p:txBody>
      </p:sp>
    </p:spTree>
    <p:extLst>
      <p:ext uri="{BB962C8B-B14F-4D97-AF65-F5344CB8AC3E}">
        <p14:creationId xmlns:p14="http://schemas.microsoft.com/office/powerpoint/2010/main" val="1991351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500"/>
                                        <p:tgtEl>
                                          <p:spTgt spid="2">
                                            <p:txEl>
                                              <p:pRg st="0" end="0"/>
                                            </p:txEl>
                                          </p:spTgt>
                                        </p:tgtEl>
                                        <p:attrNameLst>
                                          <p:attrName>ppt_w</p:attrName>
                                        </p:attrNameLst>
                                      </p:cBhvr>
                                      <p:tavLst>
                                        <p:tav tm="0">
                                          <p:val>
                                            <p:strVal val="ppt_w"/>
                                          </p:val>
                                        </p:tav>
                                        <p:tav tm="100000">
                                          <p:val>
                                            <p:fltVal val="0"/>
                                          </p:val>
                                        </p:tav>
                                      </p:tavLst>
                                    </p:anim>
                                    <p:anim calcmode="lin" valueType="num">
                                      <p:cBhvr>
                                        <p:cTn id="15" dur="500"/>
                                        <p:tgtEl>
                                          <p:spTgt spid="2">
                                            <p:txEl>
                                              <p:pRg st="0" end="0"/>
                                            </p:txEl>
                                          </p:spTgt>
                                        </p:tgtEl>
                                        <p:attrNameLst>
                                          <p:attrName>ppt_h</p:attrName>
                                        </p:attrNameLst>
                                      </p:cBhvr>
                                      <p:tavLst>
                                        <p:tav tm="0">
                                          <p:val>
                                            <p:strVal val="ppt_h"/>
                                          </p:val>
                                        </p:tav>
                                        <p:tav tm="100000">
                                          <p:val>
                                            <p:fltVal val="0"/>
                                          </p:val>
                                        </p:tav>
                                      </p:tavLst>
                                    </p:anim>
                                    <p:anim calcmode="lin" valueType="num">
                                      <p:cBhvr>
                                        <p:cTn id="16" dur="500"/>
                                        <p:tgtEl>
                                          <p:spTgt spid="2">
                                            <p:txEl>
                                              <p:pRg st="0" end="0"/>
                                            </p:txEl>
                                          </p:spTgt>
                                        </p:tgtEl>
                                        <p:attrNameLst>
                                          <p:attrName>style.rotation</p:attrName>
                                        </p:attrNameLst>
                                      </p:cBhvr>
                                      <p:tavLst>
                                        <p:tav tm="0">
                                          <p:val>
                                            <p:fltVal val="0"/>
                                          </p:val>
                                        </p:tav>
                                        <p:tav tm="100000">
                                          <p:val>
                                            <p:fltVal val="90"/>
                                          </p:val>
                                        </p:tav>
                                      </p:tavLst>
                                    </p:anim>
                                    <p:animEffect transition="out" filter="fade">
                                      <p:cBhvr>
                                        <p:cTn id="17" dur="500"/>
                                        <p:tgtEl>
                                          <p:spTgt spid="2">
                                            <p:txEl>
                                              <p:pRg st="0" end="0"/>
                                            </p:txEl>
                                          </p:spTgt>
                                        </p:tgtEl>
                                      </p:cBhvr>
                                    </p:animEffect>
                                    <p:set>
                                      <p:cBhvr>
                                        <p:cTn id="18"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 calcmode="lin" valueType="num">
                                      <p:cBhvr>
                                        <p:cTn id="25" dur="500" fill="hold"/>
                                        <p:tgtEl>
                                          <p:spTgt spid="5"/>
                                        </p:tgtEl>
                                        <p:attrNameLst>
                                          <p:attrName>style.rotation</p:attrName>
                                        </p:attrNameLst>
                                      </p:cBhvr>
                                      <p:tavLst>
                                        <p:tav tm="0">
                                          <p:val>
                                            <p:fltVal val="90"/>
                                          </p:val>
                                        </p:tav>
                                        <p:tav tm="100000">
                                          <p:val>
                                            <p:fltVal val="0"/>
                                          </p:val>
                                        </p:tav>
                                      </p:tavLst>
                                    </p:anim>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0" nodeType="clickEffect">
                                  <p:stCondLst>
                                    <p:cond delay="0"/>
                                  </p:stCondLst>
                                  <p:childTnLst>
                                    <p:anim calcmode="lin" valueType="num">
                                      <p:cBhvr>
                                        <p:cTn id="30" dur="500"/>
                                        <p:tgtEl>
                                          <p:spTgt spid="5"/>
                                        </p:tgtEl>
                                        <p:attrNameLst>
                                          <p:attrName>ppt_w</p:attrName>
                                        </p:attrNameLst>
                                      </p:cBhvr>
                                      <p:tavLst>
                                        <p:tav tm="0">
                                          <p:val>
                                            <p:strVal val="ppt_w"/>
                                          </p:val>
                                        </p:tav>
                                        <p:tav tm="100000">
                                          <p:val>
                                            <p:fltVal val="0"/>
                                          </p:val>
                                        </p:tav>
                                      </p:tavLst>
                                    </p:anim>
                                    <p:anim calcmode="lin" valueType="num">
                                      <p:cBhvr>
                                        <p:cTn id="31" dur="500"/>
                                        <p:tgtEl>
                                          <p:spTgt spid="5"/>
                                        </p:tgtEl>
                                        <p:attrNameLst>
                                          <p:attrName>ppt_h</p:attrName>
                                        </p:attrNameLst>
                                      </p:cBhvr>
                                      <p:tavLst>
                                        <p:tav tm="0">
                                          <p:val>
                                            <p:strVal val="ppt_h"/>
                                          </p:val>
                                        </p:tav>
                                        <p:tav tm="100000">
                                          <p:val>
                                            <p:fltVal val="0"/>
                                          </p:val>
                                        </p:tav>
                                      </p:tavLst>
                                    </p:anim>
                                    <p:anim calcmode="lin" valueType="num">
                                      <p:cBhvr>
                                        <p:cTn id="32" dur="500"/>
                                        <p:tgtEl>
                                          <p:spTgt spid="5"/>
                                        </p:tgtEl>
                                        <p:attrNameLst>
                                          <p:attrName>style.rotation</p:attrName>
                                        </p:attrNameLst>
                                      </p:cBhvr>
                                      <p:tavLst>
                                        <p:tav tm="0">
                                          <p:val>
                                            <p:fltVal val="0"/>
                                          </p:val>
                                        </p:tav>
                                        <p:tav tm="100000">
                                          <p:val>
                                            <p:fltVal val="90"/>
                                          </p:val>
                                        </p:tav>
                                      </p:tavLst>
                                    </p:anim>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P spid="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Таблица 1"/>
              <p:cNvGraphicFramePr>
                <a:graphicFrameLocks noGrp="1"/>
              </p:cNvGraphicFramePr>
              <p:nvPr>
                <p:extLst>
                  <p:ext uri="{D42A27DB-BD31-4B8C-83A1-F6EECF244321}">
                    <p14:modId xmlns:p14="http://schemas.microsoft.com/office/powerpoint/2010/main" val="1137782707"/>
                  </p:ext>
                </p:extLst>
              </p:nvPr>
            </p:nvGraphicFramePr>
            <p:xfrm>
              <a:off x="539552" y="1844824"/>
              <a:ext cx="8064896" cy="3017520"/>
            </p:xfrm>
            <a:graphic>
              <a:graphicData uri="http://schemas.openxmlformats.org/drawingml/2006/table">
                <a:tbl>
                  <a:tblPr firstRow="1" firstCol="1" bandRow="1">
                    <a:tableStyleId>{5C22544A-7EE6-4342-B048-85BDC9FD1C3A}</a:tableStyleId>
                  </a:tblPr>
                  <a:tblGrid>
                    <a:gridCol w="2768407"/>
                    <a:gridCol w="3208257"/>
                    <a:gridCol w="2088232"/>
                  </a:tblGrid>
                  <a:tr h="2808312">
                    <a:tc>
                      <a:txBody>
                        <a:bodyPr/>
                        <a:lstStyle/>
                        <a:p>
                          <a:pPr indent="21590" algn="ctr">
                            <a:lnSpc>
                              <a:spcPct val="150000"/>
                            </a:lnSpc>
                            <a:spcAft>
                              <a:spcPts val="0"/>
                            </a:spcAft>
                          </a:pPr>
                          <a:r>
                            <a:rPr lang="ru-RU" sz="4400" dirty="0" smtClean="0">
                              <a:solidFill>
                                <a:schemeClr val="bg1"/>
                              </a:solidFill>
                              <a:effectLst/>
                            </a:rPr>
                            <a:t>из-(</a:t>
                          </a:r>
                          <a:r>
                            <a:rPr lang="ru-RU" sz="4400" dirty="0" err="1" smtClean="0">
                              <a:solidFill>
                                <a:schemeClr val="bg1"/>
                              </a:solidFill>
                              <a:effectLst/>
                            </a:rPr>
                            <a:t>ис</a:t>
                          </a:r>
                          <a:r>
                            <a:rPr lang="ru-RU" sz="4400" dirty="0" smtClean="0">
                              <a:solidFill>
                                <a:schemeClr val="bg1"/>
                              </a:solidFill>
                              <a:effectLst/>
                            </a:rPr>
                            <a:t>-)</a:t>
                          </a:r>
                        </a:p>
                        <a:p>
                          <a:pPr indent="21590" algn="ctr">
                            <a:lnSpc>
                              <a:spcPct val="150000"/>
                            </a:lnSpc>
                            <a:spcAft>
                              <a:spcPts val="0"/>
                            </a:spcAft>
                            <a:tabLst>
                              <a:tab pos="619125" algn="l"/>
                            </a:tabLst>
                          </a:pPr>
                          <a:r>
                            <a:rPr lang="ru-RU" sz="4400" dirty="0" smtClean="0">
                              <a:solidFill>
                                <a:schemeClr val="bg1"/>
                              </a:solidFill>
                              <a:effectLst/>
                            </a:rPr>
                            <a:t>до-</a:t>
                          </a:r>
                        </a:p>
                        <a:p>
                          <a:pPr indent="21590" algn="ctr">
                            <a:lnSpc>
                              <a:spcPct val="150000"/>
                            </a:lnSpc>
                            <a:spcAft>
                              <a:spcPts val="0"/>
                            </a:spcAft>
                            <a:tabLst>
                              <a:tab pos="619125" algn="l"/>
                            </a:tabLst>
                          </a:pPr>
                          <a:r>
                            <a:rPr lang="ru-RU" sz="4400" dirty="0" smtClean="0">
                              <a:solidFill>
                                <a:schemeClr val="bg1"/>
                              </a:solidFill>
                              <a:effectLst/>
                            </a:rPr>
                            <a:t>с-(со-)</a:t>
                          </a:r>
                          <a:endParaRPr lang="ru-RU" sz="4400" dirty="0" smtClean="0">
                            <a:solidFill>
                              <a:schemeClr val="bg1"/>
                            </a:solidFill>
                            <a:effectLst/>
                            <a:latin typeface="Calibri"/>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marL="0" marR="0" indent="450215" algn="l" defTabSz="914400" rtl="0" eaLnBrk="1" fontAlgn="auto" latinLnBrk="0" hangingPunct="1">
                            <a:lnSpc>
                              <a:spcPct val="150000"/>
                            </a:lnSpc>
                            <a:spcBef>
                              <a:spcPts val="0"/>
                            </a:spcBef>
                            <a:spcAft>
                              <a:spcPts val="0"/>
                            </a:spcAft>
                            <a:buClrTx/>
                            <a:buSzTx/>
                            <a:buFontTx/>
                            <a:buNone/>
                            <a:tabLst/>
                            <a:defRPr/>
                          </a:pPr>
                          <a:r>
                            <a:rPr lang="ru-RU" sz="4400" dirty="0" smtClean="0">
                              <a:solidFill>
                                <a:schemeClr val="bg1"/>
                              </a:solidFill>
                              <a:effectLst/>
                            </a:rPr>
                            <a:t>наречие</a:t>
                          </a:r>
                          <a:endParaRPr lang="ru-RU" sz="4400" dirty="0" smtClean="0">
                            <a:solidFill>
                              <a:schemeClr val="bg1"/>
                            </a:solidFill>
                            <a:effectLst/>
                            <a:latin typeface="Calibri"/>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marL="0" marR="0" indent="450215" algn="ctr" defTabSz="914400" rtl="0" eaLnBrk="1" fontAlgn="auto" latinLnBrk="0" hangingPunct="1">
                            <a:lnSpc>
                              <a:spcPct val="150000"/>
                            </a:lnSpc>
                            <a:spcBef>
                              <a:spcPts val="0"/>
                            </a:spcBef>
                            <a:spcAft>
                              <a:spcPts val="0"/>
                            </a:spcAft>
                            <a:buClrTx/>
                            <a:buSzTx/>
                            <a:buFontTx/>
                            <a:buNone/>
                            <a:tabLst/>
                            <a:defRPr/>
                          </a:pPr>
                          <a14:m>
                            <m:oMath xmlns:m="http://schemas.openxmlformats.org/officeDocument/2006/math">
                              <m:f>
                                <m:fPr>
                                  <m:ctrlPr>
                                    <a:rPr lang="ru-RU" sz="5400" b="0" i="1" smtClean="0">
                                      <a:solidFill>
                                        <a:schemeClr val="bg1"/>
                                      </a:solidFill>
                                      <a:effectLst/>
                                      <a:latin typeface="Cambria Math"/>
                                    </a:rPr>
                                  </m:ctrlPr>
                                </m:fPr>
                                <m:num>
                                  <m:r>
                                    <a:rPr lang="ru-RU" sz="5400" b="0">
                                      <a:solidFill>
                                        <a:schemeClr val="bg1"/>
                                      </a:solidFill>
                                      <a:effectLst/>
                                      <a:latin typeface="Cambria Math"/>
                                    </a:rPr>
                                    <m:t>а</m:t>
                                  </m:r>
                                </m:num>
                                <m:den>
                                  <m:r>
                                    <a:rPr lang="ru-RU" sz="5400" b="0">
                                      <a:solidFill>
                                        <a:schemeClr val="bg1"/>
                                      </a:solidFill>
                                      <a:effectLst/>
                                      <a:latin typeface="Cambria Math"/>
                                    </a:rPr>
                                    <m:t>о</m:t>
                                  </m:r>
                                </m:den>
                              </m:f>
                            </m:oMath>
                          </a14:m>
                          <a:r>
                            <a:rPr lang="ru-RU" sz="4400" dirty="0">
                              <a:solidFill>
                                <a:schemeClr val="bg1"/>
                              </a:solidFill>
                              <a:effectLst/>
                            </a:rPr>
                            <a:t>?</a:t>
                          </a:r>
                          <a:endParaRPr lang="ru-RU" sz="4400" dirty="0">
                            <a:solidFill>
                              <a:schemeClr val="bg1"/>
                            </a:solidFill>
                            <a:effectLst/>
                            <a:latin typeface="Calibri"/>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bl>
              </a:graphicData>
            </a:graphic>
          </p:graphicFrame>
        </mc:Choice>
        <mc:Fallback xmlns="">
          <p:graphicFrame>
            <p:nvGraphicFramePr>
              <p:cNvPr id="2" name="Таблица 1"/>
              <p:cNvGraphicFramePr>
                <a:graphicFrameLocks noGrp="1"/>
              </p:cNvGraphicFramePr>
              <p:nvPr>
                <p:extLst>
                  <p:ext uri="{D42A27DB-BD31-4B8C-83A1-F6EECF244321}">
                    <p14:modId xmlns:p14="http://schemas.microsoft.com/office/powerpoint/2010/main" val="1137782707"/>
                  </p:ext>
                </p:extLst>
              </p:nvPr>
            </p:nvGraphicFramePr>
            <p:xfrm>
              <a:off x="539552" y="1844824"/>
              <a:ext cx="8064896" cy="2914587"/>
            </p:xfrm>
            <a:graphic>
              <a:graphicData uri="http://schemas.openxmlformats.org/drawingml/2006/table">
                <a:tbl>
                  <a:tblPr firstRow="1" firstCol="1" bandRow="1">
                    <a:tableStyleId>{5C22544A-7EE6-4342-B048-85BDC9FD1C3A}</a:tableStyleId>
                  </a:tblPr>
                  <a:tblGrid>
                    <a:gridCol w="2768407"/>
                    <a:gridCol w="3208257"/>
                    <a:gridCol w="2088232"/>
                  </a:tblGrid>
                  <a:tr h="2914587">
                    <a:tc>
                      <a:txBody>
                        <a:bodyPr/>
                        <a:lstStyle/>
                        <a:p>
                          <a:pPr indent="21590" algn="ctr">
                            <a:lnSpc>
                              <a:spcPct val="150000"/>
                            </a:lnSpc>
                            <a:spcAft>
                              <a:spcPts val="0"/>
                            </a:spcAft>
                          </a:pPr>
                          <a:r>
                            <a:rPr lang="ru-RU" sz="4400" dirty="0" smtClean="0">
                              <a:solidFill>
                                <a:schemeClr val="bg1"/>
                              </a:solidFill>
                              <a:effectLst/>
                            </a:rPr>
                            <a:t>из-(</a:t>
                          </a:r>
                          <a:r>
                            <a:rPr lang="ru-RU" sz="4400" dirty="0" err="1" smtClean="0">
                              <a:solidFill>
                                <a:schemeClr val="bg1"/>
                              </a:solidFill>
                              <a:effectLst/>
                            </a:rPr>
                            <a:t>ис</a:t>
                          </a:r>
                          <a:r>
                            <a:rPr lang="ru-RU" sz="4400" dirty="0" smtClean="0">
                              <a:solidFill>
                                <a:schemeClr val="bg1"/>
                              </a:solidFill>
                              <a:effectLst/>
                            </a:rPr>
                            <a:t>-)</a:t>
                          </a:r>
                        </a:p>
                        <a:p>
                          <a:pPr indent="21590" algn="ctr">
                            <a:lnSpc>
                              <a:spcPct val="150000"/>
                            </a:lnSpc>
                            <a:spcAft>
                              <a:spcPts val="0"/>
                            </a:spcAft>
                            <a:tabLst>
                              <a:tab pos="619125" algn="l"/>
                            </a:tabLst>
                          </a:pPr>
                          <a:r>
                            <a:rPr lang="ru-RU" sz="4400" dirty="0" smtClean="0">
                              <a:solidFill>
                                <a:schemeClr val="bg1"/>
                              </a:solidFill>
                              <a:effectLst/>
                            </a:rPr>
                            <a:t>до-</a:t>
                          </a:r>
                        </a:p>
                        <a:p>
                          <a:pPr indent="21590" algn="ctr">
                            <a:lnSpc>
                              <a:spcPct val="150000"/>
                            </a:lnSpc>
                            <a:spcAft>
                              <a:spcPts val="0"/>
                            </a:spcAft>
                            <a:tabLst>
                              <a:tab pos="619125" algn="l"/>
                            </a:tabLst>
                          </a:pPr>
                          <a:r>
                            <a:rPr lang="ru-RU" sz="4400" dirty="0" smtClean="0">
                              <a:solidFill>
                                <a:schemeClr val="bg1"/>
                              </a:solidFill>
                              <a:effectLst/>
                            </a:rPr>
                            <a:t>с-(со-)</a:t>
                          </a:r>
                          <a:endParaRPr lang="ru-RU" sz="4400" dirty="0" smtClean="0">
                            <a:solidFill>
                              <a:schemeClr val="bg1"/>
                            </a:solidFill>
                            <a:effectLst/>
                            <a:latin typeface="Calibri"/>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marL="0" marR="0" indent="450215" algn="l" defTabSz="914400" rtl="0" eaLnBrk="1" fontAlgn="auto" latinLnBrk="0" hangingPunct="1">
                            <a:lnSpc>
                              <a:spcPct val="150000"/>
                            </a:lnSpc>
                            <a:spcBef>
                              <a:spcPts val="0"/>
                            </a:spcBef>
                            <a:spcAft>
                              <a:spcPts val="0"/>
                            </a:spcAft>
                            <a:buClrTx/>
                            <a:buSzTx/>
                            <a:buFontTx/>
                            <a:buNone/>
                            <a:tabLst/>
                            <a:defRPr/>
                          </a:pPr>
                          <a:r>
                            <a:rPr lang="ru-RU" sz="4400" dirty="0" smtClean="0">
                              <a:solidFill>
                                <a:schemeClr val="bg1"/>
                              </a:solidFill>
                              <a:effectLst/>
                            </a:rPr>
                            <a:t>наречие</a:t>
                          </a:r>
                          <a:endParaRPr lang="ru-RU" sz="4400" dirty="0" smtClean="0">
                            <a:solidFill>
                              <a:schemeClr val="bg1"/>
                            </a:solidFill>
                            <a:effectLst/>
                            <a:latin typeface="Calibri"/>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endParaRPr lang="ru-RU"/>
                        </a:p>
                      </a:txBody>
                      <a:tcPr marL="68580" marR="68580" marT="0" marB="0" anchor="ctr">
                        <a:blipFill rotWithShape="1">
                          <a:blip r:embed="rId2"/>
                          <a:stretch>
                            <a:fillRect l="-286842" t="-209" r="-292" b="-11715"/>
                          </a:stretch>
                        </a:blipFill>
                      </a:tcPr>
                    </a:tc>
                  </a:tr>
                </a:tbl>
              </a:graphicData>
            </a:graphic>
          </p:graphicFrame>
        </mc:Fallback>
      </mc:AlternateContent>
    </p:spTree>
    <p:extLst>
      <p:ext uri="{BB962C8B-B14F-4D97-AF65-F5344CB8AC3E}">
        <p14:creationId xmlns:p14="http://schemas.microsoft.com/office/powerpoint/2010/main" val="22010868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4789991"/>
              </p:ext>
            </p:extLst>
          </p:nvPr>
        </p:nvGraphicFramePr>
        <p:xfrm>
          <a:off x="539552" y="1844824"/>
          <a:ext cx="8064896" cy="3240360"/>
        </p:xfrm>
        <a:graphic>
          <a:graphicData uri="http://schemas.openxmlformats.org/drawingml/2006/table">
            <a:tbl>
              <a:tblPr firstRow="1" firstCol="1" bandRow="1">
                <a:tableStyleId>{5C22544A-7EE6-4342-B048-85BDC9FD1C3A}</a:tableStyleId>
              </a:tblPr>
              <a:tblGrid>
                <a:gridCol w="2768407"/>
                <a:gridCol w="3208257"/>
                <a:gridCol w="2088232"/>
              </a:tblGrid>
              <a:tr h="3240360">
                <a:tc>
                  <a:txBody>
                    <a:bodyPr/>
                    <a:lstStyle/>
                    <a:p>
                      <a:pPr algn="ctr">
                        <a:lnSpc>
                          <a:spcPct val="150000"/>
                        </a:lnSpc>
                        <a:spcAft>
                          <a:spcPts val="0"/>
                        </a:spcAft>
                        <a:tabLst>
                          <a:tab pos="2105025" algn="l"/>
                        </a:tabLst>
                      </a:pPr>
                      <a:r>
                        <a:rPr lang="ru-RU" sz="4400" dirty="0">
                          <a:solidFill>
                            <a:schemeClr val="bg1"/>
                          </a:solidFill>
                          <a:effectLst/>
                          <a:latin typeface="Times New Roman"/>
                          <a:ea typeface="Times New Roman"/>
                          <a:cs typeface="Times New Roman"/>
                        </a:rPr>
                        <a:t>в-(во-)</a:t>
                      </a:r>
                      <a:endParaRPr lang="ru-RU" sz="4400" dirty="0">
                        <a:solidFill>
                          <a:schemeClr val="bg1"/>
                        </a:solidFill>
                        <a:effectLst/>
                        <a:latin typeface="Calibri"/>
                        <a:ea typeface="Times New Roman"/>
                        <a:cs typeface="Times New Roman"/>
                      </a:endParaRPr>
                    </a:p>
                    <a:p>
                      <a:pPr algn="ctr">
                        <a:lnSpc>
                          <a:spcPct val="150000"/>
                        </a:lnSpc>
                        <a:spcAft>
                          <a:spcPts val="0"/>
                        </a:spcAft>
                        <a:tabLst>
                          <a:tab pos="800100" algn="l"/>
                        </a:tabLst>
                      </a:pPr>
                      <a:r>
                        <a:rPr lang="ru-RU" sz="4400" dirty="0">
                          <a:solidFill>
                            <a:schemeClr val="bg1"/>
                          </a:solidFill>
                          <a:effectLst/>
                          <a:latin typeface="Times New Roman"/>
                          <a:ea typeface="Times New Roman"/>
                          <a:cs typeface="Times New Roman"/>
                        </a:rPr>
                        <a:t>на-</a:t>
                      </a:r>
                      <a:endParaRPr lang="ru-RU" sz="4400" dirty="0">
                        <a:solidFill>
                          <a:schemeClr val="bg1"/>
                        </a:solidFill>
                        <a:effectLst/>
                        <a:latin typeface="Calibri"/>
                        <a:ea typeface="Times New Roman"/>
                        <a:cs typeface="Times New Roman"/>
                      </a:endParaRPr>
                    </a:p>
                    <a:p>
                      <a:pPr algn="ctr">
                        <a:lnSpc>
                          <a:spcPct val="150000"/>
                        </a:lnSpc>
                        <a:spcAft>
                          <a:spcPts val="0"/>
                        </a:spcAft>
                        <a:tabLst>
                          <a:tab pos="800100" algn="l"/>
                        </a:tabLst>
                      </a:pPr>
                      <a:r>
                        <a:rPr lang="ru-RU" sz="4400" dirty="0">
                          <a:solidFill>
                            <a:schemeClr val="bg1"/>
                          </a:solidFill>
                          <a:effectLst/>
                          <a:latin typeface="Times New Roman"/>
                          <a:ea typeface="Times New Roman"/>
                          <a:cs typeface="Times New Roman"/>
                        </a:rPr>
                        <a:t>за-</a:t>
                      </a:r>
                      <a:endParaRPr lang="ru-RU" sz="4400" dirty="0">
                        <a:solidFill>
                          <a:schemeClr val="bg1"/>
                        </a:solidFill>
                        <a:effectLst/>
                        <a:latin typeface="Calibri"/>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algn="ctr">
                        <a:lnSpc>
                          <a:spcPct val="150000"/>
                        </a:lnSpc>
                        <a:spcAft>
                          <a:spcPts val="0"/>
                        </a:spcAft>
                        <a:tabLst>
                          <a:tab pos="800100" algn="l"/>
                        </a:tabLst>
                      </a:pPr>
                      <a:r>
                        <a:rPr lang="ru-RU" sz="4400" dirty="0">
                          <a:solidFill>
                            <a:schemeClr val="bg1"/>
                          </a:solidFill>
                          <a:effectLst/>
                          <a:latin typeface="Times New Roman"/>
                          <a:ea typeface="Times New Roman"/>
                          <a:cs typeface="Times New Roman"/>
                        </a:rPr>
                        <a:t> </a:t>
                      </a:r>
                      <a:r>
                        <a:rPr lang="ru-RU" sz="4400" dirty="0" smtClean="0">
                          <a:solidFill>
                            <a:schemeClr val="bg1"/>
                          </a:solidFill>
                          <a:effectLst/>
                          <a:latin typeface="Times New Roman"/>
                          <a:ea typeface="Times New Roman"/>
                          <a:cs typeface="Times New Roman"/>
                        </a:rPr>
                        <a:t>наречие</a:t>
                      </a:r>
                      <a:endParaRPr lang="ru-RU" sz="4400" dirty="0">
                        <a:solidFill>
                          <a:schemeClr val="bg1"/>
                        </a:solidFill>
                        <a:effectLst/>
                        <a:latin typeface="Calibri"/>
                        <a:ea typeface="Times New Roman"/>
                        <a:cs typeface="Times New Roman"/>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algn="ctr">
                        <a:lnSpc>
                          <a:spcPct val="100000"/>
                        </a:lnSpc>
                        <a:spcAft>
                          <a:spcPts val="0"/>
                        </a:spcAft>
                        <a:tabLst>
                          <a:tab pos="800100" algn="l"/>
                        </a:tabLst>
                      </a:pPr>
                      <a:r>
                        <a:rPr lang="ru-RU" sz="2400" dirty="0" smtClean="0">
                          <a:solidFill>
                            <a:schemeClr val="bg1"/>
                          </a:solidFill>
                          <a:effectLst/>
                          <a:latin typeface="Times New Roman"/>
                          <a:ea typeface="Times New Roman"/>
                          <a:cs typeface="Times New Roman"/>
                        </a:rPr>
                        <a:t>всегда</a:t>
                      </a:r>
                      <a:endParaRPr lang="ru-RU" sz="2400" dirty="0">
                        <a:solidFill>
                          <a:schemeClr val="bg1"/>
                        </a:solidFill>
                        <a:effectLst/>
                        <a:latin typeface="Calibri"/>
                        <a:ea typeface="Times New Roman"/>
                        <a:cs typeface="Times New Roman"/>
                      </a:endParaRPr>
                    </a:p>
                  </a:txBody>
                  <a:tcPr marL="68580" marR="68580" marT="0" marB="0" vert="wordArtVert"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bl>
          </a:graphicData>
        </a:graphic>
      </p:graphicFrame>
      <p:sp>
        <p:nvSpPr>
          <p:cNvPr id="4" name="Овал 3"/>
          <p:cNvSpPr/>
          <p:nvPr/>
        </p:nvSpPr>
        <p:spPr>
          <a:xfrm>
            <a:off x="6948264" y="2276872"/>
            <a:ext cx="1224136" cy="2520280"/>
          </a:xfrm>
          <a:prstGeom prst="ellipse">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2650045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1484784"/>
            <a:ext cx="9324528" cy="3816424"/>
          </a:xfrm>
        </p:spPr>
        <p:txBody>
          <a:bodyPr/>
          <a:lstStyle/>
          <a:p>
            <a:pPr algn="ctr">
              <a:spcBef>
                <a:spcPts val="1200"/>
              </a:spcBef>
              <a:spcAft>
                <a:spcPts val="1200"/>
              </a:spcAft>
            </a:pPr>
            <a:r>
              <a:rPr lang="ru-RU" sz="4400" dirty="0" smtClean="0">
                <a:effectLst/>
              </a:rPr>
              <a:t>Посмотрите, как выделяется орфограмма:</a:t>
            </a:r>
            <a:br>
              <a:rPr lang="ru-RU" sz="4400" dirty="0" smtClean="0">
                <a:effectLst/>
              </a:rPr>
            </a:br>
            <a:r>
              <a:rPr lang="ru-RU" sz="4400" dirty="0" smtClean="0">
                <a:effectLst/>
              </a:rPr>
              <a:t/>
            </a:r>
            <a:br>
              <a:rPr lang="ru-RU" sz="4400" dirty="0" smtClean="0">
                <a:effectLst/>
              </a:rPr>
            </a:br>
            <a:r>
              <a:rPr lang="ru-RU" sz="4400" dirty="0" smtClean="0">
                <a:effectLst/>
              </a:rPr>
              <a:t>Досуха (от </a:t>
            </a:r>
            <a:r>
              <a:rPr lang="ru-RU" sz="4400" i="1" dirty="0" smtClean="0">
                <a:effectLst/>
              </a:rPr>
              <a:t>сухой</a:t>
            </a:r>
            <a:r>
              <a:rPr lang="ru-RU" sz="4400" dirty="0" smtClean="0">
                <a:effectLst/>
              </a:rPr>
              <a:t> – без прист.)</a:t>
            </a:r>
            <a:br>
              <a:rPr lang="ru-RU" sz="4400" dirty="0" smtClean="0">
                <a:effectLst/>
              </a:rPr>
            </a:br>
            <a:r>
              <a:rPr lang="ru-RU" sz="4400" dirty="0" smtClean="0">
                <a:effectLst/>
              </a:rPr>
              <a:t/>
            </a:r>
            <a:br>
              <a:rPr lang="ru-RU" sz="4400" dirty="0" smtClean="0">
                <a:effectLst/>
              </a:rPr>
            </a:br>
            <a:r>
              <a:rPr lang="ru-RU" sz="4400" dirty="0" smtClean="0">
                <a:effectLst/>
              </a:rPr>
              <a:t>Досрочно (от </a:t>
            </a:r>
            <a:r>
              <a:rPr lang="ru-RU" sz="4400" i="1" dirty="0" smtClean="0">
                <a:effectLst/>
              </a:rPr>
              <a:t>досрочный</a:t>
            </a:r>
            <a:r>
              <a:rPr lang="ru-RU" sz="4400" dirty="0" smtClean="0">
                <a:effectLst/>
              </a:rPr>
              <a:t> – с прист.)</a:t>
            </a:r>
            <a:endParaRPr lang="ru-RU" sz="4400" dirty="0"/>
          </a:p>
        </p:txBody>
      </p:sp>
      <p:cxnSp>
        <p:nvCxnSpPr>
          <p:cNvPr id="3" name="Прямая соединительная линия 2"/>
          <p:cNvCxnSpPr/>
          <p:nvPr/>
        </p:nvCxnSpPr>
        <p:spPr>
          <a:xfrm>
            <a:off x="827584" y="3284984"/>
            <a:ext cx="720080" cy="0"/>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a:off x="3779912" y="4797152"/>
            <a:ext cx="504056" cy="0"/>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1547664" y="3284984"/>
            <a:ext cx="0" cy="144016"/>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4283968" y="4797152"/>
            <a:ext cx="0" cy="144016"/>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flipV="1">
            <a:off x="1187624" y="3875792"/>
            <a:ext cx="664840" cy="6856"/>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433504" y="5229200"/>
            <a:ext cx="288032" cy="0"/>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2411760" y="3882648"/>
            <a:ext cx="288032" cy="0"/>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3671900" y="5229200"/>
            <a:ext cx="720080" cy="0"/>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3671900" y="5157192"/>
            <a:ext cx="720080" cy="0"/>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flipV="1">
            <a:off x="1187624" y="3933056"/>
            <a:ext cx="664840" cy="6856"/>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flipV="1">
            <a:off x="2411760" y="3284984"/>
            <a:ext cx="144016" cy="216024"/>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flipV="1">
            <a:off x="2433504" y="4643864"/>
            <a:ext cx="144016" cy="216024"/>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2555776" y="3284984"/>
            <a:ext cx="144016" cy="216024"/>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2577520" y="4643420"/>
            <a:ext cx="144016" cy="216024"/>
          </a:xfrm>
          <a:prstGeom prst="line">
            <a:avLst/>
          </a:prstGeom>
          <a:ln w="381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582500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55576" y="1700808"/>
            <a:ext cx="7776864" cy="3816424"/>
          </a:xfrm>
        </p:spPr>
        <p:txBody>
          <a:bodyPr/>
          <a:lstStyle/>
          <a:p>
            <a:pPr algn="ctr"/>
            <a:r>
              <a:rPr lang="ru-RU" sz="4400" dirty="0" smtClean="0">
                <a:effectLst/>
              </a:rPr>
              <a:t>досуха</a:t>
            </a:r>
            <a:br>
              <a:rPr lang="ru-RU" sz="4400" dirty="0" smtClean="0">
                <a:effectLst/>
              </a:rPr>
            </a:br>
            <a:r>
              <a:rPr lang="ru-RU" sz="4400" dirty="0" smtClean="0">
                <a:effectLst/>
              </a:rPr>
              <a:t/>
            </a:r>
            <a:br>
              <a:rPr lang="ru-RU" sz="4400" dirty="0" smtClean="0">
                <a:effectLst/>
              </a:rPr>
            </a:br>
            <a:r>
              <a:rPr lang="ru-RU" sz="4400" dirty="0" smtClean="0">
                <a:effectLst/>
              </a:rPr>
              <a:t>наглухо</a:t>
            </a:r>
            <a:br>
              <a:rPr lang="ru-RU" sz="4400" dirty="0" smtClean="0">
                <a:effectLst/>
              </a:rPr>
            </a:br>
            <a:r>
              <a:rPr lang="ru-RU" sz="4400" dirty="0" smtClean="0">
                <a:effectLst/>
              </a:rPr>
              <a:t/>
            </a:r>
            <a:br>
              <a:rPr lang="ru-RU" sz="4400" dirty="0" smtClean="0">
                <a:effectLst/>
              </a:rPr>
            </a:br>
            <a:r>
              <a:rPr lang="ru-RU" sz="4400" dirty="0" smtClean="0">
                <a:effectLst/>
              </a:rPr>
              <a:t>извилисто</a:t>
            </a:r>
            <a:br>
              <a:rPr lang="ru-RU" sz="4400" dirty="0" smtClean="0">
                <a:effectLst/>
              </a:rPr>
            </a:br>
            <a:r>
              <a:rPr lang="ru-RU" sz="4400" dirty="0" smtClean="0">
                <a:effectLst/>
              </a:rPr>
              <a:t/>
            </a:r>
            <a:br>
              <a:rPr lang="ru-RU" sz="4400" dirty="0" smtClean="0">
                <a:effectLst/>
              </a:rPr>
            </a:br>
            <a:r>
              <a:rPr lang="ru-RU" sz="4400" dirty="0" smtClean="0">
                <a:effectLst/>
              </a:rPr>
              <a:t>доверчиво</a:t>
            </a:r>
            <a:endParaRPr lang="ru-RU" sz="4400" dirty="0"/>
          </a:p>
        </p:txBody>
      </p:sp>
    </p:spTree>
    <p:extLst>
      <p:ext uri="{BB962C8B-B14F-4D97-AF65-F5344CB8AC3E}">
        <p14:creationId xmlns:p14="http://schemas.microsoft.com/office/powerpoint/2010/main" val="386587619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816424"/>
          </a:xfrm>
        </p:spPr>
        <p:txBody>
          <a:bodyPr/>
          <a:lstStyle/>
          <a:p>
            <a:pPr algn="ctr"/>
            <a:r>
              <a:rPr lang="ru-RU" sz="4400" dirty="0" smtClean="0"/>
              <a:t>Тема урока:</a:t>
            </a:r>
            <a:r>
              <a:rPr lang="ru-RU" sz="4400" dirty="0">
                <a:effectLst/>
              </a:rPr>
              <a:t/>
            </a:r>
            <a:br>
              <a:rPr lang="ru-RU" sz="4400" dirty="0">
                <a:effectLst/>
              </a:rPr>
            </a:br>
            <a:r>
              <a:rPr lang="ru-RU" sz="4400" dirty="0" smtClean="0">
                <a:effectLst/>
              </a:rPr>
              <a:t>«</a:t>
            </a:r>
            <a:r>
              <a:rPr lang="ru-RU" sz="4400" dirty="0">
                <a:effectLst/>
              </a:rPr>
              <a:t>Буквы </a:t>
            </a:r>
            <a:r>
              <a:rPr lang="ru-RU" sz="4400" dirty="0" smtClean="0">
                <a:effectLst/>
              </a:rPr>
              <a:t>О и А </a:t>
            </a:r>
            <a:r>
              <a:rPr lang="ru-RU" sz="4400" dirty="0">
                <a:effectLst/>
              </a:rPr>
              <a:t>на </a:t>
            </a:r>
            <a:r>
              <a:rPr lang="ru-RU" sz="4400" dirty="0" smtClean="0">
                <a:effectLst/>
              </a:rPr>
              <a:t>конце</a:t>
            </a:r>
            <a:br>
              <a:rPr lang="ru-RU" sz="4400" dirty="0" smtClean="0">
                <a:effectLst/>
              </a:rPr>
            </a:br>
            <a:r>
              <a:rPr lang="ru-RU" sz="4400" dirty="0" smtClean="0">
                <a:effectLst/>
              </a:rPr>
              <a:t>наречий </a:t>
            </a:r>
            <a:r>
              <a:rPr lang="ru-RU" sz="4400" dirty="0">
                <a:effectLst/>
              </a:rPr>
              <a:t>с </a:t>
            </a:r>
            <a:r>
              <a:rPr lang="ru-RU" sz="4400" dirty="0" smtClean="0">
                <a:effectLst/>
              </a:rPr>
              <a:t>приставками</a:t>
            </a:r>
            <a:br>
              <a:rPr lang="ru-RU" sz="4400" dirty="0" smtClean="0">
                <a:effectLst/>
              </a:rPr>
            </a:br>
            <a:r>
              <a:rPr lang="ru-RU" sz="4400" dirty="0" smtClean="0">
                <a:effectLst/>
              </a:rPr>
              <a:t>из-</a:t>
            </a:r>
            <a:r>
              <a:rPr lang="ru-RU" sz="4400" dirty="0">
                <a:effectLst/>
              </a:rPr>
              <a:t>(</a:t>
            </a:r>
            <a:r>
              <a:rPr lang="ru-RU" sz="4400" dirty="0" err="1">
                <a:effectLst/>
              </a:rPr>
              <a:t>ис</a:t>
            </a:r>
            <a:r>
              <a:rPr lang="ru-RU" sz="4400" dirty="0">
                <a:effectLst/>
              </a:rPr>
              <a:t>-), до-</a:t>
            </a:r>
            <a:r>
              <a:rPr lang="ru-RU" sz="4400" dirty="0" smtClean="0">
                <a:effectLst/>
              </a:rPr>
              <a:t>, с-</a:t>
            </a:r>
            <a:r>
              <a:rPr lang="ru-RU" sz="4400" dirty="0">
                <a:effectLst/>
              </a:rPr>
              <a:t>(со-), в-(во-), на-, за-»</a:t>
            </a:r>
            <a:endParaRPr lang="ru-RU" sz="4400" dirty="0"/>
          </a:p>
        </p:txBody>
      </p:sp>
    </p:spTree>
    <p:extLst>
      <p:ext uri="{BB962C8B-B14F-4D97-AF65-F5344CB8AC3E}">
        <p14:creationId xmlns:p14="http://schemas.microsoft.com/office/powerpoint/2010/main" val="373868855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692696"/>
            <a:ext cx="8676456" cy="4680520"/>
          </a:xfrm>
        </p:spPr>
        <p:txBody>
          <a:bodyPr/>
          <a:lstStyle/>
          <a:p>
            <a:pPr lvl="0"/>
            <a:r>
              <a:rPr lang="ru-RU" sz="3400" dirty="0">
                <a:effectLst/>
              </a:rPr>
              <a:t>Раскалить добела (</a:t>
            </a:r>
            <a:r>
              <a:rPr lang="ru-RU" sz="3400" i="1" dirty="0">
                <a:effectLst/>
              </a:rPr>
              <a:t>белый, без приставки</a:t>
            </a:r>
            <a:r>
              <a:rPr lang="ru-RU" sz="3400" dirty="0">
                <a:effectLst/>
              </a:rPr>
              <a:t>).</a:t>
            </a:r>
            <a:br>
              <a:rPr lang="ru-RU" sz="3400" dirty="0">
                <a:effectLst/>
              </a:rPr>
            </a:br>
            <a:r>
              <a:rPr lang="ru-RU" sz="3400" dirty="0" smtClean="0">
                <a:effectLst/>
              </a:rPr>
              <a:t/>
            </a:r>
            <a:br>
              <a:rPr lang="ru-RU" sz="3400" dirty="0" smtClean="0">
                <a:effectLst/>
              </a:rPr>
            </a:br>
            <a:r>
              <a:rPr lang="ru-RU" sz="3400" dirty="0" smtClean="0">
                <a:effectLst/>
              </a:rPr>
              <a:t>Изредка </a:t>
            </a:r>
            <a:r>
              <a:rPr lang="ru-RU" sz="3400" dirty="0">
                <a:effectLst/>
              </a:rPr>
              <a:t>рассказывать (</a:t>
            </a:r>
            <a:r>
              <a:rPr lang="ru-RU" sz="3400" i="1" dirty="0">
                <a:effectLst/>
              </a:rPr>
              <a:t>редкий, без приставки</a:t>
            </a:r>
            <a:r>
              <a:rPr lang="ru-RU" sz="3400" dirty="0">
                <a:effectLst/>
              </a:rPr>
              <a:t>).</a:t>
            </a:r>
            <a:br>
              <a:rPr lang="ru-RU" sz="3400" dirty="0">
                <a:effectLst/>
              </a:rPr>
            </a:br>
            <a:r>
              <a:rPr lang="ru-RU" sz="3400" dirty="0" smtClean="0">
                <a:effectLst/>
              </a:rPr>
              <a:t/>
            </a:r>
            <a:br>
              <a:rPr lang="ru-RU" sz="3400" dirty="0" smtClean="0">
                <a:effectLst/>
              </a:rPr>
            </a:br>
            <a:r>
              <a:rPr lang="ru-RU" sz="3400" dirty="0" smtClean="0">
                <a:effectLst/>
              </a:rPr>
              <a:t>Доверчиво </a:t>
            </a:r>
            <a:r>
              <a:rPr lang="ru-RU" sz="3400" dirty="0">
                <a:effectLst/>
              </a:rPr>
              <a:t>посмотрел (</a:t>
            </a:r>
            <a:r>
              <a:rPr lang="ru-RU" sz="3400" i="1" dirty="0">
                <a:effectLst/>
              </a:rPr>
              <a:t>доверчивый, с приставкой</a:t>
            </a:r>
            <a:r>
              <a:rPr lang="ru-RU" sz="3400" dirty="0">
                <a:effectLst/>
              </a:rPr>
              <a:t>).</a:t>
            </a:r>
            <a:br>
              <a:rPr lang="ru-RU" sz="3400" dirty="0">
                <a:effectLst/>
              </a:rPr>
            </a:br>
            <a:r>
              <a:rPr lang="ru-RU" sz="3400" dirty="0" smtClean="0">
                <a:effectLst/>
              </a:rPr>
              <a:t/>
            </a:r>
            <a:br>
              <a:rPr lang="ru-RU" sz="3400" dirty="0" smtClean="0">
                <a:effectLst/>
              </a:rPr>
            </a:br>
            <a:r>
              <a:rPr lang="ru-RU" sz="3400" dirty="0" smtClean="0">
                <a:effectLst/>
              </a:rPr>
              <a:t>Повернуть </a:t>
            </a:r>
            <a:r>
              <a:rPr lang="ru-RU" sz="3400" dirty="0">
                <a:effectLst/>
              </a:rPr>
              <a:t>налево (</a:t>
            </a:r>
            <a:r>
              <a:rPr lang="ru-RU" sz="3400" i="1" dirty="0">
                <a:effectLst/>
              </a:rPr>
              <a:t>левый, на- не влияет</a:t>
            </a:r>
            <a:r>
              <a:rPr lang="ru-RU" sz="3400" dirty="0">
                <a:effectLst/>
              </a:rPr>
              <a:t>).</a:t>
            </a:r>
            <a:endParaRPr lang="ru-RU" sz="3400" dirty="0"/>
          </a:p>
        </p:txBody>
      </p:sp>
      <p:cxnSp>
        <p:nvCxnSpPr>
          <p:cNvPr id="3" name="Прямая соединительная линия 2"/>
          <p:cNvCxnSpPr/>
          <p:nvPr/>
        </p:nvCxnSpPr>
        <p:spPr>
          <a:xfrm>
            <a:off x="2730168" y="836712"/>
            <a:ext cx="43204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724128" y="4936956"/>
            <a:ext cx="504056"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2811488" y="4941168"/>
            <a:ext cx="46436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4427984" y="5269305"/>
            <a:ext cx="576064"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5292080" y="3717032"/>
            <a:ext cx="1573440"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39552" y="1844824"/>
            <a:ext cx="576064"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flipV="1">
            <a:off x="5292080" y="2127672"/>
            <a:ext cx="786720" cy="5184"/>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355976" y="1124744"/>
            <a:ext cx="576064"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3923928" y="5265644"/>
            <a:ext cx="288032"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483768" y="3717032"/>
            <a:ext cx="246400"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051720" y="2170232"/>
            <a:ext cx="216024"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1115616" y="1844824"/>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6081891" y="2048901"/>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5271592" y="2060848"/>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6860340" y="363428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5292080" y="3645024"/>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5014836" y="5188491"/>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4427984" y="5193069"/>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3275856" y="494747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6228184" y="4941168"/>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4932040" y="1060561"/>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3165312" y="836712"/>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4355976" y="105273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3851920" y="1115656"/>
            <a:ext cx="288032"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flipV="1">
            <a:off x="3923928" y="692696"/>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V="1">
            <a:off x="3995936" y="4804890"/>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flipV="1">
            <a:off x="2550148" y="3226296"/>
            <a:ext cx="72008" cy="202704"/>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flipV="1">
            <a:off x="2085792" y="1735220"/>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995936" y="692696"/>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2159732" y="1737198"/>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2622156" y="3226296"/>
            <a:ext cx="72008" cy="202704"/>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4067944" y="4803460"/>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a:off x="2811488" y="5240178"/>
            <a:ext cx="46436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a:off x="2811637" y="5270421"/>
            <a:ext cx="46436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p:nvPr/>
        </p:nvCxnSpPr>
        <p:spPr>
          <a:xfrm>
            <a:off x="2697131" y="1144588"/>
            <a:ext cx="535027"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66" name="Прямая соединительная линия 65"/>
          <p:cNvCxnSpPr/>
          <p:nvPr/>
        </p:nvCxnSpPr>
        <p:spPr>
          <a:xfrm>
            <a:off x="539552" y="2132856"/>
            <a:ext cx="576064"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a:off x="2697131" y="1196752"/>
            <a:ext cx="535027"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p:nvPr/>
        </p:nvCxnSpPr>
        <p:spPr>
          <a:xfrm>
            <a:off x="539552" y="2170232"/>
            <a:ext cx="576064" cy="0"/>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87619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692696"/>
            <a:ext cx="8496944" cy="5472608"/>
          </a:xfrm>
        </p:spPr>
        <p:txBody>
          <a:bodyPr/>
          <a:lstStyle/>
          <a:p>
            <a:r>
              <a:rPr lang="ru-RU" sz="3400" dirty="0" smtClean="0">
                <a:effectLst/>
              </a:rPr>
              <a:t>1. </a:t>
            </a:r>
            <a:r>
              <a:rPr lang="ru-RU" sz="3400" u="dbl" dirty="0" smtClean="0">
                <a:effectLst/>
              </a:rPr>
              <a:t>С</a:t>
            </a:r>
            <a:r>
              <a:rPr lang="ru-RU" sz="3400" dirty="0" smtClean="0">
                <a:effectLst/>
              </a:rPr>
              <a:t>начал</a:t>
            </a:r>
            <a:r>
              <a:rPr lang="ru-RU" sz="3400" u="sng" dirty="0" smtClean="0">
                <a:effectLst/>
              </a:rPr>
              <a:t>а</a:t>
            </a:r>
            <a:r>
              <a:rPr lang="ru-RU" sz="3400" dirty="0" smtClean="0">
                <a:effectLst/>
              </a:rPr>
              <a:t> </a:t>
            </a:r>
            <a:r>
              <a:rPr lang="ru-RU" sz="3400" dirty="0">
                <a:effectLst/>
              </a:rPr>
              <a:t>думай, потом пиши (</a:t>
            </a:r>
            <a:r>
              <a:rPr lang="ru-RU" sz="3400" i="1" dirty="0">
                <a:effectLst/>
              </a:rPr>
              <a:t>от слова «начало», без приставки</a:t>
            </a:r>
            <a:r>
              <a:rPr lang="ru-RU" sz="3400" dirty="0" smtClean="0">
                <a:effectLst/>
              </a:rPr>
              <a:t>).</a:t>
            </a:r>
            <a:br>
              <a:rPr lang="ru-RU" sz="3400" dirty="0" smtClean="0">
                <a:effectLst/>
              </a:rPr>
            </a:br>
            <a:r>
              <a:rPr lang="ru-RU" sz="3400" dirty="0" smtClean="0">
                <a:solidFill>
                  <a:srgbClr val="FFC000"/>
                </a:solidFill>
                <a:effectLst/>
              </a:rPr>
              <a:t>2. В </a:t>
            </a:r>
            <a:r>
              <a:rPr lang="ru-RU" sz="3400" dirty="0">
                <a:solidFill>
                  <a:srgbClr val="FFC000"/>
                </a:solidFill>
                <a:effectLst/>
              </a:rPr>
              <a:t>нашей стране </a:t>
            </a:r>
            <a:r>
              <a:rPr lang="ru-RU" sz="3400" u="dbl" dirty="0">
                <a:solidFill>
                  <a:srgbClr val="FFC000"/>
                </a:solidFill>
                <a:effectLst/>
              </a:rPr>
              <a:t>из</a:t>
            </a:r>
            <a:r>
              <a:rPr lang="ru-RU" sz="3400" dirty="0">
                <a:solidFill>
                  <a:srgbClr val="FFC000"/>
                </a:solidFill>
                <a:effectLst/>
              </a:rPr>
              <a:t>давн</a:t>
            </a:r>
            <a:r>
              <a:rPr lang="ru-RU" sz="3400" u="sng" dirty="0">
                <a:solidFill>
                  <a:srgbClr val="FFC000"/>
                </a:solidFill>
                <a:effectLst/>
              </a:rPr>
              <a:t>а</a:t>
            </a:r>
            <a:r>
              <a:rPr lang="ru-RU" sz="3400" dirty="0">
                <a:solidFill>
                  <a:srgbClr val="FFC000"/>
                </a:solidFill>
                <a:effectLst/>
              </a:rPr>
              <a:t> (</a:t>
            </a:r>
            <a:r>
              <a:rPr lang="ru-RU" sz="3400" i="1" dirty="0">
                <a:solidFill>
                  <a:srgbClr val="FFC000"/>
                </a:solidFill>
                <a:effectLst/>
              </a:rPr>
              <a:t>от слова «давний», без приставки</a:t>
            </a:r>
            <a:r>
              <a:rPr lang="ru-RU" sz="3400" dirty="0">
                <a:solidFill>
                  <a:srgbClr val="FFC000"/>
                </a:solidFill>
                <a:effectLst/>
              </a:rPr>
              <a:t>) любят ржаной хлеб</a:t>
            </a:r>
            <a:r>
              <a:rPr lang="ru-RU" sz="3400" dirty="0" smtClean="0">
                <a:solidFill>
                  <a:srgbClr val="FFC000"/>
                </a:solidFill>
                <a:effectLst/>
              </a:rPr>
              <a:t>.</a:t>
            </a:r>
            <a:r>
              <a:rPr lang="ru-RU" sz="3400" dirty="0" smtClean="0">
                <a:effectLst/>
              </a:rPr>
              <a:t/>
            </a:r>
            <a:br>
              <a:rPr lang="ru-RU" sz="3400" dirty="0" smtClean="0">
                <a:effectLst/>
              </a:rPr>
            </a:br>
            <a:r>
              <a:rPr lang="ru-RU" sz="3400" dirty="0" smtClean="0">
                <a:effectLst/>
              </a:rPr>
              <a:t>3. Маленькая </a:t>
            </a:r>
            <a:r>
              <a:rPr lang="ru-RU" sz="3400" dirty="0">
                <a:effectLst/>
              </a:rPr>
              <a:t>речушка петляет, поворачивает и </a:t>
            </a:r>
            <a:r>
              <a:rPr lang="ru-RU" sz="3400" u="dbl" dirty="0">
                <a:effectLst/>
              </a:rPr>
              <a:t>в</a:t>
            </a:r>
            <a:r>
              <a:rPr lang="ru-RU" sz="3400" dirty="0">
                <a:effectLst/>
              </a:rPr>
              <a:t>прав</a:t>
            </a:r>
            <a:r>
              <a:rPr lang="ru-RU" sz="3400" u="sng" dirty="0">
                <a:effectLst/>
              </a:rPr>
              <a:t>о</a:t>
            </a:r>
            <a:r>
              <a:rPr lang="ru-RU" sz="3400" dirty="0">
                <a:effectLst/>
              </a:rPr>
              <a:t> (</a:t>
            </a:r>
            <a:r>
              <a:rPr lang="ru-RU" sz="3400" i="1" dirty="0">
                <a:effectLst/>
              </a:rPr>
              <a:t>от слова «правый», без приставки, в-(во-), на-, за- не влияют</a:t>
            </a:r>
            <a:r>
              <a:rPr lang="ru-RU" sz="3400" dirty="0">
                <a:effectLst/>
              </a:rPr>
              <a:t>), и </a:t>
            </a:r>
            <a:r>
              <a:rPr lang="ru-RU" sz="3400" u="dbl" dirty="0">
                <a:effectLst/>
              </a:rPr>
              <a:t>в</a:t>
            </a:r>
            <a:r>
              <a:rPr lang="ru-RU" sz="3400" dirty="0">
                <a:effectLst/>
              </a:rPr>
              <a:t>лев</a:t>
            </a:r>
            <a:r>
              <a:rPr lang="ru-RU" sz="3400" u="sng" dirty="0">
                <a:effectLst/>
              </a:rPr>
              <a:t>о</a:t>
            </a:r>
            <a:r>
              <a:rPr lang="ru-RU" sz="3400" dirty="0">
                <a:effectLst/>
              </a:rPr>
              <a:t> (</a:t>
            </a:r>
            <a:r>
              <a:rPr lang="ru-RU" sz="3400" i="1" dirty="0">
                <a:effectLst/>
              </a:rPr>
              <a:t>от слова «левый», без приставки, в-(во-), на-, за- не влияют</a:t>
            </a:r>
            <a:r>
              <a:rPr lang="ru-RU" sz="3400" dirty="0" smtClean="0">
                <a:effectLst/>
              </a:rPr>
              <a:t>).</a:t>
            </a:r>
            <a:endParaRPr lang="ru-RU" sz="3400" dirty="0"/>
          </a:p>
        </p:txBody>
      </p:sp>
      <p:cxnSp>
        <p:nvCxnSpPr>
          <p:cNvPr id="3" name="Прямая соединительная линия 2"/>
          <p:cNvCxnSpPr/>
          <p:nvPr/>
        </p:nvCxnSpPr>
        <p:spPr>
          <a:xfrm>
            <a:off x="899592" y="980728"/>
            <a:ext cx="43204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2771800" y="5229200"/>
            <a:ext cx="267272"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3780402" y="4221088"/>
            <a:ext cx="232184"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6012160" y="5517232"/>
            <a:ext cx="576064"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flipV="1">
            <a:off x="755576" y="5013176"/>
            <a:ext cx="864096" cy="5747"/>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211960" y="2132856"/>
            <a:ext cx="504056"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755576" y="2924944"/>
            <a:ext cx="79208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755576" y="1916832"/>
            <a:ext cx="1080120"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4716016" y="213285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1552058" y="285293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755576" y="285293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1619672" y="4941168"/>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755576" y="492969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6602536" y="5438916"/>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6010173" y="5445224"/>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4017599" y="4221088"/>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3039072" y="5229200"/>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1835696" y="1844824"/>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331640" y="980728"/>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738989" y="1844824"/>
            <a:ext cx="0" cy="72008"/>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flipV="1">
            <a:off x="2483768" y="962726"/>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V="1">
            <a:off x="3719436" y="5085184"/>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flipV="1">
            <a:off x="5025128" y="4022628"/>
            <a:ext cx="72008" cy="202704"/>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flipV="1">
            <a:off x="5645259" y="2004272"/>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2557500" y="962726"/>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5717267" y="1999438"/>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5097136" y="4022628"/>
            <a:ext cx="72008" cy="202704"/>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792978" y="5085184"/>
            <a:ext cx="72008" cy="180020"/>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683757"/>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4320480"/>
          </a:xfrm>
        </p:spPr>
        <p:txBody>
          <a:bodyPr/>
          <a:lstStyle/>
          <a:p>
            <a:pPr algn="ctr">
              <a:lnSpc>
                <a:spcPct val="150000"/>
              </a:lnSpc>
            </a:pPr>
            <a:r>
              <a:rPr lang="ru-RU" sz="4400" dirty="0" smtClean="0">
                <a:effectLst/>
              </a:rPr>
              <a:t>затемно</a:t>
            </a:r>
            <a:r>
              <a:rPr lang="ru-RU" sz="4400" dirty="0">
                <a:effectLst/>
              </a:rPr>
              <a:t/>
            </a:r>
            <a:br>
              <a:rPr lang="ru-RU" sz="4400" dirty="0">
                <a:effectLst/>
              </a:rPr>
            </a:br>
            <a:r>
              <a:rPr lang="ru-RU" sz="4400" dirty="0" smtClean="0">
                <a:effectLst/>
              </a:rPr>
              <a:t>изменчиво</a:t>
            </a:r>
            <a:r>
              <a:rPr lang="ru-RU" sz="4400" dirty="0">
                <a:effectLst/>
              </a:rPr>
              <a:t/>
            </a:r>
            <a:br>
              <a:rPr lang="ru-RU" sz="4400" dirty="0">
                <a:effectLst/>
              </a:rPr>
            </a:br>
            <a:r>
              <a:rPr lang="ru-RU" sz="4400" dirty="0" smtClean="0">
                <a:effectLst/>
              </a:rPr>
              <a:t>расчётливо</a:t>
            </a:r>
            <a:r>
              <a:rPr lang="ru-RU" sz="4400" dirty="0">
                <a:effectLst/>
              </a:rPr>
              <a:t/>
            </a:r>
            <a:br>
              <a:rPr lang="ru-RU" sz="4400" dirty="0">
                <a:effectLst/>
              </a:rPr>
            </a:br>
            <a:r>
              <a:rPr lang="ru-RU" sz="4400" dirty="0" smtClean="0">
                <a:effectLst/>
              </a:rPr>
              <a:t>слегка</a:t>
            </a:r>
            <a:r>
              <a:rPr lang="ru-RU" sz="4400" dirty="0">
                <a:effectLst/>
              </a:rPr>
              <a:t/>
            </a:r>
            <a:br>
              <a:rPr lang="ru-RU" sz="4400" dirty="0">
                <a:effectLst/>
              </a:rPr>
            </a:br>
            <a:r>
              <a:rPr lang="ru-RU" sz="4400" dirty="0" smtClean="0">
                <a:effectLst/>
              </a:rPr>
              <a:t>дочерна </a:t>
            </a:r>
            <a:endParaRPr lang="ru-RU" sz="4400" dirty="0"/>
          </a:p>
        </p:txBody>
      </p:sp>
      <p:sp>
        <p:nvSpPr>
          <p:cNvPr id="2" name="Прямоугольник 1"/>
          <p:cNvSpPr/>
          <p:nvPr/>
        </p:nvSpPr>
        <p:spPr>
          <a:xfrm>
            <a:off x="539552" y="1052736"/>
            <a:ext cx="8424936" cy="584775"/>
          </a:xfrm>
          <a:prstGeom prst="rect">
            <a:avLst/>
          </a:prstGeom>
        </p:spPr>
        <p:txBody>
          <a:bodyPr wrap="square">
            <a:spAutoFit/>
          </a:bodyPr>
          <a:lstStyle/>
          <a:p>
            <a:pPr algn="ctr"/>
            <a:r>
              <a:rPr lang="ru-RU" sz="3200" dirty="0">
                <a:solidFill>
                  <a:srgbClr val="FFC000"/>
                </a:solidFill>
              </a:rPr>
              <a:t>(</a:t>
            </a:r>
            <a:r>
              <a:rPr lang="ru-RU" sz="3200" i="1" dirty="0">
                <a:solidFill>
                  <a:srgbClr val="FFC000"/>
                </a:solidFill>
              </a:rPr>
              <a:t>от слова «темный», суффиксальный способ</a:t>
            </a:r>
            <a:r>
              <a:rPr lang="ru-RU" sz="3200" dirty="0">
                <a:solidFill>
                  <a:srgbClr val="FFC000"/>
                </a:solidFill>
              </a:rPr>
              <a:t>)</a:t>
            </a:r>
          </a:p>
        </p:txBody>
      </p:sp>
      <p:sp>
        <p:nvSpPr>
          <p:cNvPr id="5" name="Прямоугольник 4"/>
          <p:cNvSpPr/>
          <p:nvPr/>
        </p:nvSpPr>
        <p:spPr>
          <a:xfrm>
            <a:off x="539552" y="4077072"/>
            <a:ext cx="8424936" cy="584775"/>
          </a:xfrm>
          <a:prstGeom prst="rect">
            <a:avLst/>
          </a:prstGeom>
        </p:spPr>
        <p:txBody>
          <a:bodyPr wrap="square">
            <a:spAutoFit/>
          </a:bodyPr>
          <a:lstStyle/>
          <a:p>
            <a:pPr algn="ctr"/>
            <a:r>
              <a:rPr lang="ru-RU" sz="3200" dirty="0">
                <a:solidFill>
                  <a:srgbClr val="FFC000"/>
                </a:solidFill>
              </a:rPr>
              <a:t>(</a:t>
            </a:r>
            <a:r>
              <a:rPr lang="ru-RU" sz="3200" i="1" dirty="0">
                <a:solidFill>
                  <a:srgbClr val="FFC000"/>
                </a:solidFill>
              </a:rPr>
              <a:t>от слова </a:t>
            </a:r>
            <a:r>
              <a:rPr lang="ru-RU" sz="3200" i="1" dirty="0" smtClean="0">
                <a:solidFill>
                  <a:srgbClr val="FFC000"/>
                </a:solidFill>
              </a:rPr>
              <a:t>«легкий», </a:t>
            </a:r>
            <a:r>
              <a:rPr lang="ru-RU" sz="3200" i="1" dirty="0">
                <a:solidFill>
                  <a:srgbClr val="FFC000"/>
                </a:solidFill>
              </a:rPr>
              <a:t>суффиксальный способ</a:t>
            </a:r>
            <a:r>
              <a:rPr lang="ru-RU" sz="3200" dirty="0">
                <a:solidFill>
                  <a:srgbClr val="FFC000"/>
                </a:solidFill>
              </a:rPr>
              <a:t>)</a:t>
            </a:r>
          </a:p>
        </p:txBody>
      </p:sp>
      <p:sp>
        <p:nvSpPr>
          <p:cNvPr id="6" name="Прямоугольник 5"/>
          <p:cNvSpPr/>
          <p:nvPr/>
        </p:nvSpPr>
        <p:spPr>
          <a:xfrm>
            <a:off x="539552" y="5085184"/>
            <a:ext cx="8424936" cy="584775"/>
          </a:xfrm>
          <a:prstGeom prst="rect">
            <a:avLst/>
          </a:prstGeom>
        </p:spPr>
        <p:txBody>
          <a:bodyPr wrap="square">
            <a:spAutoFit/>
          </a:bodyPr>
          <a:lstStyle/>
          <a:p>
            <a:pPr algn="ctr"/>
            <a:r>
              <a:rPr lang="ru-RU" sz="3200" dirty="0">
                <a:solidFill>
                  <a:srgbClr val="FFC000"/>
                </a:solidFill>
              </a:rPr>
              <a:t>(</a:t>
            </a:r>
            <a:r>
              <a:rPr lang="ru-RU" sz="3200" i="1" dirty="0">
                <a:solidFill>
                  <a:srgbClr val="FFC000"/>
                </a:solidFill>
              </a:rPr>
              <a:t>от слова </a:t>
            </a:r>
            <a:r>
              <a:rPr lang="ru-RU" sz="3200" i="1" dirty="0" smtClean="0">
                <a:solidFill>
                  <a:srgbClr val="FFC000"/>
                </a:solidFill>
              </a:rPr>
              <a:t>«черный», </a:t>
            </a:r>
            <a:r>
              <a:rPr lang="ru-RU" sz="3200" i="1" dirty="0">
                <a:solidFill>
                  <a:srgbClr val="FFC000"/>
                </a:solidFill>
              </a:rPr>
              <a:t>суффиксальный способ</a:t>
            </a:r>
            <a:r>
              <a:rPr lang="ru-RU" sz="3200" dirty="0">
                <a:solidFill>
                  <a:srgbClr val="FFC000"/>
                </a:solidFill>
              </a:rPr>
              <a:t>)</a:t>
            </a:r>
          </a:p>
        </p:txBody>
      </p:sp>
    </p:spTree>
    <p:extLst>
      <p:ext uri="{BB962C8B-B14F-4D97-AF65-F5344CB8AC3E}">
        <p14:creationId xmlns:p14="http://schemas.microsoft.com/office/powerpoint/2010/main" val="3865876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2736304"/>
          </a:xfrm>
        </p:spPr>
        <p:txBody>
          <a:bodyPr/>
          <a:lstStyle/>
          <a:p>
            <a:pPr algn="ctr"/>
            <a:r>
              <a:rPr lang="ru-RU" sz="4400" dirty="0"/>
              <a:t>Образец</a:t>
            </a:r>
            <a:r>
              <a:rPr lang="ru-RU" sz="4400" dirty="0" smtClean="0"/>
              <a:t>:</a:t>
            </a:r>
            <a:br>
              <a:rPr lang="ru-RU" sz="4400" dirty="0" smtClean="0"/>
            </a:br>
            <a:r>
              <a:rPr lang="ru-RU" sz="4400" dirty="0">
                <a:effectLst/>
              </a:rPr>
              <a:t/>
            </a:r>
            <a:br>
              <a:rPr lang="ru-RU" sz="4400" dirty="0">
                <a:effectLst/>
              </a:rPr>
            </a:br>
            <a:r>
              <a:rPr lang="ru-RU" sz="4400" dirty="0">
                <a:effectLst/>
              </a:rPr>
              <a:t>расстаться на долгое время = </a:t>
            </a:r>
            <a:r>
              <a:rPr lang="ru-RU" sz="4400" u="dbl" dirty="0">
                <a:effectLst/>
              </a:rPr>
              <a:t>на</a:t>
            </a:r>
            <a:r>
              <a:rPr lang="ru-RU" sz="4400" dirty="0" smtClean="0">
                <a:effectLst/>
              </a:rPr>
              <a:t>долго </a:t>
            </a:r>
            <a:r>
              <a:rPr lang="ru-RU" sz="4400" dirty="0">
                <a:effectLst/>
              </a:rPr>
              <a:t>расстаться</a:t>
            </a:r>
            <a:endParaRPr lang="ru-RU" sz="4400" dirty="0"/>
          </a:p>
        </p:txBody>
      </p:sp>
      <p:cxnSp>
        <p:nvCxnSpPr>
          <p:cNvPr id="3" name="Прямая соединительная линия 2"/>
          <p:cNvCxnSpPr/>
          <p:nvPr/>
        </p:nvCxnSpPr>
        <p:spPr>
          <a:xfrm>
            <a:off x="2123728" y="3140968"/>
            <a:ext cx="576064" cy="0"/>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flipV="1">
            <a:off x="2699792" y="3153544"/>
            <a:ext cx="0" cy="139824"/>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4067944" y="3041340"/>
            <a:ext cx="144016" cy="224408"/>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3923928" y="3041340"/>
            <a:ext cx="144016" cy="224408"/>
          </a:xfrm>
          <a:prstGeom prst="line">
            <a:avLst/>
          </a:prstGeom>
          <a:ln w="381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234237"/>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1080120"/>
          </a:xfrm>
        </p:spPr>
        <p:txBody>
          <a:bodyPr/>
          <a:lstStyle/>
          <a:p>
            <a:r>
              <a:rPr lang="ru-RU" sz="3400" dirty="0">
                <a:effectLst/>
              </a:rPr>
              <a:t>Плотно, вдоволь, вволю, всласть, сколько влезет поесть = </a:t>
            </a:r>
            <a:endParaRPr lang="ru-RU" sz="3400" dirty="0"/>
          </a:p>
        </p:txBody>
      </p:sp>
      <p:sp>
        <p:nvSpPr>
          <p:cNvPr id="2" name="Прямоугольник 1"/>
          <p:cNvSpPr/>
          <p:nvPr/>
        </p:nvSpPr>
        <p:spPr>
          <a:xfrm>
            <a:off x="5651708" y="1412776"/>
            <a:ext cx="3076483" cy="646331"/>
          </a:xfrm>
          <a:prstGeom prst="rect">
            <a:avLst/>
          </a:prstGeom>
        </p:spPr>
        <p:txBody>
          <a:bodyPr wrap="none">
            <a:spAutoFit/>
          </a:bodyPr>
          <a:lstStyle/>
          <a:p>
            <a:r>
              <a:rPr lang="ru-RU" sz="3600" u="dbl" dirty="0">
                <a:solidFill>
                  <a:srgbClr val="FFC000"/>
                </a:solidFill>
              </a:rPr>
              <a:t>до</a:t>
            </a:r>
            <a:r>
              <a:rPr lang="ru-RU" sz="3400" dirty="0" smtClean="0">
                <a:solidFill>
                  <a:srgbClr val="FFC000"/>
                </a:solidFill>
              </a:rPr>
              <a:t>сыта </a:t>
            </a:r>
            <a:r>
              <a:rPr lang="ru-RU" sz="3400" dirty="0">
                <a:solidFill>
                  <a:srgbClr val="FFC000"/>
                </a:solidFill>
              </a:rPr>
              <a:t>поесть</a:t>
            </a:r>
          </a:p>
        </p:txBody>
      </p:sp>
      <p:sp>
        <p:nvSpPr>
          <p:cNvPr id="5" name="Заголовок 3"/>
          <p:cNvSpPr txBox="1">
            <a:spLocks/>
          </p:cNvSpPr>
          <p:nvPr/>
        </p:nvSpPr>
        <p:spPr>
          <a:xfrm>
            <a:off x="755576" y="2341260"/>
            <a:ext cx="7776864" cy="108012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3600" dirty="0" smtClean="0">
                <a:effectLst/>
              </a:rPr>
              <a:t>Выехать, </a:t>
            </a:r>
            <a:r>
              <a:rPr lang="ru-RU" sz="3600" dirty="0">
                <a:effectLst/>
              </a:rPr>
              <a:t>пока еще светло, не стемнело = </a:t>
            </a:r>
            <a:r>
              <a:rPr lang="ru-RU" sz="3400" dirty="0" smtClean="0">
                <a:effectLst/>
              </a:rPr>
              <a:t> </a:t>
            </a:r>
            <a:endParaRPr lang="ru-RU" sz="3400" dirty="0"/>
          </a:p>
        </p:txBody>
      </p:sp>
      <p:cxnSp>
        <p:nvCxnSpPr>
          <p:cNvPr id="6" name="Прямая соединительная линия 5"/>
          <p:cNvCxnSpPr/>
          <p:nvPr/>
        </p:nvCxnSpPr>
        <p:spPr>
          <a:xfrm>
            <a:off x="5796136" y="1628800"/>
            <a:ext cx="43204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6228184" y="1628801"/>
            <a:ext cx="1555" cy="91751"/>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7025888" y="1511052"/>
            <a:ext cx="74817" cy="151014"/>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V="1">
            <a:off x="6951072" y="1509666"/>
            <a:ext cx="74816" cy="152400"/>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3343410" y="2762260"/>
            <a:ext cx="3789820" cy="646331"/>
          </a:xfrm>
          <a:prstGeom prst="rect">
            <a:avLst/>
          </a:prstGeom>
        </p:spPr>
        <p:txBody>
          <a:bodyPr wrap="none">
            <a:spAutoFit/>
          </a:bodyPr>
          <a:lstStyle/>
          <a:p>
            <a:r>
              <a:rPr lang="ru-RU" sz="3600" u="dbl" dirty="0">
                <a:solidFill>
                  <a:srgbClr val="FFC000"/>
                </a:solidFill>
              </a:rPr>
              <a:t>за</a:t>
            </a:r>
            <a:r>
              <a:rPr lang="ru-RU" sz="3600" dirty="0" smtClean="0">
                <a:solidFill>
                  <a:srgbClr val="FFC000"/>
                </a:solidFill>
              </a:rPr>
              <a:t>светло </a:t>
            </a:r>
            <a:r>
              <a:rPr lang="ru-RU" sz="3600" dirty="0">
                <a:solidFill>
                  <a:srgbClr val="FFC000"/>
                </a:solidFill>
              </a:rPr>
              <a:t>выехать</a:t>
            </a:r>
            <a:endParaRPr lang="ru-RU" sz="3400" dirty="0">
              <a:solidFill>
                <a:srgbClr val="FFC000"/>
              </a:solidFill>
            </a:endParaRPr>
          </a:p>
        </p:txBody>
      </p:sp>
      <p:cxnSp>
        <p:nvCxnSpPr>
          <p:cNvPr id="24" name="Прямая соединительная линия 23"/>
          <p:cNvCxnSpPr/>
          <p:nvPr/>
        </p:nvCxnSpPr>
        <p:spPr>
          <a:xfrm>
            <a:off x="3419872" y="2996952"/>
            <a:ext cx="43204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flipV="1">
            <a:off x="3850365" y="3002200"/>
            <a:ext cx="1555" cy="91751"/>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flipV="1">
            <a:off x="5025822" y="2861874"/>
            <a:ext cx="74816" cy="15240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5098374" y="2861874"/>
            <a:ext cx="74817" cy="151014"/>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8" name="Заголовок 3"/>
          <p:cNvSpPr txBox="1">
            <a:spLocks/>
          </p:cNvSpPr>
          <p:nvPr/>
        </p:nvSpPr>
        <p:spPr>
          <a:xfrm>
            <a:off x="760180" y="3717032"/>
            <a:ext cx="7776864" cy="576064"/>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3600" dirty="0">
                <a:effectLst/>
              </a:rPr>
              <a:t>Навещать нечасто, редко = </a:t>
            </a:r>
            <a:endParaRPr lang="ru-RU" sz="3400" dirty="0"/>
          </a:p>
        </p:txBody>
      </p:sp>
      <p:sp>
        <p:nvSpPr>
          <p:cNvPr id="29" name="Прямоугольник 28"/>
          <p:cNvSpPr/>
          <p:nvPr/>
        </p:nvSpPr>
        <p:spPr>
          <a:xfrm>
            <a:off x="4653036" y="4221087"/>
            <a:ext cx="4046301" cy="646331"/>
          </a:xfrm>
          <a:prstGeom prst="rect">
            <a:avLst/>
          </a:prstGeom>
        </p:spPr>
        <p:txBody>
          <a:bodyPr wrap="none">
            <a:spAutoFit/>
          </a:bodyPr>
          <a:lstStyle/>
          <a:p>
            <a:r>
              <a:rPr lang="ru-RU" sz="3600" u="dbl" dirty="0">
                <a:solidFill>
                  <a:srgbClr val="FFC000"/>
                </a:solidFill>
              </a:rPr>
              <a:t>из</a:t>
            </a:r>
            <a:r>
              <a:rPr lang="ru-RU" sz="3600" dirty="0" smtClean="0">
                <a:solidFill>
                  <a:srgbClr val="FFC000"/>
                </a:solidFill>
              </a:rPr>
              <a:t>редка </a:t>
            </a:r>
            <a:r>
              <a:rPr lang="ru-RU" sz="3600" dirty="0">
                <a:solidFill>
                  <a:srgbClr val="FFC000"/>
                </a:solidFill>
              </a:rPr>
              <a:t>навещать</a:t>
            </a:r>
            <a:endParaRPr lang="ru-RU" sz="3400" dirty="0">
              <a:solidFill>
                <a:srgbClr val="FFC000"/>
              </a:solidFill>
            </a:endParaRPr>
          </a:p>
        </p:txBody>
      </p:sp>
      <p:cxnSp>
        <p:nvCxnSpPr>
          <p:cNvPr id="30" name="Прямая соединительная линия 29"/>
          <p:cNvCxnSpPr/>
          <p:nvPr/>
        </p:nvCxnSpPr>
        <p:spPr>
          <a:xfrm>
            <a:off x="4783582" y="4437112"/>
            <a:ext cx="43204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V="1">
            <a:off x="5213825" y="4446113"/>
            <a:ext cx="1555" cy="91751"/>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V="1">
            <a:off x="6259976" y="4284712"/>
            <a:ext cx="74816" cy="15240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6345067" y="4295099"/>
            <a:ext cx="74817" cy="151014"/>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34" name="Заголовок 3"/>
          <p:cNvSpPr txBox="1">
            <a:spLocks/>
          </p:cNvSpPr>
          <p:nvPr/>
        </p:nvSpPr>
        <p:spPr>
          <a:xfrm>
            <a:off x="760180" y="5013176"/>
            <a:ext cx="7776864" cy="576064"/>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3600" dirty="0">
                <a:effectLst/>
              </a:rPr>
              <a:t>Приходить в гости без стеснений = </a:t>
            </a:r>
            <a:r>
              <a:rPr lang="ru-RU" sz="3600" dirty="0" smtClean="0">
                <a:effectLst/>
              </a:rPr>
              <a:t> </a:t>
            </a:r>
            <a:endParaRPr lang="ru-RU" sz="3400" dirty="0"/>
          </a:p>
        </p:txBody>
      </p:sp>
      <p:sp>
        <p:nvSpPr>
          <p:cNvPr id="35" name="Прямоугольник 34"/>
          <p:cNvSpPr/>
          <p:nvPr/>
        </p:nvSpPr>
        <p:spPr>
          <a:xfrm>
            <a:off x="4122443" y="5589240"/>
            <a:ext cx="4576894" cy="646331"/>
          </a:xfrm>
          <a:prstGeom prst="rect">
            <a:avLst/>
          </a:prstGeom>
        </p:spPr>
        <p:txBody>
          <a:bodyPr wrap="none">
            <a:spAutoFit/>
          </a:bodyPr>
          <a:lstStyle/>
          <a:p>
            <a:r>
              <a:rPr lang="ru-RU" sz="3600" u="dbl" dirty="0">
                <a:solidFill>
                  <a:srgbClr val="FFC000"/>
                </a:solidFill>
              </a:rPr>
              <a:t>за</a:t>
            </a:r>
            <a:r>
              <a:rPr lang="ru-RU" sz="3600" dirty="0" smtClean="0">
                <a:solidFill>
                  <a:srgbClr val="FFC000"/>
                </a:solidFill>
              </a:rPr>
              <a:t>просто </a:t>
            </a:r>
            <a:r>
              <a:rPr lang="ru-RU" sz="3600" dirty="0">
                <a:solidFill>
                  <a:srgbClr val="FFC000"/>
                </a:solidFill>
              </a:rPr>
              <a:t>приходить</a:t>
            </a:r>
            <a:endParaRPr lang="ru-RU" sz="3400" dirty="0">
              <a:solidFill>
                <a:srgbClr val="FFC000"/>
              </a:solidFill>
            </a:endParaRPr>
          </a:p>
        </p:txBody>
      </p:sp>
      <p:cxnSp>
        <p:nvCxnSpPr>
          <p:cNvPr id="36" name="Прямая соединительная линия 35"/>
          <p:cNvCxnSpPr/>
          <p:nvPr/>
        </p:nvCxnSpPr>
        <p:spPr>
          <a:xfrm>
            <a:off x="4220988" y="5805264"/>
            <a:ext cx="43204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flipV="1">
            <a:off x="4653036" y="5820654"/>
            <a:ext cx="1555" cy="91751"/>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flipH="1">
            <a:off x="5922661" y="5671446"/>
            <a:ext cx="74817" cy="157713"/>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6012160" y="5671446"/>
            <a:ext cx="74817" cy="151014"/>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876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par>
                                <p:cTn id="41" presetID="10"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par>
                                <p:cTn id="60" presetID="10" presetClass="entr" presetSubtype="0" fill="hold"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par>
                                <p:cTn id="63" presetID="10" presetClass="entr" presetSubtype="0"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par>
                                <p:cTn id="66" presetID="10" presetClass="entr" presetSubtype="0" fill="hold" nodeType="with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fade">
                                      <p:cBhvr>
                                        <p:cTn id="68" dur="500"/>
                                        <p:tgtEl>
                                          <p:spTgt spid="33"/>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fade">
                                      <p:cBhvr>
                                        <p:cTn id="78" dur="500"/>
                                        <p:tgtEl>
                                          <p:spTgt spid="35"/>
                                        </p:tgtEl>
                                      </p:cBhvr>
                                    </p:animEffect>
                                  </p:childTnLst>
                                </p:cTn>
                              </p:par>
                              <p:par>
                                <p:cTn id="79" presetID="10" presetClass="entr" presetSubtype="0" fill="hold"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fade">
                                      <p:cBhvr>
                                        <p:cTn id="81" dur="500"/>
                                        <p:tgtEl>
                                          <p:spTgt spid="36"/>
                                        </p:tgtEl>
                                      </p:cBhvr>
                                    </p:animEffect>
                                  </p:childTnLst>
                                </p:cTn>
                              </p:par>
                              <p:par>
                                <p:cTn id="82" presetID="10" presetClass="entr" presetSubtype="0" fill="hold"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fade">
                                      <p:cBhvr>
                                        <p:cTn id="84" dur="500"/>
                                        <p:tgtEl>
                                          <p:spTgt spid="37"/>
                                        </p:tgtEl>
                                      </p:cBhvr>
                                    </p:animEffect>
                                  </p:childTnLst>
                                </p:cTn>
                              </p:par>
                              <p:par>
                                <p:cTn id="85" presetID="10" presetClass="entr" presetSubtype="0" fill="hold" nodeType="with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fade">
                                      <p:cBhvr>
                                        <p:cTn id="87" dur="500"/>
                                        <p:tgtEl>
                                          <p:spTgt spid="38"/>
                                        </p:tgtEl>
                                      </p:cBhvr>
                                    </p:animEffect>
                                  </p:childTnLst>
                                </p:cTn>
                              </p:par>
                              <p:par>
                                <p:cTn id="88" presetID="10" presetClass="entr" presetSubtype="0" fill="hold" nodeType="with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fade">
                                      <p:cBhvr>
                                        <p:cTn id="9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23" grpId="0"/>
      <p:bldP spid="28" grpId="0"/>
      <p:bldP spid="29" grpId="0"/>
      <p:bldP spid="34" grpId="0"/>
      <p:bldP spid="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72944" y="1472812"/>
            <a:ext cx="7776864" cy="1080120"/>
          </a:xfrm>
        </p:spPr>
        <p:txBody>
          <a:bodyPr/>
          <a:lstStyle/>
          <a:p>
            <a:r>
              <a:rPr lang="ru-RU" sz="3600" dirty="0">
                <a:effectLst/>
              </a:rPr>
              <a:t>В пылу спора, под горячую руку </a:t>
            </a:r>
            <a:r>
              <a:rPr lang="ru-RU" sz="3600" dirty="0" smtClean="0">
                <a:effectLst/>
              </a:rPr>
              <a:t>обидеть </a:t>
            </a:r>
            <a:r>
              <a:rPr lang="ru-RU" sz="3400" dirty="0" smtClean="0">
                <a:effectLst/>
              </a:rPr>
              <a:t>= </a:t>
            </a:r>
            <a:endParaRPr lang="ru-RU" sz="3400" dirty="0"/>
          </a:p>
        </p:txBody>
      </p:sp>
      <p:sp>
        <p:nvSpPr>
          <p:cNvPr id="2" name="Прямоугольник 1"/>
          <p:cNvSpPr/>
          <p:nvPr/>
        </p:nvSpPr>
        <p:spPr>
          <a:xfrm>
            <a:off x="2936526" y="1916832"/>
            <a:ext cx="3672800" cy="646331"/>
          </a:xfrm>
          <a:prstGeom prst="rect">
            <a:avLst/>
          </a:prstGeom>
        </p:spPr>
        <p:txBody>
          <a:bodyPr wrap="none">
            <a:spAutoFit/>
          </a:bodyPr>
          <a:lstStyle/>
          <a:p>
            <a:r>
              <a:rPr lang="ru-RU" sz="3600" u="dbl" dirty="0">
                <a:solidFill>
                  <a:srgbClr val="FFC000"/>
                </a:solidFill>
              </a:rPr>
              <a:t>с</a:t>
            </a:r>
            <a:r>
              <a:rPr lang="ru-RU" sz="3600" dirty="0" smtClean="0">
                <a:solidFill>
                  <a:srgbClr val="FFC000"/>
                </a:solidFill>
              </a:rPr>
              <a:t>горяча </a:t>
            </a:r>
            <a:r>
              <a:rPr lang="ru-RU" sz="3600" dirty="0">
                <a:solidFill>
                  <a:srgbClr val="FFC000"/>
                </a:solidFill>
              </a:rPr>
              <a:t>обидеть</a:t>
            </a:r>
            <a:endParaRPr lang="ru-RU" sz="3400" dirty="0">
              <a:solidFill>
                <a:srgbClr val="FFC000"/>
              </a:solidFill>
            </a:endParaRPr>
          </a:p>
        </p:txBody>
      </p:sp>
      <p:sp>
        <p:nvSpPr>
          <p:cNvPr id="5" name="Заголовок 3"/>
          <p:cNvSpPr txBox="1">
            <a:spLocks/>
          </p:cNvSpPr>
          <p:nvPr/>
        </p:nvSpPr>
        <p:spPr>
          <a:xfrm>
            <a:off x="707694" y="2927077"/>
            <a:ext cx="7776864" cy="108012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3600" dirty="0">
                <a:effectLst/>
              </a:rPr>
              <a:t>С давних пор, с незапамятных времен сеять </a:t>
            </a:r>
            <a:r>
              <a:rPr lang="ru-RU" sz="3600" dirty="0" smtClean="0">
                <a:effectLst/>
              </a:rPr>
              <a:t>= </a:t>
            </a:r>
            <a:r>
              <a:rPr lang="ru-RU" sz="3400" dirty="0" smtClean="0">
                <a:effectLst/>
              </a:rPr>
              <a:t> </a:t>
            </a:r>
            <a:endParaRPr lang="ru-RU" sz="3400" dirty="0"/>
          </a:p>
        </p:txBody>
      </p:sp>
      <p:cxnSp>
        <p:nvCxnSpPr>
          <p:cNvPr id="6" name="Прямая соединительная линия 5"/>
          <p:cNvCxnSpPr/>
          <p:nvPr/>
        </p:nvCxnSpPr>
        <p:spPr>
          <a:xfrm>
            <a:off x="3008122" y="2132856"/>
            <a:ext cx="216024" cy="693"/>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3225701" y="2132758"/>
            <a:ext cx="1555" cy="91751"/>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558718" y="2023588"/>
            <a:ext cx="74817" cy="151014"/>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V="1">
            <a:off x="4483902" y="2026233"/>
            <a:ext cx="74816" cy="152400"/>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4027751" y="3360866"/>
            <a:ext cx="3113353" cy="646331"/>
          </a:xfrm>
          <a:prstGeom prst="rect">
            <a:avLst/>
          </a:prstGeom>
        </p:spPr>
        <p:txBody>
          <a:bodyPr wrap="none">
            <a:spAutoFit/>
          </a:bodyPr>
          <a:lstStyle/>
          <a:p>
            <a:r>
              <a:rPr lang="ru-RU" sz="3600" u="dbl" dirty="0">
                <a:solidFill>
                  <a:srgbClr val="FFC000"/>
                </a:solidFill>
              </a:rPr>
              <a:t>из</a:t>
            </a:r>
            <a:r>
              <a:rPr lang="ru-RU" sz="3600" dirty="0" smtClean="0">
                <a:solidFill>
                  <a:srgbClr val="FFC000"/>
                </a:solidFill>
              </a:rPr>
              <a:t>давна </a:t>
            </a:r>
            <a:r>
              <a:rPr lang="ru-RU" sz="3600" dirty="0">
                <a:solidFill>
                  <a:srgbClr val="FFC000"/>
                </a:solidFill>
              </a:rPr>
              <a:t>сеять</a:t>
            </a:r>
            <a:endParaRPr lang="ru-RU" sz="3400" dirty="0">
              <a:solidFill>
                <a:srgbClr val="FFC000"/>
              </a:solidFill>
            </a:endParaRPr>
          </a:p>
        </p:txBody>
      </p:sp>
      <p:cxnSp>
        <p:nvCxnSpPr>
          <p:cNvPr id="24" name="Прямая соединительная линия 23"/>
          <p:cNvCxnSpPr/>
          <p:nvPr/>
        </p:nvCxnSpPr>
        <p:spPr>
          <a:xfrm>
            <a:off x="4164078" y="3573016"/>
            <a:ext cx="432048" cy="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flipV="1">
            <a:off x="4594571" y="3573016"/>
            <a:ext cx="1555" cy="91751"/>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flipV="1">
            <a:off x="5611903" y="3420616"/>
            <a:ext cx="74816" cy="15240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5686719" y="3425341"/>
            <a:ext cx="74817" cy="151014"/>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8" name="Заголовок 3"/>
          <p:cNvSpPr txBox="1">
            <a:spLocks/>
          </p:cNvSpPr>
          <p:nvPr/>
        </p:nvSpPr>
        <p:spPr>
          <a:xfrm>
            <a:off x="713196" y="4869160"/>
            <a:ext cx="7776864" cy="576064"/>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3600" dirty="0">
                <a:effectLst/>
              </a:rPr>
              <a:t>Встретить гостеприимно, с распростертыми объятиями </a:t>
            </a:r>
            <a:r>
              <a:rPr lang="ru-RU" sz="3600" dirty="0" smtClean="0">
                <a:effectLst/>
              </a:rPr>
              <a:t>= </a:t>
            </a:r>
            <a:endParaRPr lang="ru-RU" sz="3400" dirty="0"/>
          </a:p>
        </p:txBody>
      </p:sp>
      <p:sp>
        <p:nvSpPr>
          <p:cNvPr id="29" name="Прямоугольник 28"/>
          <p:cNvSpPr/>
          <p:nvPr/>
        </p:nvSpPr>
        <p:spPr>
          <a:xfrm>
            <a:off x="3923928" y="5376522"/>
            <a:ext cx="4334841" cy="646331"/>
          </a:xfrm>
          <a:prstGeom prst="rect">
            <a:avLst/>
          </a:prstGeom>
        </p:spPr>
        <p:txBody>
          <a:bodyPr wrap="none">
            <a:spAutoFit/>
          </a:bodyPr>
          <a:lstStyle/>
          <a:p>
            <a:r>
              <a:rPr lang="ru-RU" sz="3600" dirty="0">
                <a:solidFill>
                  <a:srgbClr val="FFC000"/>
                </a:solidFill>
              </a:rPr>
              <a:t>радушно встретить</a:t>
            </a:r>
            <a:endParaRPr lang="ru-RU" sz="3400" dirty="0">
              <a:solidFill>
                <a:srgbClr val="FFC000"/>
              </a:solidFill>
            </a:endParaRPr>
          </a:p>
        </p:txBody>
      </p:sp>
      <p:cxnSp>
        <p:nvCxnSpPr>
          <p:cNvPr id="32" name="Прямая соединительная линия 31"/>
          <p:cNvCxnSpPr/>
          <p:nvPr/>
        </p:nvCxnSpPr>
        <p:spPr>
          <a:xfrm flipV="1">
            <a:off x="5760670" y="5445224"/>
            <a:ext cx="74816" cy="152400"/>
          </a:xfrm>
          <a:prstGeom prst="line">
            <a:avLst/>
          </a:prstGeom>
          <a:ln w="25400" cap="rnd"/>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5835485" y="5446610"/>
            <a:ext cx="74817" cy="151014"/>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181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par>
                                <p:cTn id="41" presetID="10"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500"/>
                                        <p:tgtEl>
                                          <p:spTgt spid="32"/>
                                        </p:tgtEl>
                                      </p:cBhvr>
                                    </p:animEffect>
                                  </p:childTnLst>
                                </p:cTn>
                              </p:par>
                              <p:par>
                                <p:cTn id="60" presetID="10" presetClass="entr" presetSubtype="0" fill="hold"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23" grpId="0"/>
      <p:bldP spid="28" grpId="0"/>
      <p:bldP spid="2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456384"/>
          </a:xfrm>
        </p:spPr>
        <p:txBody>
          <a:bodyPr/>
          <a:lstStyle/>
          <a:p>
            <a:pPr algn="ctr"/>
            <a:r>
              <a:rPr lang="ru-RU" sz="4400" dirty="0"/>
              <a:t>Игра «Найди словечко!». </a:t>
            </a:r>
            <a:r>
              <a:rPr lang="ru-RU" sz="4400" dirty="0">
                <a:effectLst/>
              </a:rPr>
              <a:t>Выписать наречия на изученное сегодня правило с теми словами, от которых они </a:t>
            </a:r>
            <a:r>
              <a:rPr lang="ru-RU" sz="4400" dirty="0" smtClean="0">
                <a:effectLst/>
              </a:rPr>
              <a:t>зависят</a:t>
            </a:r>
            <a:endParaRPr lang="ru-RU" sz="4400" dirty="0"/>
          </a:p>
        </p:txBody>
      </p:sp>
    </p:spTree>
    <p:extLst>
      <p:ext uri="{BB962C8B-B14F-4D97-AF65-F5344CB8AC3E}">
        <p14:creationId xmlns:p14="http://schemas.microsoft.com/office/powerpoint/2010/main" val="2401774107"/>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2808312"/>
          </a:xfrm>
        </p:spPr>
        <p:txBody>
          <a:bodyPr/>
          <a:lstStyle/>
          <a:p>
            <a:pPr algn="ctr"/>
            <a:r>
              <a:rPr lang="ru-RU" sz="4400" dirty="0" smtClean="0"/>
              <a:t>Это словосочетания:</a:t>
            </a:r>
            <a:br>
              <a:rPr lang="ru-RU" sz="4400" dirty="0" smtClean="0"/>
            </a:br>
            <a:r>
              <a:rPr lang="ru-RU" sz="4400" dirty="0" smtClean="0"/>
              <a:t/>
            </a:r>
            <a:br>
              <a:rPr lang="ru-RU" sz="4400" dirty="0" smtClean="0"/>
            </a:br>
            <a:r>
              <a:rPr lang="ru-RU" sz="4400" dirty="0" smtClean="0">
                <a:effectLst/>
              </a:rPr>
              <a:t>занята снова</a:t>
            </a:r>
            <a:br>
              <a:rPr lang="ru-RU" sz="4400" dirty="0" smtClean="0">
                <a:effectLst/>
              </a:rPr>
            </a:br>
            <a:r>
              <a:rPr lang="ru-RU" sz="4400" dirty="0" smtClean="0">
                <a:effectLst/>
              </a:rPr>
              <a:t>спокойно </a:t>
            </a:r>
            <a:r>
              <a:rPr lang="ru-RU" sz="4400" dirty="0">
                <a:effectLst/>
              </a:rPr>
              <a:t>покинул</a:t>
            </a:r>
            <a:endParaRPr lang="ru-RU" sz="4400" dirty="0"/>
          </a:p>
        </p:txBody>
      </p:sp>
    </p:spTree>
    <p:extLst>
      <p:ext uri="{BB962C8B-B14F-4D97-AF65-F5344CB8AC3E}">
        <p14:creationId xmlns:p14="http://schemas.microsoft.com/office/powerpoint/2010/main" val="793566139"/>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960440"/>
          </a:xfrm>
        </p:spPr>
        <p:txBody>
          <a:bodyPr/>
          <a:lstStyle/>
          <a:p>
            <a:pPr algn="ctr"/>
            <a:r>
              <a:rPr lang="ru-RU" sz="4400" dirty="0" smtClean="0"/>
              <a:t>Кроссворд</a:t>
            </a:r>
            <a:br>
              <a:rPr lang="ru-RU" sz="4400" dirty="0" smtClean="0"/>
            </a:br>
            <a:r>
              <a:rPr lang="ru-RU" sz="4400" dirty="0" smtClean="0"/>
              <a:t>«Спрятанное </a:t>
            </a:r>
            <a:r>
              <a:rPr lang="ru-RU" sz="4400" dirty="0"/>
              <a:t>слово</a:t>
            </a:r>
            <a:r>
              <a:rPr lang="ru-RU" sz="4400" dirty="0" smtClean="0"/>
              <a:t>»</a:t>
            </a:r>
            <a:br>
              <a:rPr lang="ru-RU" sz="4400" dirty="0" smtClean="0"/>
            </a:br>
            <a:r>
              <a:rPr lang="ru-RU" sz="4400" dirty="0" smtClean="0"/>
              <a:t/>
            </a:r>
            <a:br>
              <a:rPr lang="ru-RU" sz="4400" dirty="0" smtClean="0"/>
            </a:br>
            <a:r>
              <a:rPr lang="ru-RU" sz="4400" dirty="0">
                <a:effectLst/>
              </a:rPr>
              <a:t>Разгадайте кроссворд, заменив словосочетания </a:t>
            </a:r>
            <a:r>
              <a:rPr lang="ru-RU" sz="4400" dirty="0" smtClean="0">
                <a:effectLst/>
              </a:rPr>
              <a:t>синонимом-наречием</a:t>
            </a:r>
            <a:endParaRPr lang="ru-RU" sz="4400" dirty="0"/>
          </a:p>
        </p:txBody>
      </p:sp>
    </p:spTree>
    <p:extLst>
      <p:ext uri="{BB962C8B-B14F-4D97-AF65-F5344CB8AC3E}">
        <p14:creationId xmlns:p14="http://schemas.microsoft.com/office/powerpoint/2010/main" val="1087535675"/>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8352928" cy="5472608"/>
          </a:xfrm>
        </p:spPr>
        <p:txBody>
          <a:bodyPr/>
          <a:lstStyle/>
          <a:p>
            <a:pPr lvl="0"/>
            <a:r>
              <a:rPr lang="ru-RU" sz="2400" dirty="0" smtClean="0">
                <a:effectLst/>
              </a:rPr>
              <a:t>1. Невнимательно слушать. </a:t>
            </a:r>
            <a:br>
              <a:rPr lang="ru-RU" sz="2400" dirty="0" smtClean="0">
                <a:effectLst/>
              </a:rPr>
            </a:br>
            <a:r>
              <a:rPr lang="ru-RU" sz="2400" dirty="0" smtClean="0">
                <a:effectLst/>
              </a:rPr>
              <a:t>2. Умышленно</a:t>
            </a:r>
            <a:r>
              <a:rPr lang="ru-RU" sz="2400" dirty="0">
                <a:effectLst/>
              </a:rPr>
              <a:t>, чтобы разозлить.</a:t>
            </a:r>
            <a:br>
              <a:rPr lang="ru-RU" sz="2400" dirty="0">
                <a:effectLst/>
              </a:rPr>
            </a:br>
            <a:r>
              <a:rPr lang="ru-RU" sz="2400" dirty="0" smtClean="0">
                <a:effectLst/>
              </a:rPr>
              <a:t>3. Опять</a:t>
            </a:r>
            <a:r>
              <a:rPr lang="ru-RU" sz="2400" dirty="0">
                <a:effectLst/>
              </a:rPr>
              <a:t>, вновь, ещё </a:t>
            </a:r>
            <a:r>
              <a:rPr lang="ru-RU" sz="2400" dirty="0" smtClean="0">
                <a:effectLst/>
              </a:rPr>
              <a:t>раз сказать.</a:t>
            </a:r>
            <a:br>
              <a:rPr lang="ru-RU" sz="2400" dirty="0" smtClean="0">
                <a:effectLst/>
              </a:rPr>
            </a:br>
            <a:r>
              <a:rPr lang="ru-RU" sz="2400" dirty="0" smtClean="0">
                <a:effectLst/>
              </a:rPr>
              <a:t>4. В </a:t>
            </a:r>
            <a:r>
              <a:rPr lang="ru-RU" sz="2400" dirty="0">
                <a:effectLst/>
              </a:rPr>
              <a:t>левую сторону идти.</a:t>
            </a:r>
            <a:br>
              <a:rPr lang="ru-RU" sz="2400" dirty="0">
                <a:effectLst/>
              </a:rPr>
            </a:br>
            <a:r>
              <a:rPr lang="ru-RU" sz="2400" dirty="0" smtClean="0">
                <a:effectLst/>
              </a:rPr>
              <a:t>5. Скосить глаза.</a:t>
            </a:r>
            <a:br>
              <a:rPr lang="ru-RU" sz="2400" dirty="0" smtClean="0">
                <a:effectLst/>
              </a:rPr>
            </a:br>
            <a:r>
              <a:rPr lang="ru-RU" sz="2400" dirty="0" smtClean="0">
                <a:effectLst/>
              </a:rPr>
              <a:t>6. С </a:t>
            </a:r>
            <a:r>
              <a:rPr lang="ru-RU" sz="2400" dirty="0">
                <a:effectLst/>
              </a:rPr>
              <a:t>целью, с </a:t>
            </a:r>
            <a:r>
              <a:rPr lang="ru-RU" sz="2400" dirty="0" smtClean="0">
                <a:effectLst/>
              </a:rPr>
              <a:t>умыслом сделать.</a:t>
            </a:r>
            <a:r>
              <a:rPr lang="ru-RU" sz="2400" dirty="0">
                <a:effectLst/>
              </a:rPr>
              <a:t/>
            </a:r>
            <a:br>
              <a:rPr lang="ru-RU" sz="2400" dirty="0">
                <a:effectLst/>
              </a:rPr>
            </a:br>
            <a:r>
              <a:rPr lang="ru-RU" sz="2400" dirty="0" smtClean="0">
                <a:effectLst/>
              </a:rPr>
              <a:t>7. Как </a:t>
            </a:r>
            <a:r>
              <a:rPr lang="ru-RU" sz="2400" dirty="0">
                <a:effectLst/>
              </a:rPr>
              <a:t>из рога изобилия.</a:t>
            </a:r>
            <a:br>
              <a:rPr lang="ru-RU" sz="2400" dirty="0">
                <a:effectLst/>
              </a:rPr>
            </a:br>
            <a:r>
              <a:rPr lang="ru-RU" sz="2400" dirty="0" smtClean="0">
                <a:effectLst/>
              </a:rPr>
              <a:t>8. Под </a:t>
            </a:r>
            <a:r>
              <a:rPr lang="ru-RU" sz="2400" dirty="0">
                <a:effectLst/>
              </a:rPr>
              <a:t>горячую </a:t>
            </a:r>
            <a:r>
              <a:rPr lang="ru-RU" sz="2400" dirty="0" smtClean="0">
                <a:effectLst/>
              </a:rPr>
              <a:t>руку попасть.</a:t>
            </a:r>
            <a:r>
              <a:rPr lang="ru-RU" sz="2400" dirty="0">
                <a:effectLst/>
              </a:rPr>
              <a:t/>
            </a:r>
            <a:br>
              <a:rPr lang="ru-RU" sz="2400" dirty="0">
                <a:effectLst/>
              </a:rPr>
            </a:br>
            <a:r>
              <a:rPr lang="ru-RU" sz="2400" dirty="0" smtClean="0">
                <a:effectLst/>
              </a:rPr>
              <a:t>9. Из </a:t>
            </a:r>
            <a:r>
              <a:rPr lang="ru-RU" sz="2400" dirty="0">
                <a:effectLst/>
              </a:rPr>
              <a:t>далёких </a:t>
            </a:r>
            <a:r>
              <a:rPr lang="ru-RU" sz="2400" dirty="0" smtClean="0">
                <a:effectLst/>
              </a:rPr>
              <a:t>мест приехать.</a:t>
            </a:r>
            <a:r>
              <a:rPr lang="ru-RU" sz="2400" dirty="0">
                <a:effectLst/>
              </a:rPr>
              <a:t/>
            </a:r>
            <a:br>
              <a:rPr lang="ru-RU" sz="2400" dirty="0">
                <a:effectLst/>
              </a:rPr>
            </a:br>
            <a:r>
              <a:rPr lang="ru-RU" sz="2400" dirty="0" smtClean="0">
                <a:effectLst/>
              </a:rPr>
              <a:t>10. Неожиданно</a:t>
            </a:r>
            <a:r>
              <a:rPr lang="ru-RU" sz="2400" dirty="0">
                <a:effectLst/>
              </a:rPr>
              <a:t>, </a:t>
            </a:r>
            <a:r>
              <a:rPr lang="ru-RU" sz="2400" dirty="0" smtClean="0">
                <a:effectLst/>
              </a:rPr>
              <a:t>вдруг появиться. </a:t>
            </a:r>
            <a:r>
              <a:rPr lang="ru-RU" sz="2400" dirty="0">
                <a:effectLst/>
              </a:rPr>
              <a:t/>
            </a:r>
            <a:br>
              <a:rPr lang="ru-RU" sz="2400" dirty="0">
                <a:effectLst/>
              </a:rPr>
            </a:br>
            <a:r>
              <a:rPr lang="ru-RU" sz="2400" dirty="0" smtClean="0">
                <a:effectLst/>
              </a:rPr>
              <a:t>11. Заблаговременно</a:t>
            </a:r>
            <a:r>
              <a:rPr lang="ru-RU" sz="2400" dirty="0">
                <a:effectLst/>
              </a:rPr>
              <a:t>, заранее пришёл.</a:t>
            </a:r>
            <a:br>
              <a:rPr lang="ru-RU" sz="2400" dirty="0">
                <a:effectLst/>
              </a:rPr>
            </a:br>
            <a:r>
              <a:rPr lang="ru-RU" sz="2400" dirty="0" smtClean="0">
                <a:effectLst/>
              </a:rPr>
              <a:t>12. По </a:t>
            </a:r>
            <a:r>
              <a:rPr lang="ru-RU" sz="2400" dirty="0">
                <a:effectLst/>
              </a:rPr>
              <a:t>левую руку (сторону) сидеть.</a:t>
            </a:r>
            <a:br>
              <a:rPr lang="ru-RU" sz="2400" dirty="0">
                <a:effectLst/>
              </a:rPr>
            </a:br>
            <a:r>
              <a:rPr lang="ru-RU" sz="2400" dirty="0" smtClean="0">
                <a:effectLst/>
              </a:rPr>
              <a:t>13. Вероломно</a:t>
            </a:r>
            <a:r>
              <a:rPr lang="ru-RU" sz="2400" dirty="0">
                <a:effectLst/>
              </a:rPr>
              <a:t>, из-за угла напасть.</a:t>
            </a:r>
            <a:br>
              <a:rPr lang="ru-RU" sz="2400" dirty="0">
                <a:effectLst/>
              </a:rPr>
            </a:br>
            <a:r>
              <a:rPr lang="ru-RU" sz="2400" dirty="0" smtClean="0">
                <a:effectLst/>
              </a:rPr>
              <a:t>14. Безразлично</a:t>
            </a:r>
            <a:r>
              <a:rPr lang="ru-RU" sz="2400" dirty="0">
                <a:effectLst/>
              </a:rPr>
              <a:t>, вяло слушать.</a:t>
            </a:r>
            <a:br>
              <a:rPr lang="ru-RU" sz="2400" dirty="0">
                <a:effectLst/>
              </a:rPr>
            </a:br>
            <a:r>
              <a:rPr lang="ru-RU" sz="2400" dirty="0" smtClean="0">
                <a:effectLst/>
              </a:rPr>
              <a:t>15. </a:t>
            </a:r>
            <a:r>
              <a:rPr lang="ru-RU" sz="2400" dirty="0" err="1" smtClean="0">
                <a:effectLst/>
              </a:rPr>
              <a:t>Петляюще</a:t>
            </a:r>
            <a:r>
              <a:rPr lang="ru-RU" sz="2400" dirty="0">
                <a:effectLst/>
              </a:rPr>
              <a:t>, извиваясь </a:t>
            </a:r>
            <a:r>
              <a:rPr lang="ru-RU" sz="2400" dirty="0" smtClean="0">
                <a:effectLst/>
              </a:rPr>
              <a:t>течёт река.</a:t>
            </a:r>
            <a:r>
              <a:rPr lang="ru-RU" sz="2400" dirty="0">
                <a:effectLst/>
              </a:rPr>
              <a:t/>
            </a:r>
            <a:br>
              <a:rPr lang="ru-RU" sz="2400" dirty="0">
                <a:effectLst/>
              </a:rPr>
            </a:br>
            <a:r>
              <a:rPr lang="ru-RU" sz="2400" dirty="0" smtClean="0">
                <a:effectLst/>
              </a:rPr>
              <a:t>16. На заре, ни </a:t>
            </a:r>
            <a:r>
              <a:rPr lang="ru-RU" sz="2400" dirty="0">
                <a:effectLst/>
              </a:rPr>
              <a:t>свет ни </a:t>
            </a:r>
            <a:r>
              <a:rPr lang="ru-RU" sz="2400" dirty="0" smtClean="0">
                <a:effectLst/>
              </a:rPr>
              <a:t>заря </a:t>
            </a:r>
            <a:r>
              <a:rPr lang="ru-RU" sz="2400" dirty="0">
                <a:effectLst/>
              </a:rPr>
              <a:t>встать.</a:t>
            </a:r>
          </a:p>
        </p:txBody>
      </p:sp>
    </p:spTree>
    <p:extLst>
      <p:ext uri="{BB962C8B-B14F-4D97-AF65-F5344CB8AC3E}">
        <p14:creationId xmlns:p14="http://schemas.microsoft.com/office/powerpoint/2010/main" val="104664544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816424"/>
          </a:xfrm>
        </p:spPr>
        <p:txBody>
          <a:bodyPr/>
          <a:lstStyle/>
          <a:p>
            <a:pPr algn="ctr"/>
            <a:r>
              <a:rPr lang="ru-RU" sz="4400" dirty="0" smtClean="0"/>
              <a:t>Цель урока:</a:t>
            </a:r>
            <a:r>
              <a:rPr lang="ru-RU" sz="4400" dirty="0">
                <a:effectLst/>
              </a:rPr>
              <a:t/>
            </a:r>
            <a:br>
              <a:rPr lang="ru-RU" sz="4400" dirty="0">
                <a:effectLst/>
              </a:rPr>
            </a:br>
            <a:r>
              <a:rPr lang="ru-RU" sz="4400" dirty="0" smtClean="0">
                <a:effectLst/>
              </a:rPr>
              <a:t>научиться выбирать буквы  О и А </a:t>
            </a:r>
            <a:r>
              <a:rPr lang="ru-RU" sz="4400" dirty="0">
                <a:effectLst/>
              </a:rPr>
              <a:t>на </a:t>
            </a:r>
            <a:r>
              <a:rPr lang="ru-RU" sz="4400" dirty="0" smtClean="0">
                <a:effectLst/>
              </a:rPr>
              <a:t>конце наречий </a:t>
            </a:r>
            <a:r>
              <a:rPr lang="ru-RU" sz="4400" dirty="0">
                <a:effectLst/>
              </a:rPr>
              <a:t>с </a:t>
            </a:r>
            <a:r>
              <a:rPr lang="ru-RU" sz="4400" dirty="0" smtClean="0">
                <a:effectLst/>
              </a:rPr>
              <a:t>приставками из-</a:t>
            </a:r>
            <a:r>
              <a:rPr lang="ru-RU" sz="4400" dirty="0">
                <a:effectLst/>
              </a:rPr>
              <a:t>(</a:t>
            </a:r>
            <a:r>
              <a:rPr lang="ru-RU" sz="4400" dirty="0" err="1">
                <a:effectLst/>
              </a:rPr>
              <a:t>ис</a:t>
            </a:r>
            <a:r>
              <a:rPr lang="ru-RU" sz="4400" dirty="0">
                <a:effectLst/>
              </a:rPr>
              <a:t>-), до-</a:t>
            </a:r>
            <a:r>
              <a:rPr lang="ru-RU" sz="4400" dirty="0" smtClean="0">
                <a:effectLst/>
              </a:rPr>
              <a:t>, с-</a:t>
            </a:r>
            <a:r>
              <a:rPr lang="ru-RU" sz="4400" dirty="0">
                <a:effectLst/>
              </a:rPr>
              <a:t>(со-), в-(во-), на-, </a:t>
            </a:r>
            <a:r>
              <a:rPr lang="ru-RU" sz="4400" dirty="0" smtClean="0">
                <a:effectLst/>
              </a:rPr>
              <a:t>за-</a:t>
            </a:r>
            <a:endParaRPr lang="ru-RU" sz="4400" dirty="0"/>
          </a:p>
        </p:txBody>
      </p:sp>
    </p:spTree>
    <p:extLst>
      <p:ext uri="{BB962C8B-B14F-4D97-AF65-F5344CB8AC3E}">
        <p14:creationId xmlns:p14="http://schemas.microsoft.com/office/powerpoint/2010/main" val="385436993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919756314"/>
              </p:ext>
            </p:extLst>
          </p:nvPr>
        </p:nvGraphicFramePr>
        <p:xfrm>
          <a:off x="2771800" y="260648"/>
          <a:ext cx="4050665" cy="330391"/>
        </p:xfrm>
        <a:graphic>
          <a:graphicData uri="http://schemas.openxmlformats.org/drawingml/2006/table">
            <a:tbl>
              <a:tblPr firstRow="1" firstCol="1" bandRow="1">
                <a:tableStyleId>{5C22544A-7EE6-4342-B048-85BDC9FD1C3A}</a:tableStyleId>
              </a:tblPr>
              <a:tblGrid>
                <a:gridCol w="450215"/>
                <a:gridCol w="450215"/>
                <a:gridCol w="450215"/>
                <a:gridCol w="449580"/>
                <a:gridCol w="450215"/>
                <a:gridCol w="450215"/>
                <a:gridCol w="450215"/>
                <a:gridCol w="449580"/>
                <a:gridCol w="450215"/>
              </a:tblGrid>
              <a:tr h="306705">
                <a:tc>
                  <a:txBody>
                    <a:bodyPr/>
                    <a:lstStyle/>
                    <a:p>
                      <a:pPr algn="ctr">
                        <a:lnSpc>
                          <a:spcPct val="115000"/>
                        </a:lnSpc>
                        <a:spcAft>
                          <a:spcPts val="0"/>
                        </a:spcAft>
                      </a:pPr>
                      <a:r>
                        <a:rPr lang="ru-RU" sz="2000" dirty="0">
                          <a:effectLst/>
                        </a:rPr>
                        <a:t>р</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С</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с</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е</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я</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н</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н</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4020987528"/>
              </p:ext>
            </p:extLst>
          </p:nvPr>
        </p:nvGraphicFramePr>
        <p:xfrm>
          <a:off x="2339752" y="980728"/>
          <a:ext cx="2700655"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tblGrid>
              <a:tr h="306705">
                <a:tc>
                  <a:txBody>
                    <a:bodyPr/>
                    <a:lstStyle/>
                    <a:p>
                      <a:pPr algn="ctr">
                        <a:lnSpc>
                          <a:spcPct val="115000"/>
                        </a:lnSpc>
                        <a:spcAft>
                          <a:spcPts val="0"/>
                        </a:spcAft>
                      </a:pPr>
                      <a:r>
                        <a:rPr lang="ru-RU" sz="2000" dirty="0">
                          <a:effectLst/>
                        </a:rPr>
                        <a:t>з</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н</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О</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в</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4128275456"/>
              </p:ext>
            </p:extLst>
          </p:nvPr>
        </p:nvGraphicFramePr>
        <p:xfrm>
          <a:off x="2339752" y="620688"/>
          <a:ext cx="225044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tblGrid>
              <a:tr h="306705">
                <a:tc>
                  <a:txBody>
                    <a:bodyPr/>
                    <a:lstStyle/>
                    <a:p>
                      <a:pPr algn="ctr">
                        <a:lnSpc>
                          <a:spcPct val="115000"/>
                        </a:lnSpc>
                        <a:spcAft>
                          <a:spcPts val="0"/>
                        </a:spcAft>
                      </a:pPr>
                      <a:r>
                        <a:rPr lang="ru-RU" sz="2000" dirty="0">
                          <a:effectLst/>
                        </a:rPr>
                        <a:t>н</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з</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Л</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787451201"/>
              </p:ext>
            </p:extLst>
          </p:nvPr>
        </p:nvGraphicFramePr>
        <p:xfrm>
          <a:off x="2339752" y="1340768"/>
          <a:ext cx="225044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tblGrid>
              <a:tr h="306705">
                <a:tc>
                  <a:txBody>
                    <a:bodyPr/>
                    <a:lstStyle/>
                    <a:p>
                      <a:pPr algn="ctr">
                        <a:lnSpc>
                          <a:spcPct val="115000"/>
                        </a:lnSpc>
                        <a:spcAft>
                          <a:spcPts val="0"/>
                        </a:spcAft>
                      </a:pPr>
                      <a:r>
                        <a:rPr lang="ru-RU" sz="2000" dirty="0">
                          <a:effectLst/>
                        </a:rPr>
                        <a:t>в</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л</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е</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В</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455062482"/>
              </p:ext>
            </p:extLst>
          </p:nvPr>
        </p:nvGraphicFramePr>
        <p:xfrm>
          <a:off x="2339752" y="1700808"/>
          <a:ext cx="2700655"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tblGrid>
              <a:tr h="306705">
                <a:tc>
                  <a:txBody>
                    <a:bodyPr/>
                    <a:lstStyle/>
                    <a:p>
                      <a:pPr algn="ctr">
                        <a:lnSpc>
                          <a:spcPct val="115000"/>
                        </a:lnSpc>
                        <a:spcAft>
                          <a:spcPts val="0"/>
                        </a:spcAft>
                      </a:pPr>
                      <a:r>
                        <a:rPr lang="ru-RU" sz="2000" dirty="0">
                          <a:effectLst/>
                        </a:rPr>
                        <a:t>и</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с</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к</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О</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с</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3511062639"/>
              </p:ext>
            </p:extLst>
          </p:nvPr>
        </p:nvGraphicFramePr>
        <p:xfrm>
          <a:off x="2339752" y="2060848"/>
          <a:ext cx="315087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tblGrid>
              <a:tr h="306705">
                <a:tc>
                  <a:txBody>
                    <a:bodyPr/>
                    <a:lstStyle/>
                    <a:p>
                      <a:pPr algn="ctr">
                        <a:lnSpc>
                          <a:spcPct val="115000"/>
                        </a:lnSpc>
                        <a:spcAft>
                          <a:spcPts val="0"/>
                        </a:spcAft>
                      </a:pPr>
                      <a:r>
                        <a:rPr lang="ru-RU" sz="2000" dirty="0">
                          <a:effectLst/>
                        </a:rPr>
                        <a:t>н</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р</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О</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ч</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н</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3706115117"/>
              </p:ext>
            </p:extLst>
          </p:nvPr>
        </p:nvGraphicFramePr>
        <p:xfrm>
          <a:off x="2339752" y="2420888"/>
          <a:ext cx="4050665"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gridCol w="450215"/>
                <a:gridCol w="449580"/>
              </a:tblGrid>
              <a:tr h="306705">
                <a:tc>
                  <a:txBody>
                    <a:bodyPr/>
                    <a:lstStyle/>
                    <a:p>
                      <a:pPr algn="ctr">
                        <a:lnSpc>
                          <a:spcPct val="115000"/>
                        </a:lnSpc>
                        <a:spcAft>
                          <a:spcPts val="0"/>
                        </a:spcAft>
                      </a:pPr>
                      <a:r>
                        <a:rPr lang="ru-RU" sz="2000" dirty="0">
                          <a:effectLst/>
                        </a:rPr>
                        <a:t>и</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з</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Б</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и</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л</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ь</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н</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1616432182"/>
              </p:ext>
            </p:extLst>
          </p:nvPr>
        </p:nvGraphicFramePr>
        <p:xfrm>
          <a:off x="2339752" y="2780928"/>
          <a:ext cx="315087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tblGrid>
              <a:tr h="306705">
                <a:tc>
                  <a:txBody>
                    <a:bodyPr/>
                    <a:lstStyle/>
                    <a:p>
                      <a:pPr algn="ctr">
                        <a:lnSpc>
                          <a:spcPct val="115000"/>
                        </a:lnSpc>
                        <a:spcAft>
                          <a:spcPts val="0"/>
                        </a:spcAft>
                      </a:pPr>
                      <a:r>
                        <a:rPr lang="ru-RU" sz="2000" dirty="0">
                          <a:effectLst/>
                        </a:rPr>
                        <a:t>с</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г</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Р</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я</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ч</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3861487501"/>
              </p:ext>
            </p:extLst>
          </p:nvPr>
        </p:nvGraphicFramePr>
        <p:xfrm>
          <a:off x="2339752" y="3140968"/>
          <a:ext cx="3601085"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gridCol w="450215"/>
              </a:tblGrid>
              <a:tr h="306705">
                <a:tc>
                  <a:txBody>
                    <a:bodyPr/>
                    <a:lstStyle/>
                    <a:p>
                      <a:pPr algn="ctr">
                        <a:lnSpc>
                          <a:spcPct val="115000"/>
                        </a:lnSpc>
                        <a:spcAft>
                          <a:spcPts val="0"/>
                        </a:spcAft>
                      </a:pPr>
                      <a:r>
                        <a:rPr lang="ru-RU" sz="2000" dirty="0">
                          <a:effectLst/>
                        </a:rPr>
                        <a:t>и</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з</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д</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А</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л</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е</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к</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3483913683"/>
              </p:ext>
            </p:extLst>
          </p:nvPr>
        </p:nvGraphicFramePr>
        <p:xfrm>
          <a:off x="2339752" y="3501008"/>
          <a:ext cx="3601085"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gridCol w="450215"/>
              </a:tblGrid>
              <a:tr h="306705">
                <a:tc>
                  <a:txBody>
                    <a:bodyPr/>
                    <a:lstStyle/>
                    <a:p>
                      <a:pPr algn="ctr">
                        <a:lnSpc>
                          <a:spcPct val="115000"/>
                        </a:lnSpc>
                        <a:spcAft>
                          <a:spcPts val="0"/>
                        </a:spcAft>
                      </a:pPr>
                      <a:r>
                        <a:rPr lang="ru-RU" sz="2000" dirty="0" smtClean="0">
                          <a:effectLst/>
                        </a:rPr>
                        <a:t>в</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н</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е</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З</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а</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п</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н</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smtClean="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5" name="Таблица 14"/>
          <p:cNvGraphicFramePr>
            <a:graphicFrameLocks noGrp="1"/>
          </p:cNvGraphicFramePr>
          <p:nvPr>
            <p:extLst>
              <p:ext uri="{D42A27DB-BD31-4B8C-83A1-F6EECF244321}">
                <p14:modId xmlns:p14="http://schemas.microsoft.com/office/powerpoint/2010/main" val="1887190727"/>
              </p:ext>
            </p:extLst>
          </p:nvPr>
        </p:nvGraphicFramePr>
        <p:xfrm>
          <a:off x="2339752" y="3861048"/>
          <a:ext cx="315087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tblGrid>
              <a:tr h="306705">
                <a:tc>
                  <a:txBody>
                    <a:bodyPr/>
                    <a:lstStyle/>
                    <a:p>
                      <a:pPr algn="ctr">
                        <a:lnSpc>
                          <a:spcPct val="115000"/>
                        </a:lnSpc>
                        <a:spcAft>
                          <a:spcPts val="0"/>
                        </a:spcAft>
                      </a:pPr>
                      <a:r>
                        <a:rPr lang="ru-RU" sz="2000" dirty="0">
                          <a:effectLst/>
                        </a:rPr>
                        <a:t>з</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д</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О</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л</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г</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2775957837"/>
              </p:ext>
            </p:extLst>
          </p:nvPr>
        </p:nvGraphicFramePr>
        <p:xfrm>
          <a:off x="2339752" y="4221088"/>
          <a:ext cx="225044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tblGrid>
              <a:tr h="306705">
                <a:tc>
                  <a:txBody>
                    <a:bodyPr/>
                    <a:lstStyle/>
                    <a:p>
                      <a:pPr algn="ctr">
                        <a:lnSpc>
                          <a:spcPct val="115000"/>
                        </a:lnSpc>
                        <a:spcAft>
                          <a:spcPts val="0"/>
                        </a:spcAft>
                      </a:pPr>
                      <a:r>
                        <a:rPr lang="ru-RU" sz="2000" dirty="0">
                          <a:effectLst/>
                        </a:rPr>
                        <a:t>с</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л</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е</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В</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7" name="Таблица 16"/>
          <p:cNvGraphicFramePr>
            <a:graphicFrameLocks noGrp="1"/>
          </p:cNvGraphicFramePr>
          <p:nvPr>
            <p:extLst>
              <p:ext uri="{D42A27DB-BD31-4B8C-83A1-F6EECF244321}">
                <p14:modId xmlns:p14="http://schemas.microsoft.com/office/powerpoint/2010/main" val="3226161021"/>
              </p:ext>
            </p:extLst>
          </p:nvPr>
        </p:nvGraphicFramePr>
        <p:xfrm>
          <a:off x="2339752" y="4581128"/>
          <a:ext cx="315087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tblGrid>
              <a:tr h="306705">
                <a:tc>
                  <a:txBody>
                    <a:bodyPr/>
                    <a:lstStyle/>
                    <a:p>
                      <a:pPr algn="ctr">
                        <a:lnSpc>
                          <a:spcPct val="115000"/>
                        </a:lnSpc>
                        <a:spcAft>
                          <a:spcPts val="0"/>
                        </a:spcAft>
                      </a:pPr>
                      <a:r>
                        <a:rPr lang="ru-RU" sz="2000" dirty="0">
                          <a:effectLst/>
                        </a:rPr>
                        <a:t>к</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о</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в</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А</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р</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н</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8" name="Таблица 17"/>
          <p:cNvGraphicFramePr>
            <a:graphicFrameLocks noGrp="1"/>
          </p:cNvGraphicFramePr>
          <p:nvPr>
            <p:extLst>
              <p:ext uri="{D42A27DB-BD31-4B8C-83A1-F6EECF244321}">
                <p14:modId xmlns:p14="http://schemas.microsoft.com/office/powerpoint/2010/main" val="2755635164"/>
              </p:ext>
            </p:extLst>
          </p:nvPr>
        </p:nvGraphicFramePr>
        <p:xfrm>
          <a:off x="2339752" y="4941168"/>
          <a:ext cx="4500880"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gridCol w="450215"/>
                <a:gridCol w="449580"/>
                <a:gridCol w="450215"/>
              </a:tblGrid>
              <a:tr h="306705">
                <a:tc>
                  <a:txBody>
                    <a:bodyPr/>
                    <a:lstStyle/>
                    <a:p>
                      <a:pPr algn="ctr">
                        <a:lnSpc>
                          <a:spcPct val="115000"/>
                        </a:lnSpc>
                        <a:spcAft>
                          <a:spcPts val="0"/>
                        </a:spcAft>
                      </a:pPr>
                      <a:r>
                        <a:rPr lang="ru-RU" sz="2000" dirty="0">
                          <a:effectLst/>
                        </a:rPr>
                        <a:t>р</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а</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в</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Н</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о</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д</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у</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ш</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a:effectLst/>
                        </a:rPr>
                        <a:t>н</a:t>
                      </a:r>
                      <a:endParaRPr lang="ru-RU" sz="200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2124809707"/>
              </p:ext>
            </p:extLst>
          </p:nvPr>
        </p:nvGraphicFramePr>
        <p:xfrm>
          <a:off x="2339752" y="5301208"/>
          <a:ext cx="4050665"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49580"/>
                <a:gridCol w="450215"/>
                <a:gridCol w="450215"/>
                <a:gridCol w="450215"/>
                <a:gridCol w="449580"/>
              </a:tblGrid>
              <a:tr h="306705">
                <a:tc>
                  <a:txBody>
                    <a:bodyPr/>
                    <a:lstStyle/>
                    <a:p>
                      <a:pPr algn="ctr">
                        <a:lnSpc>
                          <a:spcPct val="115000"/>
                        </a:lnSpc>
                        <a:spcAft>
                          <a:spcPts val="0"/>
                        </a:spcAft>
                      </a:pPr>
                      <a:r>
                        <a:rPr lang="ru-RU" sz="2000" dirty="0">
                          <a:effectLst/>
                        </a:rPr>
                        <a:t>и</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з</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в</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И</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л</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и</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с</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т</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graphicFrame>
        <p:nvGraphicFramePr>
          <p:cNvPr id="20" name="Таблица 19"/>
          <p:cNvGraphicFramePr>
            <a:graphicFrameLocks noGrp="1"/>
          </p:cNvGraphicFramePr>
          <p:nvPr>
            <p:extLst>
              <p:ext uri="{D42A27DB-BD31-4B8C-83A1-F6EECF244321}">
                <p14:modId xmlns:p14="http://schemas.microsoft.com/office/powerpoint/2010/main" val="1957122040"/>
              </p:ext>
            </p:extLst>
          </p:nvPr>
        </p:nvGraphicFramePr>
        <p:xfrm>
          <a:off x="1907704" y="5661248"/>
          <a:ext cx="3601085" cy="330391"/>
        </p:xfrm>
        <a:graphic>
          <a:graphicData uri="http://schemas.openxmlformats.org/drawingml/2006/table">
            <a:tbl>
              <a:tblPr firstRow="1" firstCol="1" bandRow="1">
                <a:tableStyleId>{5C22544A-7EE6-4342-B048-85BDC9FD1C3A}</a:tableStyleId>
              </a:tblPr>
              <a:tblGrid>
                <a:gridCol w="450215"/>
                <a:gridCol w="450215"/>
                <a:gridCol w="450215"/>
                <a:gridCol w="450215"/>
                <a:gridCol w="450215"/>
                <a:gridCol w="449580"/>
                <a:gridCol w="450215"/>
                <a:gridCol w="450215"/>
              </a:tblGrid>
              <a:tr h="306705">
                <a:tc>
                  <a:txBody>
                    <a:bodyPr/>
                    <a:lstStyle/>
                    <a:p>
                      <a:pPr algn="ctr">
                        <a:lnSpc>
                          <a:spcPct val="115000"/>
                        </a:lnSpc>
                        <a:spcAft>
                          <a:spcPts val="0"/>
                        </a:spcAft>
                      </a:pPr>
                      <a:r>
                        <a:rPr lang="ru-RU" sz="2000" dirty="0">
                          <a:effectLst/>
                        </a:rPr>
                        <a:t>з</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а</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с</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в</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solidFill>
                            <a:srgbClr val="FF0000"/>
                          </a:solidFill>
                          <a:effectLst/>
                        </a:rPr>
                        <a:t>Е</a:t>
                      </a:r>
                      <a:endParaRPr lang="ru-RU" sz="2000" dirty="0">
                        <a:solidFill>
                          <a:srgbClr val="FF0000"/>
                        </a:solidFill>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т</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л</a:t>
                      </a:r>
                      <a:endParaRPr lang="ru-RU" sz="2000" dirty="0">
                        <a:effectLst/>
                        <a:latin typeface="Calibri"/>
                        <a:ea typeface="Times New Roman"/>
                        <a:cs typeface="Times New Roman"/>
                      </a:endParaRPr>
                    </a:p>
                  </a:txBody>
                  <a:tcPr marL="68580" marR="68580" marT="0" marB="0" anchor="ctr">
                    <a:noFill/>
                  </a:tcPr>
                </a:tc>
                <a:tc>
                  <a:txBody>
                    <a:bodyPr/>
                    <a:lstStyle/>
                    <a:p>
                      <a:pPr algn="ctr">
                        <a:lnSpc>
                          <a:spcPct val="115000"/>
                        </a:lnSpc>
                        <a:spcAft>
                          <a:spcPts val="0"/>
                        </a:spcAft>
                      </a:pPr>
                      <a:r>
                        <a:rPr lang="ru-RU" sz="2000" dirty="0">
                          <a:effectLst/>
                        </a:rPr>
                        <a:t>о</a:t>
                      </a:r>
                      <a:endParaRPr lang="ru-RU" sz="2000" dirty="0">
                        <a:effectLst/>
                        <a:latin typeface="Calibri"/>
                        <a:ea typeface="Times New Roman"/>
                        <a:cs typeface="Times New Roman"/>
                      </a:endParaRPr>
                    </a:p>
                  </a:txBody>
                  <a:tcPr marL="68580" marR="68580" marT="0" marB="0" anchor="ctr">
                    <a:noFill/>
                  </a:tcPr>
                </a:tc>
              </a:tr>
            </a:tbl>
          </a:graphicData>
        </a:graphic>
      </p:graphicFrame>
    </p:spTree>
    <p:extLst>
      <p:ext uri="{BB962C8B-B14F-4D97-AF65-F5344CB8AC3E}">
        <p14:creationId xmlns:p14="http://schemas.microsoft.com/office/powerpoint/2010/main" val="17770257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484784"/>
            <a:ext cx="8352928" cy="3888432"/>
          </a:xfrm>
        </p:spPr>
        <p:txBody>
          <a:bodyPr/>
          <a:lstStyle/>
          <a:p>
            <a:r>
              <a:rPr lang="ru-RU" sz="4400" b="1" dirty="0" smtClean="0"/>
              <a:t>         Домашнее задание</a:t>
            </a:r>
            <a:r>
              <a:rPr lang="ru-RU" sz="4400" dirty="0">
                <a:effectLst/>
              </a:rPr>
              <a:t/>
            </a:r>
            <a:br>
              <a:rPr lang="ru-RU" sz="4400" dirty="0">
                <a:effectLst/>
              </a:rPr>
            </a:br>
            <a:r>
              <a:rPr lang="ru-RU" sz="3400" dirty="0" smtClean="0">
                <a:effectLst/>
              </a:rPr>
              <a:t>1 группа: дописать лингвистическую сказку на изученную орфограмму.</a:t>
            </a:r>
            <a:br>
              <a:rPr lang="ru-RU" sz="3400" dirty="0" smtClean="0">
                <a:effectLst/>
              </a:rPr>
            </a:br>
            <a:r>
              <a:rPr lang="ru-RU" sz="3400" dirty="0" smtClean="0">
                <a:solidFill>
                  <a:srgbClr val="FFC000"/>
                </a:solidFill>
                <a:effectLst/>
              </a:rPr>
              <a:t>2 группа: доделать задание на карточках и сочинить лингвистическую </a:t>
            </a:r>
            <a:r>
              <a:rPr lang="ru-RU" sz="3400" dirty="0">
                <a:solidFill>
                  <a:srgbClr val="FFC000"/>
                </a:solidFill>
                <a:effectLst/>
              </a:rPr>
              <a:t>сказку</a:t>
            </a:r>
            <a:r>
              <a:rPr lang="ru-RU" sz="3400" dirty="0" smtClean="0">
                <a:solidFill>
                  <a:srgbClr val="FFC000"/>
                </a:solidFill>
                <a:effectLst/>
              </a:rPr>
              <a:t>.</a:t>
            </a:r>
            <a:r>
              <a:rPr lang="ru-RU" sz="3400" dirty="0">
                <a:solidFill>
                  <a:srgbClr val="FFC000"/>
                </a:solidFill>
                <a:effectLst/>
              </a:rPr>
              <a:t/>
            </a:r>
            <a:br>
              <a:rPr lang="ru-RU" sz="3400" dirty="0">
                <a:solidFill>
                  <a:srgbClr val="FFC000"/>
                </a:solidFill>
                <a:effectLst/>
              </a:rPr>
            </a:br>
            <a:r>
              <a:rPr lang="ru-RU" sz="3400" dirty="0">
                <a:effectLst/>
              </a:rPr>
              <a:t>3 группа: сделать все задания на карточках.</a:t>
            </a:r>
          </a:p>
        </p:txBody>
      </p:sp>
    </p:spTree>
    <p:extLst>
      <p:ext uri="{BB962C8B-B14F-4D97-AF65-F5344CB8AC3E}">
        <p14:creationId xmlns:p14="http://schemas.microsoft.com/office/powerpoint/2010/main" val="34952145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132856"/>
            <a:ext cx="7997512" cy="1512168"/>
          </a:xfrm>
        </p:spPr>
        <p:txBody>
          <a:bodyPr/>
          <a:lstStyle/>
          <a:p>
            <a:pPr algn="ctr"/>
            <a:r>
              <a:rPr lang="ru-RU" dirty="0" smtClean="0"/>
              <a:t>МОЛОДЦЫ!</a:t>
            </a:r>
            <a:endParaRPr lang="ru-RU" dirty="0"/>
          </a:p>
        </p:txBody>
      </p:sp>
    </p:spTree>
    <p:extLst>
      <p:ext uri="{BB962C8B-B14F-4D97-AF65-F5344CB8AC3E}">
        <p14:creationId xmlns:p14="http://schemas.microsoft.com/office/powerpoint/2010/main" val="3066336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456384"/>
          </a:xfrm>
        </p:spPr>
        <p:txBody>
          <a:bodyPr/>
          <a:lstStyle/>
          <a:p>
            <a:pPr algn="ctr"/>
            <a:r>
              <a:rPr lang="ru-RU" sz="4400" dirty="0">
                <a:effectLst/>
              </a:rPr>
              <a:t>Обратимся к </a:t>
            </a:r>
            <a:r>
              <a:rPr lang="ru-RU" sz="4400" dirty="0" smtClean="0">
                <a:effectLst/>
              </a:rPr>
              <a:t>таблицам.</a:t>
            </a:r>
            <a:r>
              <a:rPr lang="ru-RU" sz="4400" b="1" dirty="0" smtClean="0">
                <a:effectLst/>
              </a:rPr>
              <a:t> </a:t>
            </a:r>
            <a:r>
              <a:rPr lang="ru-RU" sz="4400" dirty="0" smtClean="0"/>
              <a:t>Цель:</a:t>
            </a:r>
            <a:r>
              <a:rPr lang="ru-RU" sz="4400" dirty="0" smtClean="0">
                <a:effectLst/>
              </a:rPr>
              <a:t/>
            </a:r>
            <a:br>
              <a:rPr lang="ru-RU" sz="4400" dirty="0" smtClean="0">
                <a:effectLst/>
              </a:rPr>
            </a:br>
            <a:r>
              <a:rPr lang="ru-RU" sz="4400" dirty="0" smtClean="0">
                <a:effectLst/>
              </a:rPr>
              <a:t>выяснить </a:t>
            </a:r>
            <a:r>
              <a:rPr lang="ru-RU" sz="4400" dirty="0">
                <a:effectLst/>
              </a:rPr>
              <a:t>способы образования </a:t>
            </a:r>
            <a:r>
              <a:rPr lang="ru-RU" sz="4400" dirty="0" smtClean="0">
                <a:effectLst/>
              </a:rPr>
              <a:t>наречий</a:t>
            </a:r>
            <a:endParaRPr lang="ru-RU" sz="4400" dirty="0"/>
          </a:p>
        </p:txBody>
      </p:sp>
    </p:spTree>
    <p:extLst>
      <p:ext uri="{BB962C8B-B14F-4D97-AF65-F5344CB8AC3E}">
        <p14:creationId xmlns:p14="http://schemas.microsoft.com/office/powerpoint/2010/main" val="298229525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816424"/>
          </a:xfrm>
        </p:spPr>
        <p:txBody>
          <a:bodyPr/>
          <a:lstStyle/>
          <a:p>
            <a:pPr algn="ctr"/>
            <a:endParaRPr lang="ru-RU" sz="4400" dirty="0"/>
          </a:p>
        </p:txBody>
      </p:sp>
      <p:graphicFrame>
        <p:nvGraphicFramePr>
          <p:cNvPr id="2" name="Таблица 1"/>
          <p:cNvGraphicFramePr>
            <a:graphicFrameLocks noGrp="1"/>
          </p:cNvGraphicFramePr>
          <p:nvPr>
            <p:extLst>
              <p:ext uri="{D42A27DB-BD31-4B8C-83A1-F6EECF244321}">
                <p14:modId xmlns:p14="http://schemas.microsoft.com/office/powerpoint/2010/main" val="1797599834"/>
              </p:ext>
            </p:extLst>
          </p:nvPr>
        </p:nvGraphicFramePr>
        <p:xfrm>
          <a:off x="539552" y="836709"/>
          <a:ext cx="8064896" cy="5112570"/>
        </p:xfrm>
        <a:graphic>
          <a:graphicData uri="http://schemas.openxmlformats.org/drawingml/2006/table">
            <a:tbl>
              <a:tblPr firstRow="1" firstCol="1" bandRow="1">
                <a:tableStyleId>{5C22544A-7EE6-4342-B048-85BDC9FD1C3A}</a:tableStyleId>
              </a:tblPr>
              <a:tblGrid>
                <a:gridCol w="4215418"/>
                <a:gridCol w="3849478"/>
              </a:tblGrid>
              <a:tr h="852095">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досрочный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досрочно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свежий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свежо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певучий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певуче</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just">
                        <a:lnSpc>
                          <a:spcPct val="150000"/>
                        </a:lnSpc>
                        <a:spcAft>
                          <a:spcPts val="0"/>
                        </a:spcAft>
                      </a:pPr>
                      <a:r>
                        <a:rPr lang="ru-RU" sz="2400" b="1">
                          <a:solidFill>
                            <a:schemeClr val="bg1"/>
                          </a:solidFill>
                          <a:effectLst/>
                          <a:latin typeface="+mn-lt"/>
                          <a:cs typeface="Times New Roman" pitchFamily="18" charset="0"/>
                        </a:rPr>
                        <a:t>искренний    →</a:t>
                      </a:r>
                      <a:endParaRPr lang="ru-RU" sz="2400" b="1">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искренне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just">
                        <a:lnSpc>
                          <a:spcPct val="150000"/>
                        </a:lnSpc>
                        <a:spcAft>
                          <a:spcPts val="0"/>
                        </a:spcAft>
                      </a:pPr>
                      <a:r>
                        <a:rPr lang="ru-RU" sz="2400" b="1">
                          <a:solidFill>
                            <a:schemeClr val="bg1"/>
                          </a:solidFill>
                          <a:effectLst/>
                          <a:latin typeface="+mn-lt"/>
                          <a:cs typeface="Times New Roman" pitchFamily="18" charset="0"/>
                        </a:rPr>
                        <a:t>испытанный →</a:t>
                      </a:r>
                      <a:endParaRPr lang="ru-RU" sz="2400" b="1">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испытанно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крепкий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chemeClr val="bg1"/>
                          </a:solidFill>
                          <a:effectLst/>
                          <a:latin typeface="+mn-lt"/>
                          <a:cs typeface="Times New Roman" pitchFamily="18" charset="0"/>
                        </a:rPr>
                        <a:t>крепко </a:t>
                      </a:r>
                      <a:endParaRPr lang="ru-RU" sz="2400" b="1" dirty="0">
                        <a:solidFill>
                          <a:schemeClr val="bg1"/>
                        </a:solidFill>
                        <a:effectLst/>
                        <a:latin typeface="+mn-lt"/>
                        <a:ea typeface="Times New Roman"/>
                        <a:cs typeface="Times New Roman" pitchFamily="18" charset="0"/>
                      </a:endParaRPr>
                    </a:p>
                  </a:txBody>
                  <a:tcPr marL="68580" marR="68580" marT="0" marB="0" anchor="ctr">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bl>
          </a:graphicData>
        </a:graphic>
      </p:graphicFrame>
      <p:cxnSp>
        <p:nvCxnSpPr>
          <p:cNvPr id="11" name="Прямая соединительная линия 10"/>
          <p:cNvCxnSpPr/>
          <p:nvPr/>
        </p:nvCxnSpPr>
        <p:spPr>
          <a:xfrm flipV="1">
            <a:off x="6606361" y="1124744"/>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6669423" y="1124744"/>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6089591" y="1980631"/>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6250848" y="2825129"/>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6646234" y="3646500"/>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6892052" y="4509120"/>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6277904" y="5373216"/>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flipV="1">
            <a:off x="6030063" y="1981885"/>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V="1">
            <a:off x="6192838" y="2825129"/>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flipV="1">
            <a:off x="6588224" y="3645024"/>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V="1">
            <a:off x="6834042" y="4509120"/>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V="1">
            <a:off x="6219894" y="5373216"/>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36993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816424"/>
          </a:xfrm>
        </p:spPr>
        <p:txBody>
          <a:bodyPr/>
          <a:lstStyle/>
          <a:p>
            <a:pPr algn="ctr"/>
            <a:r>
              <a:rPr lang="ru-RU" sz="4400" dirty="0">
                <a:effectLst/>
              </a:rPr>
              <a:t>Наречия образуются от прилагательных, полных причастий </a:t>
            </a:r>
            <a:r>
              <a:rPr lang="ru-RU" sz="4400" dirty="0"/>
              <a:t>суффиксальным способом</a:t>
            </a:r>
            <a:r>
              <a:rPr lang="ru-RU" sz="4400" dirty="0">
                <a:effectLst/>
              </a:rPr>
              <a:t> с помощью суффиксов -о , -е</a:t>
            </a:r>
            <a:endParaRPr lang="ru-RU" sz="4400" dirty="0"/>
          </a:p>
        </p:txBody>
      </p:sp>
      <p:cxnSp>
        <p:nvCxnSpPr>
          <p:cNvPr id="3" name="Прямая соединительная линия 2"/>
          <p:cNvCxnSpPr/>
          <p:nvPr/>
        </p:nvCxnSpPr>
        <p:spPr>
          <a:xfrm flipV="1">
            <a:off x="5580112" y="4149080"/>
            <a:ext cx="144016" cy="216024"/>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a:off x="5724128" y="4149080"/>
            <a:ext cx="144016" cy="216024"/>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6623248" y="4138389"/>
            <a:ext cx="144016" cy="216024"/>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6479232" y="4149080"/>
            <a:ext cx="144016" cy="216024"/>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10469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909060112"/>
              </p:ext>
            </p:extLst>
          </p:nvPr>
        </p:nvGraphicFramePr>
        <p:xfrm>
          <a:off x="539552" y="1844824"/>
          <a:ext cx="8064896" cy="2556285"/>
        </p:xfrm>
        <a:graphic>
          <a:graphicData uri="http://schemas.openxmlformats.org/drawingml/2006/table">
            <a:tbl>
              <a:tblPr firstRow="1" firstCol="1" bandRow="1">
                <a:tableStyleId>{5C22544A-7EE6-4342-B048-85BDC9FD1C3A}</a:tableStyleId>
              </a:tblPr>
              <a:tblGrid>
                <a:gridCol w="4215418"/>
                <a:gridCol w="3849478"/>
              </a:tblGrid>
              <a:tr h="852095">
                <a:tc>
                  <a:txBody>
                    <a:bodyPr/>
                    <a:lstStyle/>
                    <a:p>
                      <a:pPr indent="450215" algn="just">
                        <a:lnSpc>
                          <a:spcPct val="150000"/>
                        </a:lnSpc>
                        <a:spcAft>
                          <a:spcPts val="0"/>
                        </a:spcAft>
                      </a:pPr>
                      <a:r>
                        <a:rPr lang="ru-RU" sz="2400" dirty="0">
                          <a:solidFill>
                            <a:schemeClr val="bg1"/>
                          </a:solidFill>
                          <a:effectLst/>
                          <a:latin typeface="+mn-lt"/>
                          <a:ea typeface="Times New Roman"/>
                          <a:cs typeface="Times New Roman"/>
                        </a:rPr>
                        <a:t>простой   →</a:t>
                      </a:r>
                    </a:p>
                  </a:txBody>
                  <a:tcPr marL="68580" marR="68580" marT="0" marB="0">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dirty="0">
                          <a:solidFill>
                            <a:srgbClr val="FF0000"/>
                          </a:solidFill>
                          <a:effectLst/>
                          <a:latin typeface="+mn-lt"/>
                          <a:ea typeface="Times New Roman"/>
                          <a:cs typeface="Times New Roman"/>
                        </a:rPr>
                        <a:t>за</a:t>
                      </a:r>
                      <a:r>
                        <a:rPr lang="ru-RU" sz="2400" dirty="0">
                          <a:solidFill>
                            <a:schemeClr val="bg1"/>
                          </a:solidFill>
                          <a:effectLst/>
                          <a:latin typeface="+mn-lt"/>
                          <a:ea typeface="Times New Roman"/>
                          <a:cs typeface="Times New Roman"/>
                        </a:rPr>
                        <a:t>прост</a:t>
                      </a:r>
                      <a:r>
                        <a:rPr lang="ru-RU" sz="2400" dirty="0">
                          <a:solidFill>
                            <a:srgbClr val="FF0000"/>
                          </a:solidFill>
                          <a:effectLst/>
                          <a:latin typeface="+mn-lt"/>
                          <a:ea typeface="Times New Roman"/>
                          <a:cs typeface="Times New Roman"/>
                        </a:rPr>
                        <a:t>о</a:t>
                      </a:r>
                      <a:endParaRPr lang="ru-RU" sz="2400" dirty="0">
                        <a:effectLst/>
                        <a:latin typeface="+mn-lt"/>
                        <a:ea typeface="Times New Roman"/>
                        <a:cs typeface="Times New Roman"/>
                      </a:endParaRPr>
                    </a:p>
                  </a:txBody>
                  <a:tcPr marL="68580" marR="68580" marT="0" marB="0">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just">
                        <a:lnSpc>
                          <a:spcPct val="150000"/>
                        </a:lnSpc>
                        <a:spcAft>
                          <a:spcPts val="0"/>
                        </a:spcAft>
                      </a:pPr>
                      <a:r>
                        <a:rPr lang="ru-RU" sz="2400" dirty="0">
                          <a:solidFill>
                            <a:schemeClr val="bg1"/>
                          </a:solidFill>
                          <a:effectLst/>
                          <a:latin typeface="+mn-lt"/>
                          <a:ea typeface="Times New Roman"/>
                          <a:cs typeface="Times New Roman"/>
                        </a:rPr>
                        <a:t>новый      →</a:t>
                      </a:r>
                    </a:p>
                  </a:txBody>
                  <a:tcPr marL="68580" marR="68580" marT="0" marB="0">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rgbClr val="FF0000"/>
                          </a:solidFill>
                          <a:effectLst/>
                          <a:latin typeface="+mn-lt"/>
                          <a:ea typeface="Times New Roman"/>
                          <a:cs typeface="Times New Roman"/>
                        </a:rPr>
                        <a:t>на</a:t>
                      </a:r>
                      <a:r>
                        <a:rPr lang="ru-RU" sz="2400" b="1" dirty="0">
                          <a:solidFill>
                            <a:schemeClr val="bg1"/>
                          </a:solidFill>
                          <a:effectLst/>
                          <a:latin typeface="+mn-lt"/>
                          <a:ea typeface="Times New Roman"/>
                          <a:cs typeface="Times New Roman"/>
                        </a:rPr>
                        <a:t>нов</a:t>
                      </a:r>
                      <a:r>
                        <a:rPr lang="ru-RU" sz="2400" b="1" dirty="0">
                          <a:solidFill>
                            <a:srgbClr val="FF0000"/>
                          </a:solidFill>
                          <a:effectLst/>
                          <a:latin typeface="+mn-lt"/>
                          <a:ea typeface="Times New Roman"/>
                          <a:cs typeface="Times New Roman"/>
                        </a:rPr>
                        <a:t>о</a:t>
                      </a:r>
                      <a:endParaRPr lang="ru-RU" sz="2400" b="1" dirty="0">
                        <a:effectLst/>
                        <a:latin typeface="+mn-lt"/>
                        <a:ea typeface="Times New Roman"/>
                        <a:cs typeface="Times New Roman"/>
                      </a:endParaRPr>
                    </a:p>
                  </a:txBody>
                  <a:tcPr marL="68580" marR="68580" marT="0" marB="0">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r h="852095">
                <a:tc>
                  <a:txBody>
                    <a:bodyPr/>
                    <a:lstStyle/>
                    <a:p>
                      <a:pPr indent="450215" algn="just">
                        <a:lnSpc>
                          <a:spcPct val="150000"/>
                        </a:lnSpc>
                        <a:spcAft>
                          <a:spcPts val="0"/>
                        </a:spcAft>
                      </a:pPr>
                      <a:r>
                        <a:rPr lang="ru-RU" sz="2400" dirty="0">
                          <a:solidFill>
                            <a:schemeClr val="bg1"/>
                          </a:solidFill>
                          <a:effectLst/>
                          <a:latin typeface="+mn-lt"/>
                          <a:ea typeface="Times New Roman"/>
                          <a:cs typeface="Times New Roman"/>
                        </a:rPr>
                        <a:t>скорый    →</a:t>
                      </a:r>
                    </a:p>
                  </a:txBody>
                  <a:tcPr marL="68580" marR="68580" marT="0" marB="0">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c>
                  <a:txBody>
                    <a:bodyPr/>
                    <a:lstStyle/>
                    <a:p>
                      <a:pPr indent="450215" algn="just">
                        <a:lnSpc>
                          <a:spcPct val="150000"/>
                        </a:lnSpc>
                        <a:spcAft>
                          <a:spcPts val="0"/>
                        </a:spcAft>
                      </a:pPr>
                      <a:r>
                        <a:rPr lang="ru-RU" sz="2400" b="1" dirty="0">
                          <a:solidFill>
                            <a:srgbClr val="FF0000"/>
                          </a:solidFill>
                          <a:effectLst/>
                          <a:latin typeface="+mn-lt"/>
                          <a:ea typeface="Times New Roman"/>
                          <a:cs typeface="Times New Roman"/>
                        </a:rPr>
                        <a:t>в</a:t>
                      </a:r>
                      <a:r>
                        <a:rPr lang="ru-RU" sz="2400" b="1" dirty="0">
                          <a:effectLst/>
                          <a:latin typeface="+mn-lt"/>
                          <a:ea typeface="Times New Roman"/>
                          <a:cs typeface="Times New Roman"/>
                        </a:rPr>
                        <a:t>скор</a:t>
                      </a:r>
                      <a:r>
                        <a:rPr lang="ru-RU" sz="2400" b="1" dirty="0">
                          <a:solidFill>
                            <a:srgbClr val="FF0000"/>
                          </a:solidFill>
                          <a:effectLst/>
                          <a:latin typeface="+mn-lt"/>
                          <a:ea typeface="Times New Roman"/>
                          <a:cs typeface="Times New Roman"/>
                        </a:rPr>
                        <a:t>е</a:t>
                      </a:r>
                      <a:endParaRPr lang="ru-RU" sz="2400" b="1" dirty="0">
                        <a:effectLst/>
                        <a:latin typeface="+mn-lt"/>
                        <a:ea typeface="Times New Roman"/>
                        <a:cs typeface="Times New Roman"/>
                      </a:endParaRPr>
                    </a:p>
                  </a:txBody>
                  <a:tcPr marL="68580" marR="68580" marT="0" marB="0">
                    <a:gradFill>
                      <a:gsLst>
                        <a:gs pos="12000">
                          <a:schemeClr val="accent1">
                            <a:tint val="66000"/>
                            <a:satMod val="160000"/>
                          </a:schemeClr>
                        </a:gs>
                        <a:gs pos="55000">
                          <a:schemeClr val="accent1">
                            <a:tint val="44500"/>
                            <a:satMod val="160000"/>
                          </a:schemeClr>
                        </a:gs>
                        <a:gs pos="100000">
                          <a:schemeClr val="accent1">
                            <a:tint val="23500"/>
                            <a:satMod val="160000"/>
                            <a:lumMod val="26000"/>
                            <a:lumOff val="74000"/>
                          </a:schemeClr>
                        </a:gs>
                      </a:gsLst>
                      <a:lin ang="5400000" scaled="0"/>
                    </a:gradFill>
                  </a:tcPr>
                </a:tc>
              </a:tr>
            </a:tbl>
          </a:graphicData>
        </a:graphic>
      </p:graphicFrame>
      <p:cxnSp>
        <p:nvCxnSpPr>
          <p:cNvPr id="11" name="Прямая соединительная линия 10"/>
          <p:cNvCxnSpPr/>
          <p:nvPr/>
        </p:nvCxnSpPr>
        <p:spPr>
          <a:xfrm flipV="1">
            <a:off x="6516216" y="1988840"/>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6574226" y="1986713"/>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6236490" y="3709278"/>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6294104" y="2840598"/>
            <a:ext cx="72008" cy="127956"/>
          </a:xfrm>
          <a:prstGeom prst="line">
            <a:avLst/>
          </a:prstGeom>
          <a:ln w="25400" cap="rnd" cmpd="sng">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flipV="1">
            <a:off x="6168245" y="3709278"/>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V="1">
            <a:off x="6228813" y="2846778"/>
            <a:ext cx="58010" cy="127956"/>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a:off x="5220072" y="2052818"/>
            <a:ext cx="327393"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5557445" y="2050691"/>
            <a:ext cx="0" cy="66105"/>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5269840" y="2924944"/>
            <a:ext cx="382280"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5269840" y="3787314"/>
            <a:ext cx="163697" cy="0"/>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5652120" y="2924944"/>
            <a:ext cx="0" cy="66105"/>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5433537" y="3787314"/>
            <a:ext cx="0" cy="66105"/>
          </a:xfrm>
          <a:prstGeom prst="line">
            <a:avLst/>
          </a:prstGeom>
          <a:ln w="25400" cap="rnd">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75125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1340768"/>
            <a:ext cx="7776864" cy="2448272"/>
          </a:xfrm>
        </p:spPr>
        <p:txBody>
          <a:bodyPr/>
          <a:lstStyle/>
          <a:p>
            <a:pPr algn="ctr"/>
            <a:r>
              <a:rPr lang="en-US" sz="4400" dirty="0">
                <a:effectLst/>
              </a:rPr>
              <a:t/>
            </a:r>
            <a:br>
              <a:rPr lang="en-US" sz="4400" dirty="0">
                <a:effectLst/>
              </a:rPr>
            </a:br>
            <a:r>
              <a:rPr lang="ru-RU" sz="4400" dirty="0">
                <a:effectLst/>
              </a:rPr>
              <a:t>Н</a:t>
            </a:r>
            <a:r>
              <a:rPr lang="ru-RU" sz="4400" dirty="0" smtClean="0">
                <a:effectLst/>
              </a:rPr>
              <a:t>аречия </a:t>
            </a:r>
            <a:r>
              <a:rPr lang="ru-RU" sz="4400" dirty="0">
                <a:effectLst/>
              </a:rPr>
              <a:t>на -о и -е также образуются </a:t>
            </a:r>
            <a:r>
              <a:rPr lang="ru-RU" sz="4400" dirty="0"/>
              <a:t>приставочно-суффиксальным способом</a:t>
            </a:r>
          </a:p>
        </p:txBody>
      </p:sp>
    </p:spTree>
    <p:extLst>
      <p:ext uri="{BB962C8B-B14F-4D97-AF65-F5344CB8AC3E}">
        <p14:creationId xmlns:p14="http://schemas.microsoft.com/office/powerpoint/2010/main" val="385436993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980728"/>
            <a:ext cx="7776864" cy="3816424"/>
          </a:xfrm>
        </p:spPr>
        <p:txBody>
          <a:bodyPr/>
          <a:lstStyle/>
          <a:p>
            <a:pPr algn="ctr"/>
            <a:r>
              <a:rPr lang="ru-RU" sz="4400" dirty="0">
                <a:solidFill>
                  <a:srgbClr val="C00000"/>
                </a:solidFill>
              </a:rPr>
              <a:t>Задание. </a:t>
            </a:r>
            <a:r>
              <a:rPr lang="ru-RU" sz="4400" dirty="0" smtClean="0">
                <a:effectLst/>
              </a:rPr>
              <a:t/>
            </a:r>
            <a:br>
              <a:rPr lang="ru-RU" sz="4400" dirty="0" smtClean="0">
                <a:effectLst/>
              </a:rPr>
            </a:br>
            <a:r>
              <a:rPr lang="ru-RU" sz="4400" dirty="0" smtClean="0">
                <a:effectLst/>
              </a:rPr>
              <a:t>Определите</a:t>
            </a:r>
            <a:r>
              <a:rPr lang="ru-RU" sz="4400" dirty="0">
                <a:effectLst/>
              </a:rPr>
              <a:t>, каким </a:t>
            </a:r>
            <a:r>
              <a:rPr lang="ru-RU" sz="4400" dirty="0" smtClean="0">
                <a:effectLst/>
              </a:rPr>
              <a:t>способом образованы наречия</a:t>
            </a:r>
            <a:br>
              <a:rPr lang="ru-RU" sz="4400" dirty="0" smtClean="0">
                <a:effectLst/>
              </a:rPr>
            </a:br>
            <a:endParaRPr lang="ru-RU" sz="4400" dirty="0"/>
          </a:p>
        </p:txBody>
      </p:sp>
    </p:spTree>
    <p:extLst>
      <p:ext uri="{BB962C8B-B14F-4D97-AF65-F5344CB8AC3E}">
        <p14:creationId xmlns:p14="http://schemas.microsoft.com/office/powerpoint/2010/main" val="215503653"/>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580</TotalTime>
  <Words>581</Words>
  <Application>Microsoft Office PowerPoint</Application>
  <PresentationFormat>Экран (4:3)</PresentationFormat>
  <Paragraphs>220</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Базовая</vt:lpstr>
      <vt:lpstr>Муниципальное бюджетное образовательное учреждение гимназия № 7 г. Красногорска Московской области Тема:  «Буквы О и А на конце наречий с приставками из-(ис-), до-, с-(со-), в-(во-), на-, за-» для учащихся 6 (7) класса. Автор: Каштанова Наталья Александровна, учитель русского языка и литературы высшей категории</vt:lpstr>
      <vt:lpstr>Тема урока: «Буквы О и А на конце наречий с приставками из-(ис-), до-, с-(со-), в-(во-), на-, за-»</vt:lpstr>
      <vt:lpstr>Цель урока: научиться выбирать буквы  О и А на конце наречий с приставками из-(ис-), до-, с-(со-), в-(во-), на-, за-</vt:lpstr>
      <vt:lpstr>Обратимся к таблицам. Цель: выяснить способы образования наречий</vt:lpstr>
      <vt:lpstr>Презентация PowerPoint</vt:lpstr>
      <vt:lpstr>Наречия образуются от прилагательных, полных причастий суффиксальным способом с помощью суффиксов -о , -е</vt:lpstr>
      <vt:lpstr>Презентация PowerPoint</vt:lpstr>
      <vt:lpstr> Наречия на -о и -е также образуются приставочно-суффиксальным способом</vt:lpstr>
      <vt:lpstr>Задание.  Определите, каким способом образованы наречия </vt:lpstr>
      <vt:lpstr>издалека </vt:lpstr>
      <vt:lpstr>Проанализируем таблицу с целью выяснения условия выбора букв о-а в наречиях</vt:lpstr>
      <vt:lpstr>Презентация PowerPoint</vt:lpstr>
      <vt:lpstr>СНАЧАЛ…    </vt:lpstr>
      <vt:lpstr>ДОСРОЧН…    </vt:lpstr>
      <vt:lpstr>ВПРАВ…    </vt:lpstr>
      <vt:lpstr>Презентация PowerPoint</vt:lpstr>
      <vt:lpstr>Презентация PowerPoint</vt:lpstr>
      <vt:lpstr>Посмотрите, как выделяется орфограмма:  Досуха (от сухой – без прист.)  Досрочно (от досрочный – с прист.)</vt:lpstr>
      <vt:lpstr>досуха  наглухо  извилисто  доверчиво</vt:lpstr>
      <vt:lpstr>Раскалить добела (белый, без приставки).  Изредка рассказывать (редкий, без приставки).  Доверчиво посмотрел (доверчивый, с приставкой).  Повернуть налево (левый, на- не влияет).</vt:lpstr>
      <vt:lpstr>1. Сначала думай, потом пиши (от слова «начало», без приставки). 2. В нашей стране издавна (от слова «давний», без приставки) любят ржаной хлеб. 3. Маленькая речушка петляет, поворачивает и вправо (от слова «правый», без приставки, в-(во-), на-, за- не влияют), и влево (от слова «левый», без приставки, в-(во-), на-, за- не влияют).</vt:lpstr>
      <vt:lpstr>затемно изменчиво расчётливо слегка дочерна </vt:lpstr>
      <vt:lpstr>Образец:  расстаться на долгое время = надолго расстаться</vt:lpstr>
      <vt:lpstr>Плотно, вдоволь, вволю, всласть, сколько влезет поесть = </vt:lpstr>
      <vt:lpstr>В пылу спора, под горячую руку обидеть = </vt:lpstr>
      <vt:lpstr>Игра «Найди словечко!». Выписать наречия на изученное сегодня правило с теми словами, от которых они зависят</vt:lpstr>
      <vt:lpstr>Это словосочетания:  занята снова спокойно покинул</vt:lpstr>
      <vt:lpstr>Кроссворд «Спрятанное слово»  Разгадайте кроссворд, заменив словосочетания синонимом-наречием</vt:lpstr>
      <vt:lpstr>1. Невнимательно слушать.  2. Умышленно, чтобы разозлить. 3. Опять, вновь, ещё раз сказать. 4. В левую сторону идти. 5. Скосить глаза. 6. С целью, с умыслом сделать. 7. Как из рога изобилия. 8. Под горячую руку попасть. 9. Из далёких мест приехать. 10. Неожиданно, вдруг появиться.  11. Заблаговременно, заранее пришёл. 12. По левую руку (сторону) сидеть. 13. Вероломно, из-за угла напасть. 14. Безразлично, вяло слушать. 15. Петляюще, извиваясь течёт река. 16. На заре, ни свет ни заря встать.</vt:lpstr>
      <vt:lpstr>Презентация PowerPoint</vt:lpstr>
      <vt:lpstr>         Домашнее задание 1 группа: дописать лингвистическую сказку на изученную орфограмму. 2 группа: доделать задание на карточках и сочинить лингвистическую сказку. 3 группа: сделать все задания на карточках.</vt:lpstr>
      <vt:lpstr>МОЛОДЦЫ!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 «Буквы О и А на конце наречий с приставками из-(ис-), до-, с-(со-), в-(во-), на-, за-»</dc:title>
  <dc:creator>Елена</dc:creator>
  <cp:lastModifiedBy>Елена</cp:lastModifiedBy>
  <cp:revision>42</cp:revision>
  <dcterms:created xsi:type="dcterms:W3CDTF">2012-04-12T16:19:31Z</dcterms:created>
  <dcterms:modified xsi:type="dcterms:W3CDTF">2012-09-19T21:42:48Z</dcterms:modified>
</cp:coreProperties>
</file>