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EBAC-9404-41AF-B03B-24C84AED96FE}" type="datetimeFigureOut">
              <a:rPr lang="ru-RU" smtClean="0"/>
              <a:t>13.01.2013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D95363A-D00C-4771-9F08-27FB0E927B2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EBAC-9404-41AF-B03B-24C84AED96FE}" type="datetimeFigureOut">
              <a:rPr lang="ru-RU" smtClean="0"/>
              <a:t>13.01.2013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363A-D00C-4771-9F08-27FB0E927B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EBAC-9404-41AF-B03B-24C84AED96FE}" type="datetimeFigureOut">
              <a:rPr lang="ru-RU" smtClean="0"/>
              <a:t>13.01.2013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363A-D00C-4771-9F08-27FB0E927B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EBAC-9404-41AF-B03B-24C84AED96FE}" type="datetimeFigureOut">
              <a:rPr lang="ru-RU" smtClean="0"/>
              <a:t>13.01.2013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363A-D00C-4771-9F08-27FB0E927B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EBAC-9404-41AF-B03B-24C84AED96FE}" type="datetimeFigureOut">
              <a:rPr lang="ru-RU" smtClean="0"/>
              <a:t>13.01.2013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363A-D00C-4771-9F08-27FB0E927B2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EBAC-9404-41AF-B03B-24C84AED96FE}" type="datetimeFigureOut">
              <a:rPr lang="ru-RU" smtClean="0"/>
              <a:t>13.01.2013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363A-D00C-4771-9F08-27FB0E927B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EBAC-9404-41AF-B03B-24C84AED96FE}" type="datetimeFigureOut">
              <a:rPr lang="ru-RU" smtClean="0"/>
              <a:t>13.01.2013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363A-D00C-4771-9F08-27FB0E927B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EBAC-9404-41AF-B03B-24C84AED96FE}" type="datetimeFigureOut">
              <a:rPr lang="ru-RU" smtClean="0"/>
              <a:t>13.01.2013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363A-D00C-4771-9F08-27FB0E927B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EBAC-9404-41AF-B03B-24C84AED96FE}" type="datetimeFigureOut">
              <a:rPr lang="ru-RU" smtClean="0"/>
              <a:t>13.01.2013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363A-D00C-4771-9F08-27FB0E927B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EBAC-9404-41AF-B03B-24C84AED96FE}" type="datetimeFigureOut">
              <a:rPr lang="ru-RU" smtClean="0"/>
              <a:t>13.01.2013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363A-D00C-4771-9F08-27FB0E927B2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8EBAC-9404-41AF-B03B-24C84AED96FE}" type="datetimeFigureOut">
              <a:rPr lang="ru-RU" smtClean="0"/>
              <a:t>13.01.2013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363A-D00C-4771-9F08-27FB0E927B2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298EBAC-9404-41AF-B03B-24C84AED96FE}" type="datetimeFigureOut">
              <a:rPr lang="ru-RU" smtClean="0"/>
              <a:t>13.01.2013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D95363A-D00C-4771-9F08-27FB0E927B2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Смирнова Н.Н.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Урок 49</a:t>
            </a:r>
            <a:br>
              <a:rPr lang="ru-RU" dirty="0" smtClean="0"/>
            </a:br>
            <a:r>
              <a:rPr lang="ru-RU" dirty="0" smtClean="0"/>
              <a:t>Деление одночлена на одночлен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118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Устная работа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96752"/>
                <a:ext cx="8229600" cy="5328592"/>
              </a:xfrm>
            </p:spPr>
            <p:txBody>
              <a:bodyPr>
                <a:normAutofit/>
              </a:bodyPr>
              <a:lstStyle/>
              <a:p>
                <a:r>
                  <a:rPr lang="ru-RU" sz="3600" dirty="0" smtClean="0"/>
                  <a:t>1.Упростить:</a:t>
                </a:r>
                <a:endParaRPr lang="ru-RU" sz="3600" dirty="0"/>
              </a:p>
              <a:p>
                <a:r>
                  <a:rPr lang="ru-RU" sz="3600" dirty="0" smtClean="0"/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0" i="1" smtClean="0">
                            <a:latin typeface="Cambria Math"/>
                          </a:rPr>
                          <m:t>в</m:t>
                        </m:r>
                      </m:e>
                      <m:sup>
                        <m:r>
                          <a:rPr lang="en-US" sz="360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3600" b="0" i="0" smtClean="0">
                        <a:latin typeface="Cambria Math"/>
                      </a:rPr>
                      <m:t>а</m:t>
                    </m:r>
                  </m:oMath>
                </a14:m>
                <a:r>
                  <a:rPr lang="ru-RU" sz="36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>
                            <a:latin typeface="Cambria Math"/>
                          </a:rPr>
                          <m:t>(3ва)</m:t>
                        </m:r>
                        <m:r>
                          <m:rPr>
                            <m:nor/>
                          </m:rPr>
                          <a:rPr lang="ru-RU" sz="3600" dirty="0"/>
                          <m:t> </m:t>
                        </m:r>
                      </m:e>
                      <m:sup>
                        <m:r>
                          <a:rPr lang="ru-RU" sz="3600" b="0" i="1" dirty="0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ru-RU" sz="3600" dirty="0" smtClean="0"/>
              </a:p>
              <a:p>
                <a:r>
                  <a:rPr lang="ru-RU" sz="3600" dirty="0" smtClean="0">
                    <a:solidFill>
                      <a:srgbClr val="FF0000"/>
                    </a:solidFill>
                  </a:rPr>
                  <a:t>54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а</m:t>
                        </m:r>
                      </m:e>
                      <m:sup>
                        <m:r>
                          <a:rPr lang="ru-RU" sz="3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  <m:sSup>
                      <m:sSupPr>
                        <m:ctrlPr>
                          <a:rPr lang="ru-RU" sz="3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в</m:t>
                        </m:r>
                      </m:e>
                      <m:sup>
                        <m:r>
                          <a:rPr lang="ru-RU" sz="3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endParaRPr lang="ru-RU" sz="3600" dirty="0" smtClean="0"/>
              </a:p>
              <a:p>
                <a:r>
                  <a:rPr lang="ru-RU" sz="3600" dirty="0" smtClean="0"/>
                  <a:t>7ав+8ав+ав</a:t>
                </a:r>
              </a:p>
              <a:p>
                <a:r>
                  <a:rPr lang="ru-RU" sz="3600" dirty="0" smtClean="0">
                    <a:solidFill>
                      <a:srgbClr val="FF0000"/>
                    </a:solidFill>
                  </a:rPr>
                  <a:t>16ав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/>
                          </a:rPr>
                          <m:t>2,7+3,7</m:t>
                        </m:r>
                      </m:num>
                      <m:den>
                        <m:r>
                          <a:rPr lang="ru-RU" sz="3600" b="0" i="1" smtClean="0">
                            <a:latin typeface="Cambria Math"/>
                          </a:rPr>
                          <m:t>2−6</m:t>
                        </m:r>
                      </m:den>
                    </m:f>
                  </m:oMath>
                </a14:m>
                <a:endParaRPr lang="ru-RU" sz="3600" dirty="0" smtClean="0"/>
              </a:p>
              <a:p>
                <a:r>
                  <a:rPr lang="ru-RU" sz="3600" dirty="0">
                    <a:solidFill>
                      <a:srgbClr val="FF0000"/>
                    </a:solidFill>
                  </a:rPr>
                  <a:t>-</a:t>
                </a:r>
                <a:r>
                  <a:rPr lang="ru-RU" sz="3600" dirty="0" smtClean="0">
                    <a:solidFill>
                      <a:srgbClr val="FF0000"/>
                    </a:solidFill>
                  </a:rPr>
                  <a:t>1,6</a:t>
                </a:r>
                <a:endParaRPr lang="ru-RU" sz="3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96752"/>
                <a:ext cx="8229600" cy="5328592"/>
              </a:xfrm>
              <a:blipFill rotWithShape="1">
                <a:blip r:embed="rId2"/>
                <a:stretch>
                  <a:fillRect l="-593" t="-17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144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Устная работа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u-RU" sz="3200" dirty="0" smtClean="0"/>
                  <a:t>Представьте одночлен</a:t>
                </a:r>
              </a:p>
              <a:p>
                <a:r>
                  <a:rPr lang="ru-RU" sz="3200" dirty="0" smtClean="0"/>
                  <a:t> в виде суммы одночленов </a:t>
                </a:r>
                <a:r>
                  <a:rPr lang="ru-RU" sz="3200" b="1" dirty="0" smtClean="0">
                    <a:solidFill>
                      <a:schemeClr val="tx1"/>
                    </a:solidFill>
                  </a:rPr>
                  <a:t>15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а</m:t>
                        </m:r>
                      </m:e>
                      <m:sup>
                        <m:r>
                          <a:rPr lang="ru-RU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sup>
                    </m:sSup>
                    <m:sSup>
                      <m:sSupPr>
                        <m:ctrlPr>
                          <a:rPr lang="ru-RU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в</m:t>
                        </m:r>
                      </m:e>
                      <m:sup>
                        <m:r>
                          <a:rPr lang="ru-RU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sup>
                    </m:sSup>
                  </m:oMath>
                </a14:m>
                <a:endParaRPr lang="ru-RU" sz="3200" b="1" dirty="0" smtClean="0"/>
              </a:p>
              <a:p>
                <a:r>
                  <a:rPr lang="ru-RU" sz="3200" dirty="0" smtClean="0"/>
                  <a:t>в виде произведения </a:t>
                </a:r>
                <a:r>
                  <a:rPr lang="ru-RU" sz="3200" b="1" dirty="0" smtClean="0">
                    <a:solidFill>
                      <a:schemeClr val="tx1"/>
                    </a:solidFill>
                  </a:rPr>
                  <a:t>48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sup>
                    </m:sSup>
                    <m:sSup>
                      <m:sSupPr>
                        <m:ctrlPr>
                          <a:rPr lang="ru-RU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у</m:t>
                        </m:r>
                      </m:e>
                      <m:sup>
                        <m:r>
                          <a:rPr lang="ru-RU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sup>
                    </m:sSup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/>
                      </a:rPr>
                      <m:t>𝒛</m:t>
                    </m:r>
                  </m:oMath>
                </a14:m>
                <a:endParaRPr lang="ru-RU" sz="3200" b="1" dirty="0" smtClean="0">
                  <a:solidFill>
                    <a:schemeClr val="tx1"/>
                  </a:solidFill>
                </a:endParaRPr>
              </a:p>
              <a:p>
                <a:r>
                  <a:rPr lang="ru-RU" sz="3200" dirty="0" smtClean="0">
                    <a:solidFill>
                      <a:schemeClr val="accent4">
                        <a:lumMod val="75000"/>
                      </a:schemeClr>
                    </a:solidFill>
                  </a:rPr>
                  <a:t>в виде квадрата </a:t>
                </a:r>
                <a:r>
                  <a:rPr lang="ru-RU" sz="3200" dirty="0" smtClean="0">
                    <a:solidFill>
                      <a:schemeClr val="tx1"/>
                    </a:solidFill>
                  </a:rPr>
                  <a:t>25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а</m:t>
                        </m:r>
                      </m:e>
                      <m:sup>
                        <m:r>
                          <a:rPr lang="ru-RU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endParaRPr lang="ru-RU" sz="3200" dirty="0" smtClean="0">
                  <a:solidFill>
                    <a:schemeClr val="tx1"/>
                  </a:solidFill>
                </a:endParaRPr>
              </a:p>
              <a:p>
                <a:endParaRPr lang="ru-RU" sz="3200" b="1" dirty="0" smtClean="0"/>
              </a:p>
              <a:p>
                <a:endParaRPr lang="ru-RU" sz="32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22" t="-18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563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Деление одночлена на одночлен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u-RU" sz="4000" dirty="0" smtClean="0"/>
                  <a:t>1) 10а : 2=</a:t>
                </a:r>
              </a:p>
              <a:p>
                <a:r>
                  <a:rPr lang="ru-RU" sz="4000" dirty="0" smtClean="0">
                    <a:solidFill>
                      <a:srgbClr val="C00000"/>
                    </a:solidFill>
                  </a:rPr>
                  <a:t>=5а</a:t>
                </a:r>
              </a:p>
              <a:p>
                <a:r>
                  <a:rPr lang="ru-RU" sz="4000" dirty="0" smtClean="0"/>
                  <a:t>2)18ав : 3а=</a:t>
                </a:r>
              </a:p>
              <a:p>
                <a:r>
                  <a:rPr lang="ru-RU" sz="4000" dirty="0" smtClean="0">
                    <a:solidFill>
                      <a:srgbClr val="C00000"/>
                    </a:solidFill>
                  </a:rPr>
                  <a:t>6в</a:t>
                </a:r>
              </a:p>
              <a:p>
                <a:r>
                  <a:rPr lang="ru-RU" sz="4000" dirty="0" smtClean="0"/>
                  <a:t>3)36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latin typeface="Cambria Math"/>
                          </a:rPr>
                          <m:t>а</m:t>
                        </m:r>
                      </m:e>
                      <m:sup>
                        <m:r>
                          <a:rPr lang="ru-RU" sz="40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ru-RU" sz="4000" b="0" i="1" smtClean="0">
                        <a:latin typeface="Cambria Math"/>
                      </a:rPr>
                      <m:t>в:4ав=</m:t>
                    </m:r>
                  </m:oMath>
                </a14:m>
                <a:endParaRPr lang="ru-RU" sz="4000" b="0" dirty="0" smtClean="0"/>
              </a:p>
              <a:p>
                <a:r>
                  <a:rPr lang="ru-RU" sz="4000" dirty="0" smtClean="0">
                    <a:solidFill>
                      <a:srgbClr val="C00000"/>
                    </a:solidFill>
                  </a:rPr>
                  <a:t>9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а</m:t>
                        </m:r>
                      </m:e>
                      <m:sup>
                        <m:r>
                          <a:rPr lang="ru-RU" sz="4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40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2510" b="-54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86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Деление одночлена на одночлен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ru-RU" sz="4000" dirty="0" smtClean="0"/>
                  <a:t>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ru-RU" sz="4000" b="0" i="1" smtClean="0">
                            <a:latin typeface="Cambria Math"/>
                          </a:rPr>
                          <m:t>7</m:t>
                        </m:r>
                      </m:den>
                    </m:f>
                    <m:sSup>
                      <m:sSupPr>
                        <m:ctrlPr>
                          <a:rPr lang="ru-RU" sz="4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40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ru-RU" sz="4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latin typeface="Cambria Math"/>
                          </a:rPr>
                          <m:t>у</m:t>
                        </m:r>
                      </m:e>
                      <m:sup>
                        <m:r>
                          <a:rPr lang="ru-RU" sz="4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 smtClean="0"/>
                  <a:t>z</a:t>
                </a:r>
                <a:r>
                  <a:rPr lang="ru-RU" sz="4000" dirty="0" smtClean="0"/>
                  <a:t> </a:t>
                </a:r>
                <a:r>
                  <a:rPr lang="ru-RU" sz="4000" dirty="0" smtClean="0">
                    <a:sym typeface="Wingdings" pitchFamily="2" charset="2"/>
                  </a:rPr>
                  <a:t>:( -2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smtClean="0">
                            <a:latin typeface="Cambria Math"/>
                            <a:sym typeface="Wingdings" pitchFamily="2" charset="2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latin typeface="Cambria Math"/>
                            <a:sym typeface="Wingdings" pitchFamily="2" charset="2"/>
                          </a:rPr>
                          <m:t>х</m:t>
                        </m:r>
                      </m:e>
                      <m:sup>
                        <m:r>
                          <a:rPr lang="ru-RU" sz="4000" b="0" i="1" smtClean="0">
                            <a:latin typeface="Cambria Math"/>
                            <a:sym typeface="Wingdings" pitchFamily="2" charset="2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ru-RU" sz="4000" i="1" smtClean="0">
                            <a:latin typeface="Cambria Math"/>
                            <a:sym typeface="Wingdings" pitchFamily="2" charset="2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latin typeface="Cambria Math"/>
                            <a:sym typeface="Wingdings" pitchFamily="2" charset="2"/>
                          </a:rPr>
                          <m:t>у</m:t>
                        </m:r>
                      </m:e>
                      <m:sup>
                        <m:r>
                          <a:rPr lang="ru-RU" sz="4000" b="0" i="1" smtClean="0">
                            <a:latin typeface="Cambria Math"/>
                            <a:sym typeface="Wingdings" pitchFamily="2" charset="2"/>
                          </a:rPr>
                          <m:t>2</m:t>
                        </m:r>
                      </m:sup>
                    </m:sSup>
                    <m:r>
                      <a:rPr lang="en-US" sz="4000" b="0" i="1" smtClean="0">
                        <a:latin typeface="Cambria Math"/>
                        <a:sym typeface="Wingdings" pitchFamily="2" charset="2"/>
                      </a:rPr>
                      <m:t>𝑧</m:t>
                    </m:r>
                    <m:r>
                      <a:rPr lang="ru-RU" sz="4000" b="0" i="1" smtClean="0">
                        <a:latin typeface="Cambria Math"/>
                        <a:sym typeface="Wingdings" pitchFamily="2" charset="2"/>
                      </a:rPr>
                      <m:t>)=</m:t>
                    </m:r>
                  </m:oMath>
                </a14:m>
                <a:endParaRPr lang="ru-RU" sz="4000" b="0" dirty="0" smtClean="0">
                  <a:sym typeface="Wingdings" pitchFamily="2" charset="2"/>
                </a:endParaRPr>
              </a:p>
              <a:p>
                <a:r>
                  <a:rPr lang="ru-RU" sz="4000" dirty="0" smtClean="0">
                    <a:solidFill>
                      <a:srgbClr val="C00000"/>
                    </a:solidFill>
                  </a:rPr>
                  <a:t>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4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endParaRPr lang="ru-RU" sz="4000" dirty="0" smtClean="0"/>
              </a:p>
              <a:p>
                <a:r>
                  <a:rPr lang="ru-RU" sz="4000" dirty="0" smtClean="0"/>
                  <a:t>5) 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40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ru-RU" sz="4000" b="0" i="1" smtClean="0">
                        <a:latin typeface="Cambria Math"/>
                      </a:rPr>
                      <m:t> :2ху=</m:t>
                    </m:r>
                  </m:oMath>
                </a14:m>
                <a:endParaRPr lang="ru-RU" sz="4000" b="0" dirty="0" smtClean="0"/>
              </a:p>
              <a:p>
                <a:r>
                  <a:rPr lang="ru-RU" sz="4000" dirty="0" smtClean="0">
                    <a:solidFill>
                      <a:srgbClr val="C0000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4</m:t>
                        </m:r>
                        <m:sSup>
                          <m:sSupPr>
                            <m:ctrlPr>
                              <a:rPr lang="ru-RU" sz="4000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4000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х</m:t>
                            </m:r>
                          </m:e>
                          <m:sup>
                            <m:r>
                              <a:rPr lang="ru-RU" sz="4000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ru-RU" sz="4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2ху</m:t>
                        </m:r>
                      </m:den>
                    </m:f>
                    <m:r>
                      <a:rPr lang="ru-RU" sz="4000" b="0" i="1" smtClean="0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ru-RU" sz="4000" b="0" i="1" dirty="0" smtClean="0">
                  <a:solidFill>
                    <a:srgbClr val="C00000"/>
                  </a:solidFill>
                  <a:latin typeface="Cambria Math"/>
                </a:endParaRPr>
              </a:p>
              <a:p>
                <a:r>
                  <a:rPr lang="ru-RU" sz="4000" b="0" dirty="0" smtClean="0">
                    <a:solidFill>
                      <a:srgbClr val="C0000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ru-RU" sz="4000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4000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х</m:t>
                            </m:r>
                          </m:e>
                          <m:sup>
                            <m:r>
                              <a:rPr lang="ru-RU" sz="40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ru-RU" sz="4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у</m:t>
                        </m:r>
                      </m:den>
                    </m:f>
                  </m:oMath>
                </a14:m>
                <a:r>
                  <a:rPr lang="ru-RU" sz="4000" dirty="0" smtClean="0">
                    <a:solidFill>
                      <a:srgbClr val="C00000"/>
                    </a:solidFill>
                  </a:rPr>
                  <a:t> </a:t>
                </a:r>
                <a:r>
                  <a:rPr lang="ru-RU" sz="4000" dirty="0" smtClean="0"/>
                  <a:t>-алгебраическая дробь</a:t>
                </a:r>
                <a:endParaRPr lang="ru-RU" sz="40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667" t="-26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583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Деление одночлена на одночлен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№23.1-№23.9 </a:t>
            </a:r>
            <a:r>
              <a:rPr lang="ru-RU" sz="4000" dirty="0" err="1" smtClean="0"/>
              <a:t>аб</a:t>
            </a:r>
            <a:endParaRPr lang="ru-RU" sz="4000" dirty="0" smtClean="0"/>
          </a:p>
          <a:p>
            <a:r>
              <a:rPr lang="ru-RU" sz="4000" dirty="0" smtClean="0"/>
              <a:t>№23.12 </a:t>
            </a:r>
            <a:r>
              <a:rPr lang="ru-RU" sz="4000" dirty="0" err="1" smtClean="0"/>
              <a:t>аб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45761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Дидактические материалы</a:t>
            </a:r>
          </a:p>
          <a:p>
            <a:r>
              <a:rPr lang="ru-RU" sz="3600" dirty="0" smtClean="0">
                <a:solidFill>
                  <a:srgbClr val="C00000"/>
                </a:solidFill>
              </a:rPr>
              <a:t>1вариант</a:t>
            </a:r>
            <a:r>
              <a:rPr lang="ru-RU" sz="3600" dirty="0" smtClean="0"/>
              <a:t>  стр.56 С-24</a:t>
            </a:r>
          </a:p>
          <a:p>
            <a:endParaRPr lang="ru-RU" sz="3600" dirty="0"/>
          </a:p>
          <a:p>
            <a:r>
              <a:rPr lang="ru-RU" sz="3600" dirty="0" smtClean="0">
                <a:solidFill>
                  <a:srgbClr val="C00000"/>
                </a:solidFill>
              </a:rPr>
              <a:t>2 вариант  </a:t>
            </a:r>
            <a:r>
              <a:rPr lang="ru-RU" sz="3600" dirty="0" smtClean="0"/>
              <a:t>стр.57 С-24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5832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Домашняя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№23.1-23.6 </a:t>
            </a:r>
            <a:r>
              <a:rPr lang="ru-RU" sz="4000" dirty="0" err="1" smtClean="0"/>
              <a:t>вг</a:t>
            </a:r>
            <a:endParaRPr lang="ru-RU" sz="4000" dirty="0" smtClean="0"/>
          </a:p>
          <a:p>
            <a:r>
              <a:rPr lang="ru-RU" sz="4000" dirty="0" smtClean="0"/>
              <a:t>П.23 прочитать и </a:t>
            </a:r>
            <a:r>
              <a:rPr lang="ru-RU" sz="4000" smtClean="0"/>
              <a:t>выучить правило</a:t>
            </a:r>
            <a:endParaRPr lang="ru-RU" sz="4000"/>
          </a:p>
        </p:txBody>
      </p:sp>
    </p:spTree>
    <p:extLst>
      <p:ext uri="{BB962C8B-B14F-4D97-AF65-F5344CB8AC3E}">
        <p14:creationId xmlns:p14="http://schemas.microsoft.com/office/powerpoint/2010/main" val="164773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26</TotalTime>
  <Words>222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Аптека</vt:lpstr>
      <vt:lpstr>Урок 49 Деление одночлена на одночлен</vt:lpstr>
      <vt:lpstr>Устная работа</vt:lpstr>
      <vt:lpstr>Устная работа</vt:lpstr>
      <vt:lpstr>Деление одночлена на одночлен</vt:lpstr>
      <vt:lpstr>Деление одночлена на одночлен</vt:lpstr>
      <vt:lpstr>Деление одночлена на одночлен</vt:lpstr>
      <vt:lpstr>Самостоятельная работа</vt:lpstr>
      <vt:lpstr>Домашняя работа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49 Деление одночлена на одночлен</dc:title>
  <dc:creator>Admin</dc:creator>
  <cp:lastModifiedBy>Admin</cp:lastModifiedBy>
  <cp:revision>4</cp:revision>
  <dcterms:created xsi:type="dcterms:W3CDTF">2013-01-13T04:52:41Z</dcterms:created>
  <dcterms:modified xsi:type="dcterms:W3CDTF">2013-01-13T05:19:18Z</dcterms:modified>
</cp:coreProperties>
</file>