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</p:sldMasterIdLst>
  <p:notesMasterIdLst>
    <p:notesMasterId r:id="rId24"/>
  </p:notesMasterIdLst>
  <p:sldIdLst>
    <p:sldId id="258" r:id="rId8"/>
    <p:sldId id="259" r:id="rId9"/>
    <p:sldId id="260" r:id="rId10"/>
    <p:sldId id="261" r:id="rId11"/>
    <p:sldId id="263" r:id="rId12"/>
    <p:sldId id="264" r:id="rId13"/>
    <p:sldId id="267" r:id="rId14"/>
    <p:sldId id="265" r:id="rId15"/>
    <p:sldId id="275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973EE2-80EE-4A96-9460-CF269EA2B5D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4929F-D770-46C0-A1EA-AD6D0D040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3BDB1C-49A6-45B7-BF2F-2E83D9DA4D13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Составить и решить  уравнение на доске.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72B59E-7CF4-4634-8CC2-807BB2CF4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8CF84C-DED7-4EAB-AA99-2D6A5BD5E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72703B-5D18-462C-9079-77A4E6DB2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568608-C319-4791-BC7C-5D68454A5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8BE262-EDD3-4205-BEB6-AE56CAB20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82C09C-B4E9-446F-8DF4-AC0CC0F12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6DE81E-24E2-4143-8769-D32F2686A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E40D09-76AD-4CE0-8880-0741F03B7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49500A-8F33-4E9D-AC27-402729A35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181F6D-CB96-4FA6-B4AA-34C573127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6EE4F7-0584-4184-80C4-F4F0998A0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9A7DAB-0179-466E-B4C0-C6BB082F0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E236C0-5652-4D66-873A-4379D09A8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9BCE1D-788E-48BE-A053-899A7A2A9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5BF53A-73D7-499F-ABA9-2B680EA68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2266F3-D93B-4385-96F1-5A3003AFE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286920-167A-4D19-867A-C7E1E0026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E63C5B-E3CD-46A7-8C76-C606E4B38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F98C7C-86DD-4DA6-A33E-F5CAE2865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CB0AD2-9CA1-424B-B047-8D356DD4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A44C0D-1012-4844-94C9-50FB46E07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619D9A-7FF6-4B5F-B206-6D25499CE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C6916A-CD8A-4A44-B61E-E1DF4435C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ACBA84-B987-4557-B1F1-BF7F88CA7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CEB276-D857-438F-9EF3-D2A85D9D5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B515D4-C046-4A8B-AFE1-3670AEA33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E6BBFF-0E37-40C3-B12A-45B13FE12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048F29-B0B9-46F6-8040-4652902E1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EF52DE-870C-40E7-A17C-1AEC2B874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4FDD74-25DA-4710-B123-4C3B532C9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F0EEDB-5C76-4663-AE76-238037C30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D4DAD6-5A20-4E9C-A88C-4D5E4CEBC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51B535-8F89-4477-B54A-98ECBF8CC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445761-59C8-4375-BC82-659598290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3EA31B-A11E-4D9A-A8F1-AAA97057C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68B2E4-BEA6-4C0E-8025-9CDD7BAB0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FB3EA1-9616-460E-912E-3AAA9B1FB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DB0B53-C693-4A1B-BF0C-138857B4A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8B76CA-1625-4815-B55C-F5EE38FE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DE1F0C-B6C7-40D2-8D2E-A3A15B0A5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E9BAA3-078F-4126-9F22-CE6CFCAD7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EF60C0-1AF2-4112-AE2A-35AEBAC38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703D77-4537-405E-979D-5F1F8E7A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8D798B-BE8F-4ED1-BA29-E95BE93BF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91B649-C466-4195-93F9-0864BB0E6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5B6D7D-5D55-4916-AF7B-3276BF55A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5A0FE3-5F50-4E87-ACEE-0E310A021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0C849E-07E0-425B-A576-A30DB67C4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61B53C-5D5E-48F6-9C39-E504E32AD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A481EC-5EAA-41B5-BA73-6F29635EA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5BD198-2855-458E-A402-F81943DDF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5AC08C-74A7-4F52-B96D-CE88FEBAD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18AFD9-F745-4D36-8F22-AAE95779C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6920FC-9D43-4983-A332-8370400E1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48C239-100B-4DCB-8BBA-9416F898C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B7865C-B840-4C96-91CE-772A91339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72E8FB-788F-4FCC-9B36-D8B7B261F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CBF1A0-D2C1-49CC-A87C-E9195381F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AE57BB-3EE0-4AED-9E64-99298FFFD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96561D-9A6E-4680-9D11-0492719FA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407404-314D-4348-A97A-CFDAB606F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24974B-4667-406D-97CC-247067B3A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7FBD44-64B2-486C-9D53-2BD8BFCD7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C31496-8A7F-4F68-87CA-844AB6642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12EC9D-CA4B-4AFC-80CD-C9B8DA58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12FCFB-A444-4157-914F-773412B42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468E6B-4006-430E-A32A-41CD3A573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17C2B0-89CC-454A-8487-474F4CC71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E88479-FCDD-4661-B855-8D829DD08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3F997D-C9E4-48A4-A4C7-F4CDD2EDF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5E9449-2CC4-47C2-A26F-B564DBD50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AF39F7-E553-40FC-98D2-3DBE2982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84609D-756C-4947-8793-51FF93780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2E0A41-D0A7-4871-AE8C-C0453007A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8456CC-E194-4BFF-B0E5-F7AC456AA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7B889E-6AF8-4EC3-B948-5499347A0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FC6A73-CAB7-435B-B18A-ABDF2B533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FEF0E6-E454-4C32-9D0B-F00FBD011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2979FA-F8EB-40CA-B4D4-97EA44A11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02A5E1-97AB-4522-9624-5877FBC5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7A4D44-A6B0-4BC3-B659-D932C8312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C5339E-6089-43E7-9B4C-B6DE4E137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16299F-0B72-4F22-ACE5-36CDD5009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9700DE-AF79-45EE-8608-DC49E7625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8BFE9-6F94-45A3-BE76-084CC8ABC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FAA74-448E-475C-8138-217F5B2E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4E128-4BB6-439A-817C-C8935AAB3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601EC7-D255-479D-B440-D9DDACF3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96A53-5C25-405A-A0C1-B94662AF5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4F8CE-D7C4-4A71-8E21-EED8621E4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DE396-555A-4CF0-8047-75F3C1F3E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 rot="-1063165">
            <a:off x="539750" y="2276475"/>
            <a:ext cx="7829550" cy="1814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Упрощение выражений</a:t>
            </a:r>
          </a:p>
        </p:txBody>
      </p:sp>
      <p:pic>
        <p:nvPicPr>
          <p:cNvPr id="95237" name="Picture 5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6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205038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7235825" y="188913"/>
            <a:ext cx="1479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5 класс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50825" y="6021388"/>
            <a:ext cx="730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</a:rPr>
              <a:t>Халяпова </a:t>
            </a:r>
            <a:r>
              <a:rPr lang="ru-RU" sz="2800" b="1">
                <a:solidFill>
                  <a:schemeClr val="accent2"/>
                </a:solidFill>
              </a:rPr>
              <a:t>М.В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., </a:t>
            </a:r>
            <a:r>
              <a:rPr lang="ru-RU" sz="2000" b="1">
                <a:solidFill>
                  <a:schemeClr val="accent2"/>
                </a:solidFill>
                <a:latin typeface="Georgia" pitchFamily="18" charset="0"/>
              </a:rPr>
              <a:t>учитель математики МОУ СОШ №3</a:t>
            </a:r>
            <a:r>
              <a:rPr lang="ru-RU" sz="200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95236" grpId="0"/>
      <p:bldP spid="952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195513" y="188913"/>
            <a:ext cx="6480175" cy="1439862"/>
          </a:xfrm>
          <a:prstGeom prst="wedgeRoundRectCallout">
            <a:avLst>
              <a:gd name="adj1" fmla="val -63889"/>
              <a:gd name="adj2" fmla="val 71389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Определите,  что  пропущено  в  данных  выражениях: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211638" y="2492375"/>
            <a:ext cx="4608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9а -  ...  = 3а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2268538" y="3716338"/>
            <a:ext cx="65532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6х +   ...   +13х = 19х + 9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250825" y="4941888"/>
            <a:ext cx="86423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+  ...  +15х + 1 + 4х =   ...  +10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724525" y="2384425"/>
            <a:ext cx="1223963" cy="71913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rgbClr val="FF0000"/>
                </a:solidFill>
                <a:latin typeface="Times New Roman" pitchFamily="18" charset="0"/>
              </a:rPr>
              <a:t>6а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3492500" y="3573463"/>
            <a:ext cx="1223963" cy="792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1360488" y="4868863"/>
            <a:ext cx="1152525" cy="6477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659563" y="4735513"/>
            <a:ext cx="1296987" cy="7810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rgbClr val="FF0000"/>
                </a:solidFill>
                <a:latin typeface="Times New Roman" pitchFamily="18" charset="0"/>
              </a:rPr>
              <a:t>22</a:t>
            </a:r>
            <a:r>
              <a:rPr lang="en-US" sz="5400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ru-RU" sz="5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04459" name="Picture 11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7965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79388" y="260350"/>
            <a:ext cx="5832475" cy="1368425"/>
          </a:xfrm>
          <a:prstGeom prst="wedgeRoundRectCallout">
            <a:avLst>
              <a:gd name="adj1" fmla="val 83694"/>
              <a:gd name="adj2" fmla="val 24361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Определите,  что  пропущено  в  данных  выражениях.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827088" y="2349500"/>
            <a:ext cx="5761037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5(а -  ...  ) = 5а - 5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827088" y="3500438"/>
            <a:ext cx="5761037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5(а -  ...  ) = 5а - 10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900113" y="4724400"/>
            <a:ext cx="5761037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4(  ...  + 2) = 4а +  ...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268538" y="2276475"/>
            <a:ext cx="1152525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333399"/>
                </a:solidFill>
                <a:latin typeface="Times New Roman" pitchFamily="18" charset="0"/>
              </a:rPr>
              <a:t>b</a:t>
            </a:r>
            <a:endParaRPr lang="ru-RU" sz="5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268538" y="3284538"/>
            <a:ext cx="1152525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333399"/>
                </a:solidFill>
                <a:latin typeface="Times New Roman" pitchFamily="18" charset="0"/>
              </a:rPr>
              <a:t>2</a:t>
            </a:r>
            <a:endParaRPr lang="ru-RU" sz="5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692275" y="4581525"/>
            <a:ext cx="1152525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333399"/>
                </a:solidFill>
                <a:latin typeface="Times New Roman" pitchFamily="18" charset="0"/>
              </a:rPr>
              <a:t>a</a:t>
            </a:r>
            <a:endParaRPr lang="ru-RU" sz="5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5940425" y="4581525"/>
            <a:ext cx="1152525" cy="9144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333399"/>
                </a:solidFill>
                <a:latin typeface="Times New Roman" pitchFamily="18" charset="0"/>
              </a:rPr>
              <a:t>8</a:t>
            </a:r>
            <a:endParaRPr lang="ru-RU" sz="54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pic>
        <p:nvPicPr>
          <p:cNvPr id="105483" name="Picture 11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0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56" name="Group 192"/>
          <p:cNvGrpSpPr>
            <a:grpSpLocks/>
          </p:cNvGrpSpPr>
          <p:nvPr/>
        </p:nvGrpSpPr>
        <p:grpSpPr bwMode="auto">
          <a:xfrm>
            <a:off x="4500563" y="4005263"/>
            <a:ext cx="2197100" cy="2601912"/>
            <a:chOff x="2880" y="2681"/>
            <a:chExt cx="1384" cy="1639"/>
          </a:xfrm>
        </p:grpSpPr>
        <p:grpSp>
          <p:nvGrpSpPr>
            <p:cNvPr id="106624" name="Group 5"/>
            <p:cNvGrpSpPr>
              <a:grpSpLocks/>
            </p:cNvGrpSpPr>
            <p:nvPr/>
          </p:nvGrpSpPr>
          <p:grpSpPr bwMode="auto">
            <a:xfrm rot="20234941" flipH="1">
              <a:off x="3400" y="2681"/>
              <a:ext cx="536" cy="435"/>
              <a:chOff x="3216" y="2784"/>
              <a:chExt cx="384" cy="335"/>
            </a:xfrm>
          </p:grpSpPr>
          <p:grpSp>
            <p:nvGrpSpPr>
              <p:cNvPr id="106667" name="Group 6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06669" name="Freeform 7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0" name="Freeform 8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1" name="Freeform 9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2" name="Freeform 10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3" name="Freeform 11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4" name="Freeform 12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5" name="Freeform 13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6" name="Freeform 14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7" name="Freeform 15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8" name="Freeform 16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79" name="Freeform 17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0" name="Freeform 18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1" name="Freeform 19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2" name="Freeform 20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3" name="Freeform 21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4" name="Freeform 22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85" name="Freeform 23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668" name="Freeform 24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5 w 406"/>
                  <a:gd name="T3" fmla="*/ 5 h 135"/>
                  <a:gd name="T4" fmla="*/ 18 w 406"/>
                  <a:gd name="T5" fmla="*/ 9 h 135"/>
                  <a:gd name="T6" fmla="*/ 35 w 406"/>
                  <a:gd name="T7" fmla="*/ 9 h 135"/>
                  <a:gd name="T8" fmla="*/ 44 w 406"/>
                  <a:gd name="T9" fmla="*/ 6 h 135"/>
                  <a:gd name="T10" fmla="*/ 32 w 406"/>
                  <a:gd name="T11" fmla="*/ 8 h 135"/>
                  <a:gd name="T12" fmla="*/ 26 w 406"/>
                  <a:gd name="T13" fmla="*/ 8 h 135"/>
                  <a:gd name="T14" fmla="*/ 14 w 406"/>
                  <a:gd name="T15" fmla="*/ 6 h 135"/>
                  <a:gd name="T16" fmla="*/ 8 w 406"/>
                  <a:gd name="T17" fmla="*/ 5 h 135"/>
                  <a:gd name="T18" fmla="*/ 1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6625" name="Group 25"/>
            <p:cNvGrpSpPr>
              <a:grpSpLocks/>
            </p:cNvGrpSpPr>
            <p:nvPr/>
          </p:nvGrpSpPr>
          <p:grpSpPr bwMode="auto">
            <a:xfrm flipH="1">
              <a:off x="3016" y="2726"/>
              <a:ext cx="528" cy="480"/>
              <a:chOff x="2640" y="3024"/>
              <a:chExt cx="598" cy="575"/>
            </a:xfrm>
          </p:grpSpPr>
          <p:grpSp>
            <p:nvGrpSpPr>
              <p:cNvPr id="106648" name="Group 26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6650" name="Freeform 27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1" name="Freeform 28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2" name="Freeform 29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3" name="Freeform 30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4" name="Freeform 31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5" name="Freeform 32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6" name="Freeform 33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7" name="Freeform 34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8" name="Freeform 35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59" name="Freeform 36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0" name="Freeform 37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1" name="Freeform 38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2" name="Freeform 39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3" name="Freeform 40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4" name="Freeform 41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5" name="Freeform 42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66" name="Freeform 43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649" name="Freeform 44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626" name="Freeform 45" descr="Циновка"/>
            <p:cNvSpPr>
              <a:spLocks/>
            </p:cNvSpPr>
            <p:nvPr/>
          </p:nvSpPr>
          <p:spPr bwMode="auto">
            <a:xfrm flipH="1">
              <a:off x="3016" y="2918"/>
              <a:ext cx="1008" cy="1402"/>
            </a:xfrm>
            <a:custGeom>
              <a:avLst/>
              <a:gdLst>
                <a:gd name="T0" fmla="*/ 717 w 912"/>
                <a:gd name="T1" fmla="*/ 2617 h 1194"/>
                <a:gd name="T2" fmla="*/ 1157 w 912"/>
                <a:gd name="T3" fmla="*/ 2617 h 1194"/>
                <a:gd name="T4" fmla="*/ 1394 w 912"/>
                <a:gd name="T5" fmla="*/ 2471 h 1194"/>
                <a:gd name="T6" fmla="*/ 1376 w 912"/>
                <a:gd name="T7" fmla="*/ 2036 h 1194"/>
                <a:gd name="T8" fmla="*/ 1376 w 912"/>
                <a:gd name="T9" fmla="*/ 1747 h 1194"/>
                <a:gd name="T10" fmla="*/ 1376 w 912"/>
                <a:gd name="T11" fmla="*/ 1458 h 1194"/>
                <a:gd name="T12" fmla="*/ 1487 w 912"/>
                <a:gd name="T13" fmla="*/ 733 h 1194"/>
                <a:gd name="T14" fmla="*/ 1487 w 912"/>
                <a:gd name="T15" fmla="*/ 296 h 1194"/>
                <a:gd name="T16" fmla="*/ 1488 w 912"/>
                <a:gd name="T17" fmla="*/ 119 h 1194"/>
                <a:gd name="T18" fmla="*/ 1462 w 912"/>
                <a:gd name="T19" fmla="*/ 53 h 1194"/>
                <a:gd name="T20" fmla="*/ 1438 w 912"/>
                <a:gd name="T21" fmla="*/ 15 h 1194"/>
                <a:gd name="T22" fmla="*/ 1388 w 912"/>
                <a:gd name="T23" fmla="*/ 151 h 1194"/>
                <a:gd name="T24" fmla="*/ 1188 w 912"/>
                <a:gd name="T25" fmla="*/ 220 h 1194"/>
                <a:gd name="T26" fmla="*/ 937 w 912"/>
                <a:gd name="T27" fmla="*/ 287 h 1194"/>
                <a:gd name="T28" fmla="*/ 587 w 912"/>
                <a:gd name="T29" fmla="*/ 254 h 1194"/>
                <a:gd name="T30" fmla="*/ 188 w 912"/>
                <a:gd name="T31" fmla="*/ 220 h 1194"/>
                <a:gd name="T32" fmla="*/ 239 w 912"/>
                <a:gd name="T33" fmla="*/ 184 h 1194"/>
                <a:gd name="T34" fmla="*/ 239 w 912"/>
                <a:gd name="T35" fmla="*/ 53 h 1194"/>
                <a:gd name="T36" fmla="*/ 213 w 912"/>
                <a:gd name="T37" fmla="*/ 119 h 1194"/>
                <a:gd name="T38" fmla="*/ 188 w 912"/>
                <a:gd name="T39" fmla="*/ 119 h 1194"/>
                <a:gd name="T40" fmla="*/ 188 w 912"/>
                <a:gd name="T41" fmla="*/ 184 h 1194"/>
                <a:gd name="T42" fmla="*/ 166 w 912"/>
                <a:gd name="T43" fmla="*/ 587 h 1194"/>
                <a:gd name="T44" fmla="*/ 54 w 912"/>
                <a:gd name="T45" fmla="*/ 1602 h 1194"/>
                <a:gd name="T46" fmla="*/ 54 w 912"/>
                <a:gd name="T47" fmla="*/ 2036 h 1194"/>
                <a:gd name="T48" fmla="*/ 73 w 912"/>
                <a:gd name="T49" fmla="*/ 2572 h 1194"/>
                <a:gd name="T50" fmla="*/ 496 w 912"/>
                <a:gd name="T51" fmla="*/ 2617 h 1194"/>
                <a:gd name="T52" fmla="*/ 717 w 912"/>
                <a:gd name="T53" fmla="*/ 2617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627" name="Group 46"/>
            <p:cNvGrpSpPr>
              <a:grpSpLocks/>
            </p:cNvGrpSpPr>
            <p:nvPr/>
          </p:nvGrpSpPr>
          <p:grpSpPr bwMode="auto">
            <a:xfrm flipH="1">
              <a:off x="3736" y="3830"/>
              <a:ext cx="528" cy="480"/>
              <a:chOff x="2640" y="3024"/>
              <a:chExt cx="598" cy="575"/>
            </a:xfrm>
          </p:grpSpPr>
          <p:grpSp>
            <p:nvGrpSpPr>
              <p:cNvPr id="106629" name="Group 47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6631" name="Freeform 48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2" name="Freeform 49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3" name="Freeform 50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4" name="Freeform 51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5" name="Freeform 52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6" name="Freeform 53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7" name="Freeform 54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8" name="Freeform 55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39" name="Freeform 56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0" name="Freeform 57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1" name="Freeform 58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2" name="Freeform 59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3" name="Freeform 60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4" name="Freeform 61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5" name="Freeform 62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6" name="Freeform 63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47" name="Freeform 64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630" name="Freeform 65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628" name="Freeform 67" descr="Циновка"/>
            <p:cNvSpPr>
              <a:spLocks/>
            </p:cNvSpPr>
            <p:nvPr/>
          </p:nvSpPr>
          <p:spPr bwMode="auto">
            <a:xfrm flipH="1">
              <a:off x="2880" y="2894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57" name="Group 193"/>
          <p:cNvGrpSpPr>
            <a:grpSpLocks/>
          </p:cNvGrpSpPr>
          <p:nvPr/>
        </p:nvGrpSpPr>
        <p:grpSpPr bwMode="auto">
          <a:xfrm>
            <a:off x="250825" y="4267200"/>
            <a:ext cx="1968500" cy="2590800"/>
            <a:chOff x="158" y="2387"/>
            <a:chExt cx="1240" cy="1632"/>
          </a:xfrm>
        </p:grpSpPr>
        <p:grpSp>
          <p:nvGrpSpPr>
            <p:cNvPr id="106606" name="Group 70"/>
            <p:cNvGrpSpPr>
              <a:grpSpLocks/>
            </p:cNvGrpSpPr>
            <p:nvPr/>
          </p:nvGrpSpPr>
          <p:grpSpPr bwMode="auto">
            <a:xfrm>
              <a:off x="158" y="2387"/>
              <a:ext cx="1104" cy="1632"/>
              <a:chOff x="96" y="2592"/>
              <a:chExt cx="1104" cy="1632"/>
            </a:xfrm>
          </p:grpSpPr>
          <p:sp>
            <p:nvSpPr>
              <p:cNvPr id="106608" name="Freeform 71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9" name="Freeform 72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0" name="Freeform 73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1" name="Freeform 74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2" name="Freeform 75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3" name="Freeform 76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717 w 912"/>
                  <a:gd name="T1" fmla="*/ 2524 h 1194"/>
                  <a:gd name="T2" fmla="*/ 1157 w 912"/>
                  <a:gd name="T3" fmla="*/ 2524 h 1194"/>
                  <a:gd name="T4" fmla="*/ 1394 w 912"/>
                  <a:gd name="T5" fmla="*/ 2385 h 1194"/>
                  <a:gd name="T6" fmla="*/ 1376 w 912"/>
                  <a:gd name="T7" fmla="*/ 1962 h 1194"/>
                  <a:gd name="T8" fmla="*/ 1376 w 912"/>
                  <a:gd name="T9" fmla="*/ 1686 h 1194"/>
                  <a:gd name="T10" fmla="*/ 1376 w 912"/>
                  <a:gd name="T11" fmla="*/ 1405 h 1194"/>
                  <a:gd name="T12" fmla="*/ 1487 w 912"/>
                  <a:gd name="T13" fmla="*/ 705 h 1194"/>
                  <a:gd name="T14" fmla="*/ 1487 w 912"/>
                  <a:gd name="T15" fmla="*/ 287 h 1194"/>
                  <a:gd name="T16" fmla="*/ 1488 w 912"/>
                  <a:gd name="T17" fmla="*/ 114 h 1194"/>
                  <a:gd name="T18" fmla="*/ 1462 w 912"/>
                  <a:gd name="T19" fmla="*/ 49 h 1194"/>
                  <a:gd name="T20" fmla="*/ 1438 w 912"/>
                  <a:gd name="T21" fmla="*/ 14 h 1194"/>
                  <a:gd name="T22" fmla="*/ 1388 w 912"/>
                  <a:gd name="T23" fmla="*/ 146 h 1194"/>
                  <a:gd name="T24" fmla="*/ 1188 w 912"/>
                  <a:gd name="T25" fmla="*/ 211 h 1194"/>
                  <a:gd name="T26" fmla="*/ 937 w 912"/>
                  <a:gd name="T27" fmla="*/ 277 h 1194"/>
                  <a:gd name="T28" fmla="*/ 587 w 912"/>
                  <a:gd name="T29" fmla="*/ 246 h 1194"/>
                  <a:gd name="T30" fmla="*/ 188 w 912"/>
                  <a:gd name="T31" fmla="*/ 211 h 1194"/>
                  <a:gd name="T32" fmla="*/ 239 w 912"/>
                  <a:gd name="T33" fmla="*/ 180 h 1194"/>
                  <a:gd name="T34" fmla="*/ 239 w 912"/>
                  <a:gd name="T35" fmla="*/ 49 h 1194"/>
                  <a:gd name="T36" fmla="*/ 213 w 912"/>
                  <a:gd name="T37" fmla="*/ 114 h 1194"/>
                  <a:gd name="T38" fmla="*/ 188 w 912"/>
                  <a:gd name="T39" fmla="*/ 114 h 1194"/>
                  <a:gd name="T40" fmla="*/ 188 w 912"/>
                  <a:gd name="T41" fmla="*/ 180 h 1194"/>
                  <a:gd name="T42" fmla="*/ 166 w 912"/>
                  <a:gd name="T43" fmla="*/ 567 h 1194"/>
                  <a:gd name="T44" fmla="*/ 54 w 912"/>
                  <a:gd name="T45" fmla="*/ 1547 h 1194"/>
                  <a:gd name="T46" fmla="*/ 54 w 912"/>
                  <a:gd name="T47" fmla="*/ 1962 h 1194"/>
                  <a:gd name="T48" fmla="*/ 73 w 912"/>
                  <a:gd name="T49" fmla="*/ 2481 h 1194"/>
                  <a:gd name="T50" fmla="*/ 496 w 912"/>
                  <a:gd name="T51" fmla="*/ 2524 h 1194"/>
                  <a:gd name="T52" fmla="*/ 717 w 912"/>
                  <a:gd name="T53" fmla="*/ 2524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614" name="Group 77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06618" name="Freeform 78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19" name="Freeform 79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20" name="Freeform 80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21" name="Freeform 81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22" name="Freeform 82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23" name="Freeform 83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615" name="Freeform 84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6" name="Freeform 85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17" name="Freeform 86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607" name="Freeform 87" descr="Циновка"/>
            <p:cNvSpPr>
              <a:spLocks/>
            </p:cNvSpPr>
            <p:nvPr/>
          </p:nvSpPr>
          <p:spPr bwMode="auto">
            <a:xfrm>
              <a:off x="254" y="2643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52" name="Group 88"/>
          <p:cNvGrpSpPr>
            <a:grpSpLocks/>
          </p:cNvGrpSpPr>
          <p:nvPr/>
        </p:nvGrpSpPr>
        <p:grpSpPr bwMode="auto">
          <a:xfrm>
            <a:off x="7740650" y="5868988"/>
            <a:ext cx="1066800" cy="989012"/>
            <a:chOff x="2640" y="3024"/>
            <a:chExt cx="598" cy="575"/>
          </a:xfrm>
        </p:grpSpPr>
        <p:grpSp>
          <p:nvGrpSpPr>
            <p:cNvPr id="106587" name="Group 89"/>
            <p:cNvGrpSpPr>
              <a:grpSpLocks/>
            </p:cNvGrpSpPr>
            <p:nvPr/>
          </p:nvGrpSpPr>
          <p:grpSpPr bwMode="auto">
            <a:xfrm>
              <a:off x="2640" y="3024"/>
              <a:ext cx="598" cy="575"/>
              <a:chOff x="1355" y="3089"/>
              <a:chExt cx="598" cy="575"/>
            </a:xfrm>
          </p:grpSpPr>
          <p:sp>
            <p:nvSpPr>
              <p:cNvPr id="106589" name="Freeform 90"/>
              <p:cNvSpPr>
                <a:spLocks/>
              </p:cNvSpPr>
              <p:nvPr/>
            </p:nvSpPr>
            <p:spPr bwMode="auto">
              <a:xfrm>
                <a:off x="1355" y="3089"/>
                <a:ext cx="598" cy="572"/>
              </a:xfrm>
              <a:custGeom>
                <a:avLst/>
                <a:gdLst>
                  <a:gd name="T0" fmla="*/ 85 w 598"/>
                  <a:gd name="T1" fmla="*/ 511 h 572"/>
                  <a:gd name="T2" fmla="*/ 275 w 598"/>
                  <a:gd name="T3" fmla="*/ 569 h 572"/>
                  <a:gd name="T4" fmla="*/ 507 w 598"/>
                  <a:gd name="T5" fmla="*/ 493 h 572"/>
                  <a:gd name="T6" fmla="*/ 591 w 598"/>
                  <a:gd name="T7" fmla="*/ 305 h 572"/>
                  <a:gd name="T8" fmla="*/ 551 w 598"/>
                  <a:gd name="T9" fmla="*/ 113 h 572"/>
                  <a:gd name="T10" fmla="*/ 567 w 598"/>
                  <a:gd name="T11" fmla="*/ 65 h 572"/>
                  <a:gd name="T12" fmla="*/ 565 w 598"/>
                  <a:gd name="T13" fmla="*/ 31 h 572"/>
                  <a:gd name="T14" fmla="*/ 519 w 598"/>
                  <a:gd name="T15" fmla="*/ 17 h 572"/>
                  <a:gd name="T16" fmla="*/ 469 w 598"/>
                  <a:gd name="T17" fmla="*/ 31 h 572"/>
                  <a:gd name="T18" fmla="*/ 443 w 598"/>
                  <a:gd name="T19" fmla="*/ 53 h 572"/>
                  <a:gd name="T20" fmla="*/ 373 w 598"/>
                  <a:gd name="T21" fmla="*/ 31 h 572"/>
                  <a:gd name="T22" fmla="*/ 325 w 598"/>
                  <a:gd name="T23" fmla="*/ 31 h 572"/>
                  <a:gd name="T24" fmla="*/ 303 w 598"/>
                  <a:gd name="T25" fmla="*/ 21 h 572"/>
                  <a:gd name="T26" fmla="*/ 267 w 598"/>
                  <a:gd name="T27" fmla="*/ 9 h 572"/>
                  <a:gd name="T28" fmla="*/ 203 w 598"/>
                  <a:gd name="T29" fmla="*/ 73 h 572"/>
                  <a:gd name="T30" fmla="*/ 133 w 598"/>
                  <a:gd name="T31" fmla="*/ 31 h 572"/>
                  <a:gd name="T32" fmla="*/ 23 w 598"/>
                  <a:gd name="T33" fmla="*/ 49 h 572"/>
                  <a:gd name="T34" fmla="*/ 37 w 598"/>
                  <a:gd name="T35" fmla="*/ 127 h 572"/>
                  <a:gd name="T36" fmla="*/ 3 w 598"/>
                  <a:gd name="T37" fmla="*/ 233 h 572"/>
                  <a:gd name="T38" fmla="*/ 19 w 598"/>
                  <a:gd name="T39" fmla="*/ 409 h 572"/>
                  <a:gd name="T40" fmla="*/ 85 w 598"/>
                  <a:gd name="T41" fmla="*/ 511 h 5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98"/>
                  <a:gd name="T64" fmla="*/ 0 h 572"/>
                  <a:gd name="T65" fmla="*/ 598 w 598"/>
                  <a:gd name="T66" fmla="*/ 572 h 5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98" h="572">
                    <a:moveTo>
                      <a:pt x="85" y="511"/>
                    </a:moveTo>
                    <a:cubicBezTo>
                      <a:pt x="133" y="537"/>
                      <a:pt x="205" y="572"/>
                      <a:pt x="275" y="569"/>
                    </a:cubicBezTo>
                    <a:cubicBezTo>
                      <a:pt x="345" y="566"/>
                      <a:pt x="454" y="537"/>
                      <a:pt x="507" y="493"/>
                    </a:cubicBezTo>
                    <a:cubicBezTo>
                      <a:pt x="560" y="449"/>
                      <a:pt x="584" y="368"/>
                      <a:pt x="591" y="305"/>
                    </a:cubicBezTo>
                    <a:cubicBezTo>
                      <a:pt x="598" y="242"/>
                      <a:pt x="555" y="153"/>
                      <a:pt x="551" y="113"/>
                    </a:cubicBezTo>
                    <a:cubicBezTo>
                      <a:pt x="547" y="73"/>
                      <a:pt x="565" y="79"/>
                      <a:pt x="567" y="65"/>
                    </a:cubicBezTo>
                    <a:cubicBezTo>
                      <a:pt x="569" y="51"/>
                      <a:pt x="573" y="39"/>
                      <a:pt x="565" y="31"/>
                    </a:cubicBezTo>
                    <a:cubicBezTo>
                      <a:pt x="557" y="23"/>
                      <a:pt x="535" y="17"/>
                      <a:pt x="519" y="17"/>
                    </a:cubicBezTo>
                    <a:cubicBezTo>
                      <a:pt x="503" y="17"/>
                      <a:pt x="482" y="25"/>
                      <a:pt x="469" y="31"/>
                    </a:cubicBezTo>
                    <a:cubicBezTo>
                      <a:pt x="456" y="37"/>
                      <a:pt x="459" y="53"/>
                      <a:pt x="443" y="53"/>
                    </a:cubicBezTo>
                    <a:cubicBezTo>
                      <a:pt x="427" y="53"/>
                      <a:pt x="393" y="35"/>
                      <a:pt x="373" y="31"/>
                    </a:cubicBezTo>
                    <a:cubicBezTo>
                      <a:pt x="353" y="27"/>
                      <a:pt x="337" y="33"/>
                      <a:pt x="325" y="31"/>
                    </a:cubicBezTo>
                    <a:cubicBezTo>
                      <a:pt x="313" y="29"/>
                      <a:pt x="313" y="25"/>
                      <a:pt x="303" y="21"/>
                    </a:cubicBezTo>
                    <a:cubicBezTo>
                      <a:pt x="293" y="17"/>
                      <a:pt x="284" y="0"/>
                      <a:pt x="267" y="9"/>
                    </a:cubicBezTo>
                    <a:cubicBezTo>
                      <a:pt x="250" y="18"/>
                      <a:pt x="225" y="69"/>
                      <a:pt x="203" y="73"/>
                    </a:cubicBezTo>
                    <a:cubicBezTo>
                      <a:pt x="181" y="77"/>
                      <a:pt x="163" y="35"/>
                      <a:pt x="133" y="31"/>
                    </a:cubicBezTo>
                    <a:cubicBezTo>
                      <a:pt x="103" y="27"/>
                      <a:pt x="39" y="33"/>
                      <a:pt x="23" y="49"/>
                    </a:cubicBezTo>
                    <a:cubicBezTo>
                      <a:pt x="7" y="65"/>
                      <a:pt x="40" y="96"/>
                      <a:pt x="37" y="127"/>
                    </a:cubicBezTo>
                    <a:cubicBezTo>
                      <a:pt x="34" y="158"/>
                      <a:pt x="6" y="186"/>
                      <a:pt x="3" y="233"/>
                    </a:cubicBezTo>
                    <a:cubicBezTo>
                      <a:pt x="0" y="280"/>
                      <a:pt x="5" y="363"/>
                      <a:pt x="19" y="409"/>
                    </a:cubicBezTo>
                    <a:cubicBezTo>
                      <a:pt x="33" y="455"/>
                      <a:pt x="71" y="490"/>
                      <a:pt x="85" y="5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0C040"/>
                  </a:gs>
                  <a:gs pos="100000">
                    <a:srgbClr val="006600"/>
                  </a:gs>
                </a:gsLst>
                <a:lin ang="5400000" scaled="1"/>
              </a:gradFill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0" name="Freeform 91"/>
              <p:cNvSpPr>
                <a:spLocks/>
              </p:cNvSpPr>
              <p:nvPr/>
            </p:nvSpPr>
            <p:spPr bwMode="auto">
              <a:xfrm>
                <a:off x="1382" y="3143"/>
                <a:ext cx="354" cy="515"/>
              </a:xfrm>
              <a:custGeom>
                <a:avLst/>
                <a:gdLst>
                  <a:gd name="T0" fmla="*/ 0 w 354"/>
                  <a:gd name="T1" fmla="*/ 3 h 515"/>
                  <a:gd name="T2" fmla="*/ 64 w 354"/>
                  <a:gd name="T3" fmla="*/ 11 h 515"/>
                  <a:gd name="T4" fmla="*/ 176 w 354"/>
                  <a:gd name="T5" fmla="*/ 71 h 515"/>
                  <a:gd name="T6" fmla="*/ 288 w 354"/>
                  <a:gd name="T7" fmla="*/ 163 h 515"/>
                  <a:gd name="T8" fmla="*/ 346 w 354"/>
                  <a:gd name="T9" fmla="*/ 313 h 515"/>
                  <a:gd name="T10" fmla="*/ 336 w 354"/>
                  <a:gd name="T11" fmla="*/ 403 h 515"/>
                  <a:gd name="T12" fmla="*/ 272 w 354"/>
                  <a:gd name="T13" fmla="*/ 515 h 5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4"/>
                  <a:gd name="T22" fmla="*/ 0 h 515"/>
                  <a:gd name="T23" fmla="*/ 354 w 354"/>
                  <a:gd name="T24" fmla="*/ 515 h 5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4" h="515">
                    <a:moveTo>
                      <a:pt x="0" y="3"/>
                    </a:moveTo>
                    <a:cubicBezTo>
                      <a:pt x="11" y="4"/>
                      <a:pt x="35" y="0"/>
                      <a:pt x="64" y="11"/>
                    </a:cubicBezTo>
                    <a:cubicBezTo>
                      <a:pt x="93" y="22"/>
                      <a:pt x="139" y="46"/>
                      <a:pt x="176" y="71"/>
                    </a:cubicBezTo>
                    <a:cubicBezTo>
                      <a:pt x="213" y="96"/>
                      <a:pt x="260" y="123"/>
                      <a:pt x="288" y="163"/>
                    </a:cubicBezTo>
                    <a:cubicBezTo>
                      <a:pt x="316" y="203"/>
                      <a:pt x="338" y="273"/>
                      <a:pt x="346" y="313"/>
                    </a:cubicBezTo>
                    <a:cubicBezTo>
                      <a:pt x="354" y="353"/>
                      <a:pt x="348" y="369"/>
                      <a:pt x="336" y="403"/>
                    </a:cubicBezTo>
                    <a:cubicBezTo>
                      <a:pt x="324" y="437"/>
                      <a:pt x="285" y="492"/>
                      <a:pt x="272" y="515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1" name="Freeform 92"/>
              <p:cNvSpPr>
                <a:spLocks/>
              </p:cNvSpPr>
              <p:nvPr/>
            </p:nvSpPr>
            <p:spPr bwMode="auto">
              <a:xfrm>
                <a:off x="1658" y="3120"/>
                <a:ext cx="56" cy="162"/>
              </a:xfrm>
              <a:custGeom>
                <a:avLst/>
                <a:gdLst>
                  <a:gd name="T0" fmla="*/ 22 w 56"/>
                  <a:gd name="T1" fmla="*/ 0 h 162"/>
                  <a:gd name="T2" fmla="*/ 52 w 56"/>
                  <a:gd name="T3" fmla="*/ 78 h 162"/>
                  <a:gd name="T4" fmla="*/ 0 w 56"/>
                  <a:gd name="T5" fmla="*/ 162 h 162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162"/>
                  <a:gd name="T11" fmla="*/ 56 w 56"/>
                  <a:gd name="T12" fmla="*/ 162 h 1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162">
                    <a:moveTo>
                      <a:pt x="22" y="0"/>
                    </a:moveTo>
                    <a:cubicBezTo>
                      <a:pt x="27" y="13"/>
                      <a:pt x="56" y="51"/>
                      <a:pt x="52" y="78"/>
                    </a:cubicBezTo>
                    <a:cubicBezTo>
                      <a:pt x="48" y="105"/>
                      <a:pt x="11" y="145"/>
                      <a:pt x="0" y="162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2" name="Freeform 93"/>
              <p:cNvSpPr>
                <a:spLocks/>
              </p:cNvSpPr>
              <p:nvPr/>
            </p:nvSpPr>
            <p:spPr bwMode="auto">
              <a:xfrm>
                <a:off x="1680" y="3176"/>
                <a:ext cx="150" cy="170"/>
              </a:xfrm>
              <a:custGeom>
                <a:avLst/>
                <a:gdLst>
                  <a:gd name="T0" fmla="*/ 0 w 150"/>
                  <a:gd name="T1" fmla="*/ 88 h 170"/>
                  <a:gd name="T2" fmla="*/ 50 w 150"/>
                  <a:gd name="T3" fmla="*/ 30 h 170"/>
                  <a:gd name="T4" fmla="*/ 130 w 150"/>
                  <a:gd name="T5" fmla="*/ 10 h 170"/>
                  <a:gd name="T6" fmla="*/ 144 w 150"/>
                  <a:gd name="T7" fmla="*/ 88 h 170"/>
                  <a:gd name="T8" fmla="*/ 96 w 150"/>
                  <a:gd name="T9" fmla="*/ 136 h 170"/>
                  <a:gd name="T10" fmla="*/ 54 w 150"/>
                  <a:gd name="T11" fmla="*/ 146 h 170"/>
                  <a:gd name="T12" fmla="*/ 30 w 15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70"/>
                  <a:gd name="T23" fmla="*/ 150 w 15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70">
                    <a:moveTo>
                      <a:pt x="0" y="88"/>
                    </a:moveTo>
                    <a:cubicBezTo>
                      <a:pt x="8" y="78"/>
                      <a:pt x="28" y="43"/>
                      <a:pt x="50" y="30"/>
                    </a:cubicBezTo>
                    <a:cubicBezTo>
                      <a:pt x="72" y="17"/>
                      <a:pt x="114" y="0"/>
                      <a:pt x="130" y="10"/>
                    </a:cubicBezTo>
                    <a:cubicBezTo>
                      <a:pt x="146" y="20"/>
                      <a:pt x="150" y="67"/>
                      <a:pt x="144" y="88"/>
                    </a:cubicBezTo>
                    <a:cubicBezTo>
                      <a:pt x="138" y="109"/>
                      <a:pt x="111" y="126"/>
                      <a:pt x="96" y="136"/>
                    </a:cubicBezTo>
                    <a:cubicBezTo>
                      <a:pt x="81" y="146"/>
                      <a:pt x="65" y="140"/>
                      <a:pt x="54" y="146"/>
                    </a:cubicBezTo>
                    <a:cubicBezTo>
                      <a:pt x="43" y="152"/>
                      <a:pt x="35" y="165"/>
                      <a:pt x="30" y="170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3" name="Freeform 94"/>
              <p:cNvSpPr>
                <a:spLocks/>
              </p:cNvSpPr>
              <p:nvPr/>
            </p:nvSpPr>
            <p:spPr bwMode="auto">
              <a:xfrm>
                <a:off x="1824" y="3216"/>
                <a:ext cx="118" cy="190"/>
              </a:xfrm>
              <a:custGeom>
                <a:avLst/>
                <a:gdLst>
                  <a:gd name="T0" fmla="*/ 0 w 118"/>
                  <a:gd name="T1" fmla="*/ 0 h 190"/>
                  <a:gd name="T2" fmla="*/ 30 w 118"/>
                  <a:gd name="T3" fmla="*/ 42 h 190"/>
                  <a:gd name="T4" fmla="*/ 96 w 118"/>
                  <a:gd name="T5" fmla="*/ 96 h 190"/>
                  <a:gd name="T6" fmla="*/ 118 w 118"/>
                  <a:gd name="T7" fmla="*/ 19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8"/>
                  <a:gd name="T13" fmla="*/ 0 h 190"/>
                  <a:gd name="T14" fmla="*/ 118 w 118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8" h="190">
                    <a:moveTo>
                      <a:pt x="0" y="0"/>
                    </a:moveTo>
                    <a:cubicBezTo>
                      <a:pt x="5" y="7"/>
                      <a:pt x="14" y="26"/>
                      <a:pt x="30" y="42"/>
                    </a:cubicBezTo>
                    <a:cubicBezTo>
                      <a:pt x="46" y="58"/>
                      <a:pt x="81" y="71"/>
                      <a:pt x="96" y="96"/>
                    </a:cubicBezTo>
                    <a:cubicBezTo>
                      <a:pt x="111" y="121"/>
                      <a:pt x="114" y="171"/>
                      <a:pt x="118" y="190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4" name="Freeform 95"/>
              <p:cNvSpPr>
                <a:spLocks/>
              </p:cNvSpPr>
              <p:nvPr/>
            </p:nvSpPr>
            <p:spPr bwMode="auto">
              <a:xfrm>
                <a:off x="1806" y="3138"/>
                <a:ext cx="114" cy="73"/>
              </a:xfrm>
              <a:custGeom>
                <a:avLst/>
                <a:gdLst>
                  <a:gd name="T0" fmla="*/ 0 w 114"/>
                  <a:gd name="T1" fmla="*/ 0 h 73"/>
                  <a:gd name="T2" fmla="*/ 52 w 114"/>
                  <a:gd name="T3" fmla="*/ 68 h 73"/>
                  <a:gd name="T4" fmla="*/ 114 w 114"/>
                  <a:gd name="T5" fmla="*/ 30 h 73"/>
                  <a:gd name="T6" fmla="*/ 0 60000 65536"/>
                  <a:gd name="T7" fmla="*/ 0 60000 65536"/>
                  <a:gd name="T8" fmla="*/ 0 60000 65536"/>
                  <a:gd name="T9" fmla="*/ 0 w 114"/>
                  <a:gd name="T10" fmla="*/ 0 h 73"/>
                  <a:gd name="T11" fmla="*/ 114 w 114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4" h="73">
                    <a:moveTo>
                      <a:pt x="0" y="0"/>
                    </a:moveTo>
                    <a:cubicBezTo>
                      <a:pt x="9" y="11"/>
                      <a:pt x="33" y="63"/>
                      <a:pt x="52" y="68"/>
                    </a:cubicBezTo>
                    <a:cubicBezTo>
                      <a:pt x="71" y="73"/>
                      <a:pt x="101" y="38"/>
                      <a:pt x="114" y="30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5" name="Freeform 96"/>
              <p:cNvSpPr>
                <a:spLocks/>
              </p:cNvSpPr>
              <p:nvPr/>
            </p:nvSpPr>
            <p:spPr bwMode="auto">
              <a:xfrm>
                <a:off x="1838" y="3382"/>
                <a:ext cx="60" cy="168"/>
              </a:xfrm>
              <a:custGeom>
                <a:avLst/>
                <a:gdLst>
                  <a:gd name="T0" fmla="*/ 0 w 60"/>
                  <a:gd name="T1" fmla="*/ 0 h 168"/>
                  <a:gd name="T2" fmla="*/ 44 w 60"/>
                  <a:gd name="T3" fmla="*/ 60 h 168"/>
                  <a:gd name="T4" fmla="*/ 60 w 60"/>
                  <a:gd name="T5" fmla="*/ 168 h 168"/>
                  <a:gd name="T6" fmla="*/ 0 60000 65536"/>
                  <a:gd name="T7" fmla="*/ 0 60000 65536"/>
                  <a:gd name="T8" fmla="*/ 0 60000 65536"/>
                  <a:gd name="T9" fmla="*/ 0 w 60"/>
                  <a:gd name="T10" fmla="*/ 0 h 168"/>
                  <a:gd name="T11" fmla="*/ 60 w 60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0" h="168">
                    <a:moveTo>
                      <a:pt x="0" y="0"/>
                    </a:moveTo>
                    <a:cubicBezTo>
                      <a:pt x="7" y="9"/>
                      <a:pt x="34" y="32"/>
                      <a:pt x="44" y="60"/>
                    </a:cubicBezTo>
                    <a:cubicBezTo>
                      <a:pt x="54" y="88"/>
                      <a:pt x="57" y="146"/>
                      <a:pt x="60" y="168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6" name="Freeform 97"/>
              <p:cNvSpPr>
                <a:spLocks/>
              </p:cNvSpPr>
              <p:nvPr/>
            </p:nvSpPr>
            <p:spPr bwMode="auto">
              <a:xfrm>
                <a:off x="1702" y="3354"/>
                <a:ext cx="114" cy="276"/>
              </a:xfrm>
              <a:custGeom>
                <a:avLst/>
                <a:gdLst>
                  <a:gd name="T0" fmla="*/ 0 w 114"/>
                  <a:gd name="T1" fmla="*/ 0 h 276"/>
                  <a:gd name="T2" fmla="*/ 28 w 114"/>
                  <a:gd name="T3" fmla="*/ 40 h 276"/>
                  <a:gd name="T4" fmla="*/ 100 w 114"/>
                  <a:gd name="T5" fmla="*/ 80 h 276"/>
                  <a:gd name="T6" fmla="*/ 112 w 114"/>
                  <a:gd name="T7" fmla="*/ 168 h 276"/>
                  <a:gd name="T8" fmla="*/ 96 w 114"/>
                  <a:gd name="T9" fmla="*/ 276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76"/>
                  <a:gd name="T17" fmla="*/ 114 w 114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76">
                    <a:moveTo>
                      <a:pt x="0" y="0"/>
                    </a:moveTo>
                    <a:cubicBezTo>
                      <a:pt x="5" y="7"/>
                      <a:pt x="11" y="27"/>
                      <a:pt x="28" y="40"/>
                    </a:cubicBezTo>
                    <a:cubicBezTo>
                      <a:pt x="45" y="53"/>
                      <a:pt x="86" y="59"/>
                      <a:pt x="100" y="80"/>
                    </a:cubicBezTo>
                    <a:cubicBezTo>
                      <a:pt x="114" y="101"/>
                      <a:pt x="113" y="135"/>
                      <a:pt x="112" y="168"/>
                    </a:cubicBezTo>
                    <a:cubicBezTo>
                      <a:pt x="111" y="201"/>
                      <a:pt x="99" y="254"/>
                      <a:pt x="96" y="276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7" name="Freeform 98"/>
              <p:cNvSpPr>
                <a:spLocks/>
              </p:cNvSpPr>
              <p:nvPr/>
            </p:nvSpPr>
            <p:spPr bwMode="auto">
              <a:xfrm>
                <a:off x="1584" y="3552"/>
                <a:ext cx="96" cy="48"/>
              </a:xfrm>
              <a:custGeom>
                <a:avLst/>
                <a:gdLst>
                  <a:gd name="T0" fmla="*/ 96 w 96"/>
                  <a:gd name="T1" fmla="*/ 0 h 48"/>
                  <a:gd name="T2" fmla="*/ 46 w 96"/>
                  <a:gd name="T3" fmla="*/ 38 h 48"/>
                  <a:gd name="T4" fmla="*/ 0 w 96"/>
                  <a:gd name="T5" fmla="*/ 48 h 4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48"/>
                  <a:gd name="T11" fmla="*/ 96 w 9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48">
                    <a:moveTo>
                      <a:pt x="96" y="0"/>
                    </a:moveTo>
                    <a:cubicBezTo>
                      <a:pt x="88" y="6"/>
                      <a:pt x="62" y="30"/>
                      <a:pt x="46" y="38"/>
                    </a:cubicBezTo>
                    <a:cubicBezTo>
                      <a:pt x="30" y="46"/>
                      <a:pt x="10" y="46"/>
                      <a:pt x="0" y="48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8" name="Freeform 99"/>
              <p:cNvSpPr>
                <a:spLocks/>
              </p:cNvSpPr>
              <p:nvPr/>
            </p:nvSpPr>
            <p:spPr bwMode="auto">
              <a:xfrm>
                <a:off x="1390" y="3206"/>
                <a:ext cx="98" cy="394"/>
              </a:xfrm>
              <a:custGeom>
                <a:avLst/>
                <a:gdLst>
                  <a:gd name="T0" fmla="*/ 0 w 98"/>
                  <a:gd name="T1" fmla="*/ 0 h 394"/>
                  <a:gd name="T2" fmla="*/ 56 w 98"/>
                  <a:gd name="T3" fmla="*/ 48 h 394"/>
                  <a:gd name="T4" fmla="*/ 84 w 98"/>
                  <a:gd name="T5" fmla="*/ 108 h 394"/>
                  <a:gd name="T6" fmla="*/ 72 w 98"/>
                  <a:gd name="T7" fmla="*/ 196 h 394"/>
                  <a:gd name="T8" fmla="*/ 40 w 98"/>
                  <a:gd name="T9" fmla="*/ 272 h 394"/>
                  <a:gd name="T10" fmla="*/ 98 w 98"/>
                  <a:gd name="T11" fmla="*/ 394 h 3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8"/>
                  <a:gd name="T19" fmla="*/ 0 h 394"/>
                  <a:gd name="T20" fmla="*/ 98 w 98"/>
                  <a:gd name="T21" fmla="*/ 394 h 3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8" h="394">
                    <a:moveTo>
                      <a:pt x="0" y="0"/>
                    </a:moveTo>
                    <a:cubicBezTo>
                      <a:pt x="9" y="8"/>
                      <a:pt x="42" y="30"/>
                      <a:pt x="56" y="48"/>
                    </a:cubicBezTo>
                    <a:cubicBezTo>
                      <a:pt x="70" y="66"/>
                      <a:pt x="81" y="83"/>
                      <a:pt x="84" y="108"/>
                    </a:cubicBezTo>
                    <a:cubicBezTo>
                      <a:pt x="87" y="133"/>
                      <a:pt x="79" y="169"/>
                      <a:pt x="72" y="196"/>
                    </a:cubicBezTo>
                    <a:cubicBezTo>
                      <a:pt x="65" y="223"/>
                      <a:pt x="36" y="239"/>
                      <a:pt x="40" y="272"/>
                    </a:cubicBezTo>
                    <a:cubicBezTo>
                      <a:pt x="44" y="305"/>
                      <a:pt x="86" y="369"/>
                      <a:pt x="98" y="394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99" name="Freeform 100"/>
              <p:cNvSpPr>
                <a:spLocks/>
              </p:cNvSpPr>
              <p:nvPr/>
            </p:nvSpPr>
            <p:spPr bwMode="auto">
              <a:xfrm>
                <a:off x="1424" y="3216"/>
                <a:ext cx="208" cy="448"/>
              </a:xfrm>
              <a:custGeom>
                <a:avLst/>
                <a:gdLst>
                  <a:gd name="T0" fmla="*/ 112 w 208"/>
                  <a:gd name="T1" fmla="*/ 0 h 448"/>
                  <a:gd name="T2" fmla="*/ 112 w 208"/>
                  <a:gd name="T3" fmla="*/ 96 h 448"/>
                  <a:gd name="T4" fmla="*/ 18 w 208"/>
                  <a:gd name="T5" fmla="*/ 210 h 448"/>
                  <a:gd name="T6" fmla="*/ 16 w 208"/>
                  <a:gd name="T7" fmla="*/ 336 h 448"/>
                  <a:gd name="T8" fmla="*/ 112 w 208"/>
                  <a:gd name="T9" fmla="*/ 432 h 448"/>
                  <a:gd name="T10" fmla="*/ 208 w 208"/>
                  <a:gd name="T11" fmla="*/ 432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8"/>
                  <a:gd name="T19" fmla="*/ 0 h 448"/>
                  <a:gd name="T20" fmla="*/ 208 w 208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8" h="448">
                    <a:moveTo>
                      <a:pt x="112" y="0"/>
                    </a:moveTo>
                    <a:cubicBezTo>
                      <a:pt x="120" y="32"/>
                      <a:pt x="128" y="61"/>
                      <a:pt x="112" y="96"/>
                    </a:cubicBezTo>
                    <a:cubicBezTo>
                      <a:pt x="96" y="131"/>
                      <a:pt x="34" y="170"/>
                      <a:pt x="18" y="210"/>
                    </a:cubicBezTo>
                    <a:cubicBezTo>
                      <a:pt x="2" y="250"/>
                      <a:pt x="0" y="299"/>
                      <a:pt x="16" y="336"/>
                    </a:cubicBezTo>
                    <a:cubicBezTo>
                      <a:pt x="32" y="373"/>
                      <a:pt x="80" y="416"/>
                      <a:pt x="112" y="432"/>
                    </a:cubicBezTo>
                    <a:cubicBezTo>
                      <a:pt x="144" y="448"/>
                      <a:pt x="176" y="440"/>
                      <a:pt x="208" y="432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0" name="Freeform 101"/>
              <p:cNvSpPr>
                <a:spLocks/>
              </p:cNvSpPr>
              <p:nvPr/>
            </p:nvSpPr>
            <p:spPr bwMode="auto">
              <a:xfrm>
                <a:off x="1362" y="3290"/>
                <a:ext cx="113" cy="132"/>
              </a:xfrm>
              <a:custGeom>
                <a:avLst/>
                <a:gdLst>
                  <a:gd name="T0" fmla="*/ 0 w 113"/>
                  <a:gd name="T1" fmla="*/ 0 h 132"/>
                  <a:gd name="T2" fmla="*/ 100 w 113"/>
                  <a:gd name="T3" fmla="*/ 76 h 132"/>
                  <a:gd name="T4" fmla="*/ 80 w 113"/>
                  <a:gd name="T5" fmla="*/ 132 h 132"/>
                  <a:gd name="T6" fmla="*/ 0 60000 65536"/>
                  <a:gd name="T7" fmla="*/ 0 60000 65536"/>
                  <a:gd name="T8" fmla="*/ 0 60000 65536"/>
                  <a:gd name="T9" fmla="*/ 0 w 113"/>
                  <a:gd name="T10" fmla="*/ 0 h 132"/>
                  <a:gd name="T11" fmla="*/ 113 w 113"/>
                  <a:gd name="T12" fmla="*/ 132 h 1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3" h="132">
                    <a:moveTo>
                      <a:pt x="0" y="0"/>
                    </a:moveTo>
                    <a:cubicBezTo>
                      <a:pt x="17" y="13"/>
                      <a:pt x="87" y="54"/>
                      <a:pt x="100" y="76"/>
                    </a:cubicBezTo>
                    <a:cubicBezTo>
                      <a:pt x="113" y="98"/>
                      <a:pt x="84" y="120"/>
                      <a:pt x="80" y="132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1" name="Freeform 102"/>
              <p:cNvSpPr>
                <a:spLocks/>
              </p:cNvSpPr>
              <p:nvPr/>
            </p:nvSpPr>
            <p:spPr bwMode="auto">
              <a:xfrm>
                <a:off x="1488" y="3306"/>
                <a:ext cx="114" cy="294"/>
              </a:xfrm>
              <a:custGeom>
                <a:avLst/>
                <a:gdLst>
                  <a:gd name="T0" fmla="*/ 114 w 114"/>
                  <a:gd name="T1" fmla="*/ 0 h 294"/>
                  <a:gd name="T2" fmla="*/ 48 w 114"/>
                  <a:gd name="T3" fmla="*/ 102 h 294"/>
                  <a:gd name="T4" fmla="*/ 14 w 114"/>
                  <a:gd name="T5" fmla="*/ 176 h 294"/>
                  <a:gd name="T6" fmla="*/ 0 w 114"/>
                  <a:gd name="T7" fmla="*/ 294 h 2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294"/>
                  <a:gd name="T14" fmla="*/ 114 w 114"/>
                  <a:gd name="T15" fmla="*/ 294 h 2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294">
                    <a:moveTo>
                      <a:pt x="114" y="0"/>
                    </a:moveTo>
                    <a:cubicBezTo>
                      <a:pt x="102" y="17"/>
                      <a:pt x="65" y="73"/>
                      <a:pt x="48" y="102"/>
                    </a:cubicBezTo>
                    <a:cubicBezTo>
                      <a:pt x="31" y="131"/>
                      <a:pt x="22" y="144"/>
                      <a:pt x="14" y="176"/>
                    </a:cubicBezTo>
                    <a:cubicBezTo>
                      <a:pt x="6" y="208"/>
                      <a:pt x="3" y="270"/>
                      <a:pt x="0" y="294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2" name="Freeform 103"/>
              <p:cNvSpPr>
                <a:spLocks/>
              </p:cNvSpPr>
              <p:nvPr/>
            </p:nvSpPr>
            <p:spPr bwMode="auto">
              <a:xfrm>
                <a:off x="1542" y="3378"/>
                <a:ext cx="92" cy="12"/>
              </a:xfrm>
              <a:custGeom>
                <a:avLst/>
                <a:gdLst>
                  <a:gd name="T0" fmla="*/ 0 w 92"/>
                  <a:gd name="T1" fmla="*/ 12 h 12"/>
                  <a:gd name="T2" fmla="*/ 56 w 92"/>
                  <a:gd name="T3" fmla="*/ 0 h 12"/>
                  <a:gd name="T4" fmla="*/ 92 w 9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92"/>
                  <a:gd name="T10" fmla="*/ 0 h 12"/>
                  <a:gd name="T11" fmla="*/ 92 w 9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" h="12">
                    <a:moveTo>
                      <a:pt x="0" y="12"/>
                    </a:moveTo>
                    <a:cubicBezTo>
                      <a:pt x="9" y="11"/>
                      <a:pt x="41" y="0"/>
                      <a:pt x="56" y="0"/>
                    </a:cubicBezTo>
                    <a:cubicBezTo>
                      <a:pt x="71" y="0"/>
                      <a:pt x="85" y="10"/>
                      <a:pt x="92" y="12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3" name="Freeform 104"/>
              <p:cNvSpPr>
                <a:spLocks/>
              </p:cNvSpPr>
              <p:nvPr/>
            </p:nvSpPr>
            <p:spPr bwMode="auto">
              <a:xfrm>
                <a:off x="1504" y="3430"/>
                <a:ext cx="224" cy="234"/>
              </a:xfrm>
              <a:custGeom>
                <a:avLst/>
                <a:gdLst>
                  <a:gd name="T0" fmla="*/ 114 w 224"/>
                  <a:gd name="T1" fmla="*/ 0 h 234"/>
                  <a:gd name="T2" fmla="*/ 32 w 224"/>
                  <a:gd name="T3" fmla="*/ 74 h 234"/>
                  <a:gd name="T4" fmla="*/ 32 w 224"/>
                  <a:gd name="T5" fmla="*/ 122 h 234"/>
                  <a:gd name="T6" fmla="*/ 32 w 224"/>
                  <a:gd name="T7" fmla="*/ 218 h 234"/>
                  <a:gd name="T8" fmla="*/ 224 w 224"/>
                  <a:gd name="T9" fmla="*/ 218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34"/>
                  <a:gd name="T17" fmla="*/ 224 w 224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34">
                    <a:moveTo>
                      <a:pt x="114" y="0"/>
                    </a:moveTo>
                    <a:cubicBezTo>
                      <a:pt x="100" y="13"/>
                      <a:pt x="46" y="54"/>
                      <a:pt x="32" y="74"/>
                    </a:cubicBezTo>
                    <a:cubicBezTo>
                      <a:pt x="18" y="94"/>
                      <a:pt x="32" y="98"/>
                      <a:pt x="32" y="122"/>
                    </a:cubicBezTo>
                    <a:cubicBezTo>
                      <a:pt x="32" y="146"/>
                      <a:pt x="0" y="202"/>
                      <a:pt x="32" y="218"/>
                    </a:cubicBezTo>
                    <a:cubicBezTo>
                      <a:pt x="64" y="234"/>
                      <a:pt x="144" y="226"/>
                      <a:pt x="224" y="218"/>
                    </a:cubicBezTo>
                  </a:path>
                </a:pathLst>
              </a:custGeom>
              <a:noFill/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4" name="Freeform 105"/>
              <p:cNvSpPr>
                <a:spLocks/>
              </p:cNvSpPr>
              <p:nvPr/>
            </p:nvSpPr>
            <p:spPr bwMode="auto">
              <a:xfrm>
                <a:off x="1581" y="3453"/>
                <a:ext cx="100" cy="102"/>
              </a:xfrm>
              <a:custGeom>
                <a:avLst/>
                <a:gdLst>
                  <a:gd name="T0" fmla="*/ 99 w 100"/>
                  <a:gd name="T1" fmla="*/ 3 h 102"/>
                  <a:gd name="T2" fmla="*/ 41 w 100"/>
                  <a:gd name="T3" fmla="*/ 61 h 102"/>
                  <a:gd name="T4" fmla="*/ 3 w 100"/>
                  <a:gd name="T5" fmla="*/ 99 h 102"/>
                  <a:gd name="T6" fmla="*/ 61 w 100"/>
                  <a:gd name="T7" fmla="*/ 81 h 102"/>
                  <a:gd name="T8" fmla="*/ 99 w 100"/>
                  <a:gd name="T9" fmla="*/ 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2"/>
                  <a:gd name="T17" fmla="*/ 100 w 100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2">
                    <a:moveTo>
                      <a:pt x="99" y="3"/>
                    </a:moveTo>
                    <a:cubicBezTo>
                      <a:pt x="96" y="0"/>
                      <a:pt x="57" y="45"/>
                      <a:pt x="41" y="61"/>
                    </a:cubicBezTo>
                    <a:cubicBezTo>
                      <a:pt x="25" y="77"/>
                      <a:pt x="0" y="96"/>
                      <a:pt x="3" y="99"/>
                    </a:cubicBezTo>
                    <a:cubicBezTo>
                      <a:pt x="6" y="102"/>
                      <a:pt x="45" y="97"/>
                      <a:pt x="61" y="81"/>
                    </a:cubicBezTo>
                    <a:cubicBezTo>
                      <a:pt x="77" y="65"/>
                      <a:pt x="100" y="9"/>
                      <a:pt x="99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05" name="Freeform 106"/>
              <p:cNvSpPr>
                <a:spLocks/>
              </p:cNvSpPr>
              <p:nvPr/>
            </p:nvSpPr>
            <p:spPr bwMode="auto">
              <a:xfrm>
                <a:off x="1665" y="3113"/>
                <a:ext cx="186" cy="180"/>
              </a:xfrm>
              <a:custGeom>
                <a:avLst/>
                <a:gdLst>
                  <a:gd name="T0" fmla="*/ 137 w 186"/>
                  <a:gd name="T1" fmla="*/ 29 h 180"/>
                  <a:gd name="T2" fmla="*/ 73 w 186"/>
                  <a:gd name="T3" fmla="*/ 9 h 180"/>
                  <a:gd name="T4" fmla="*/ 5 w 186"/>
                  <a:gd name="T5" fmla="*/ 5 h 180"/>
                  <a:gd name="T6" fmla="*/ 41 w 186"/>
                  <a:gd name="T7" fmla="*/ 37 h 180"/>
                  <a:gd name="T8" fmla="*/ 45 w 186"/>
                  <a:gd name="T9" fmla="*/ 65 h 180"/>
                  <a:gd name="T10" fmla="*/ 53 w 186"/>
                  <a:gd name="T11" fmla="*/ 101 h 180"/>
                  <a:gd name="T12" fmla="*/ 76 w 186"/>
                  <a:gd name="T13" fmla="*/ 88 h 180"/>
                  <a:gd name="T14" fmla="*/ 137 w 186"/>
                  <a:gd name="T15" fmla="*/ 81 h 180"/>
                  <a:gd name="T16" fmla="*/ 153 w 186"/>
                  <a:gd name="T17" fmla="*/ 101 h 180"/>
                  <a:gd name="T18" fmla="*/ 153 w 186"/>
                  <a:gd name="T19" fmla="*/ 173 h 180"/>
                  <a:gd name="T20" fmla="*/ 161 w 186"/>
                  <a:gd name="T21" fmla="*/ 141 h 180"/>
                  <a:gd name="T22" fmla="*/ 181 w 186"/>
                  <a:gd name="T23" fmla="*/ 141 h 180"/>
                  <a:gd name="T24" fmla="*/ 169 w 186"/>
                  <a:gd name="T25" fmla="*/ 105 h 180"/>
                  <a:gd name="T26" fmla="*/ 181 w 186"/>
                  <a:gd name="T27" fmla="*/ 89 h 180"/>
                  <a:gd name="T28" fmla="*/ 137 w 186"/>
                  <a:gd name="T29" fmla="*/ 29 h 1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6"/>
                  <a:gd name="T46" fmla="*/ 0 h 180"/>
                  <a:gd name="T47" fmla="*/ 186 w 186"/>
                  <a:gd name="T48" fmla="*/ 180 h 1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6" h="180">
                    <a:moveTo>
                      <a:pt x="137" y="29"/>
                    </a:moveTo>
                    <a:cubicBezTo>
                      <a:pt x="119" y="16"/>
                      <a:pt x="95" y="13"/>
                      <a:pt x="73" y="9"/>
                    </a:cubicBezTo>
                    <a:cubicBezTo>
                      <a:pt x="51" y="5"/>
                      <a:pt x="10" y="0"/>
                      <a:pt x="5" y="5"/>
                    </a:cubicBezTo>
                    <a:cubicBezTo>
                      <a:pt x="0" y="10"/>
                      <a:pt x="34" y="27"/>
                      <a:pt x="41" y="37"/>
                    </a:cubicBezTo>
                    <a:cubicBezTo>
                      <a:pt x="48" y="47"/>
                      <a:pt x="43" y="54"/>
                      <a:pt x="45" y="65"/>
                    </a:cubicBezTo>
                    <a:cubicBezTo>
                      <a:pt x="47" y="76"/>
                      <a:pt x="48" y="97"/>
                      <a:pt x="53" y="101"/>
                    </a:cubicBezTo>
                    <a:cubicBezTo>
                      <a:pt x="58" y="105"/>
                      <a:pt x="62" y="91"/>
                      <a:pt x="76" y="88"/>
                    </a:cubicBezTo>
                    <a:cubicBezTo>
                      <a:pt x="90" y="85"/>
                      <a:pt x="124" y="79"/>
                      <a:pt x="137" y="81"/>
                    </a:cubicBezTo>
                    <a:cubicBezTo>
                      <a:pt x="150" y="83"/>
                      <a:pt x="150" y="86"/>
                      <a:pt x="153" y="101"/>
                    </a:cubicBezTo>
                    <a:cubicBezTo>
                      <a:pt x="156" y="116"/>
                      <a:pt x="152" y="166"/>
                      <a:pt x="153" y="173"/>
                    </a:cubicBezTo>
                    <a:cubicBezTo>
                      <a:pt x="154" y="180"/>
                      <a:pt x="156" y="146"/>
                      <a:pt x="161" y="141"/>
                    </a:cubicBezTo>
                    <a:cubicBezTo>
                      <a:pt x="166" y="136"/>
                      <a:pt x="180" y="147"/>
                      <a:pt x="181" y="141"/>
                    </a:cubicBezTo>
                    <a:cubicBezTo>
                      <a:pt x="182" y="135"/>
                      <a:pt x="169" y="114"/>
                      <a:pt x="169" y="105"/>
                    </a:cubicBezTo>
                    <a:cubicBezTo>
                      <a:pt x="169" y="96"/>
                      <a:pt x="186" y="102"/>
                      <a:pt x="181" y="89"/>
                    </a:cubicBezTo>
                    <a:cubicBezTo>
                      <a:pt x="176" y="76"/>
                      <a:pt x="155" y="42"/>
                      <a:pt x="137" y="29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88" name="Freeform 107"/>
            <p:cNvSpPr>
              <a:spLocks/>
            </p:cNvSpPr>
            <p:nvPr/>
          </p:nvSpPr>
          <p:spPr bwMode="auto">
            <a:xfrm>
              <a:off x="2670" y="3462"/>
              <a:ext cx="406" cy="135"/>
            </a:xfrm>
            <a:custGeom>
              <a:avLst/>
              <a:gdLst>
                <a:gd name="T0" fmla="*/ 0 w 406"/>
                <a:gd name="T1" fmla="*/ 0 h 135"/>
                <a:gd name="T2" fmla="*/ 44 w 406"/>
                <a:gd name="T3" fmla="*/ 64 h 135"/>
                <a:gd name="T4" fmla="*/ 168 w 406"/>
                <a:gd name="T5" fmla="*/ 124 h 135"/>
                <a:gd name="T6" fmla="*/ 316 w 406"/>
                <a:gd name="T7" fmla="*/ 128 h 135"/>
                <a:gd name="T8" fmla="*/ 402 w 406"/>
                <a:gd name="T9" fmla="*/ 90 h 135"/>
                <a:gd name="T10" fmla="*/ 292 w 406"/>
                <a:gd name="T11" fmla="*/ 112 h 135"/>
                <a:gd name="T12" fmla="*/ 232 w 406"/>
                <a:gd name="T13" fmla="*/ 116 h 135"/>
                <a:gd name="T14" fmla="*/ 120 w 406"/>
                <a:gd name="T15" fmla="*/ 88 h 135"/>
                <a:gd name="T16" fmla="*/ 68 w 406"/>
                <a:gd name="T17" fmla="*/ 72 h 135"/>
                <a:gd name="T18" fmla="*/ 4 w 406"/>
                <a:gd name="T19" fmla="*/ 0 h 1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6"/>
                <a:gd name="T31" fmla="*/ 0 h 135"/>
                <a:gd name="T32" fmla="*/ 406 w 406"/>
                <a:gd name="T33" fmla="*/ 135 h 1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6" h="135">
                  <a:moveTo>
                    <a:pt x="0" y="0"/>
                  </a:moveTo>
                  <a:cubicBezTo>
                    <a:pt x="7" y="11"/>
                    <a:pt x="16" y="43"/>
                    <a:pt x="44" y="64"/>
                  </a:cubicBezTo>
                  <a:cubicBezTo>
                    <a:pt x="72" y="85"/>
                    <a:pt x="123" y="113"/>
                    <a:pt x="168" y="124"/>
                  </a:cubicBezTo>
                  <a:cubicBezTo>
                    <a:pt x="213" y="135"/>
                    <a:pt x="277" y="134"/>
                    <a:pt x="316" y="128"/>
                  </a:cubicBezTo>
                  <a:cubicBezTo>
                    <a:pt x="355" y="122"/>
                    <a:pt x="406" y="93"/>
                    <a:pt x="402" y="90"/>
                  </a:cubicBezTo>
                  <a:cubicBezTo>
                    <a:pt x="398" y="87"/>
                    <a:pt x="320" y="108"/>
                    <a:pt x="292" y="112"/>
                  </a:cubicBezTo>
                  <a:cubicBezTo>
                    <a:pt x="264" y="116"/>
                    <a:pt x="261" y="120"/>
                    <a:pt x="232" y="116"/>
                  </a:cubicBezTo>
                  <a:cubicBezTo>
                    <a:pt x="203" y="112"/>
                    <a:pt x="147" y="95"/>
                    <a:pt x="120" y="88"/>
                  </a:cubicBezTo>
                  <a:cubicBezTo>
                    <a:pt x="93" y="81"/>
                    <a:pt x="87" y="87"/>
                    <a:pt x="68" y="72"/>
                  </a:cubicBezTo>
                  <a:cubicBezTo>
                    <a:pt x="49" y="57"/>
                    <a:pt x="17" y="15"/>
                    <a:pt x="4" y="0"/>
                  </a:cubicBezTo>
                </a:path>
              </a:pathLst>
            </a:custGeom>
            <a:gradFill rotWithShape="1">
              <a:gsLst>
                <a:gs pos="0">
                  <a:srgbClr val="003A00"/>
                </a:gs>
                <a:gs pos="100000">
                  <a:srgbClr val="003A00"/>
                </a:gs>
              </a:gsLst>
              <a:lin ang="5400000" scaled="1"/>
            </a:gradFill>
            <a:ln w="3175">
              <a:solidFill>
                <a:srgbClr val="003A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72" name="Group 108"/>
          <p:cNvGrpSpPr>
            <a:grpSpLocks/>
          </p:cNvGrpSpPr>
          <p:nvPr/>
        </p:nvGrpSpPr>
        <p:grpSpPr bwMode="auto">
          <a:xfrm>
            <a:off x="5795963" y="4256088"/>
            <a:ext cx="4052887" cy="2601912"/>
            <a:chOff x="2600" y="2595"/>
            <a:chExt cx="2553" cy="1639"/>
          </a:xfrm>
        </p:grpSpPr>
        <p:grpSp>
          <p:nvGrpSpPr>
            <p:cNvPr id="106524" name="Group 109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106568" name="Group 110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06570" name="Freeform 111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1" name="Freeform 112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2" name="Freeform 113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3" name="Freeform 114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4" name="Freeform 115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5" name="Freeform 116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6" name="Freeform 117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7" name="Freeform 118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8" name="Freeform 119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79" name="Freeform 120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0" name="Freeform 121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1" name="Freeform 122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2" name="Freeform 123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3" name="Freeform 124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4" name="Freeform 125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5" name="Freeform 126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86" name="Freeform 127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569" name="Freeform 128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5 w 406"/>
                  <a:gd name="T3" fmla="*/ 5 h 135"/>
                  <a:gd name="T4" fmla="*/ 18 w 406"/>
                  <a:gd name="T5" fmla="*/ 9 h 135"/>
                  <a:gd name="T6" fmla="*/ 35 w 406"/>
                  <a:gd name="T7" fmla="*/ 9 h 135"/>
                  <a:gd name="T8" fmla="*/ 44 w 406"/>
                  <a:gd name="T9" fmla="*/ 6 h 135"/>
                  <a:gd name="T10" fmla="*/ 32 w 406"/>
                  <a:gd name="T11" fmla="*/ 8 h 135"/>
                  <a:gd name="T12" fmla="*/ 26 w 406"/>
                  <a:gd name="T13" fmla="*/ 8 h 135"/>
                  <a:gd name="T14" fmla="*/ 14 w 406"/>
                  <a:gd name="T15" fmla="*/ 6 h 135"/>
                  <a:gd name="T16" fmla="*/ 8 w 406"/>
                  <a:gd name="T17" fmla="*/ 5 h 135"/>
                  <a:gd name="T18" fmla="*/ 1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6525" name="Group 129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106549" name="Group 130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6551" name="Freeform 131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2" name="Freeform 132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3" name="Freeform 133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4" name="Freeform 134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5" name="Freeform 135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6" name="Freeform 136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7" name="Freeform 137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8" name="Freeform 138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59" name="Freeform 139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0" name="Freeform 140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1" name="Freeform 141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2" name="Freeform 142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3" name="Freeform 143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4" name="Freeform 144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5" name="Freeform 145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6" name="Freeform 146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67" name="Freeform 147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550" name="Freeform 148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26" name="Freeform 149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717 w 912"/>
                <a:gd name="T1" fmla="*/ 2617 h 1194"/>
                <a:gd name="T2" fmla="*/ 1157 w 912"/>
                <a:gd name="T3" fmla="*/ 2617 h 1194"/>
                <a:gd name="T4" fmla="*/ 1394 w 912"/>
                <a:gd name="T5" fmla="*/ 2471 h 1194"/>
                <a:gd name="T6" fmla="*/ 1376 w 912"/>
                <a:gd name="T7" fmla="*/ 2036 h 1194"/>
                <a:gd name="T8" fmla="*/ 1376 w 912"/>
                <a:gd name="T9" fmla="*/ 1747 h 1194"/>
                <a:gd name="T10" fmla="*/ 1376 w 912"/>
                <a:gd name="T11" fmla="*/ 1458 h 1194"/>
                <a:gd name="T12" fmla="*/ 1487 w 912"/>
                <a:gd name="T13" fmla="*/ 733 h 1194"/>
                <a:gd name="T14" fmla="*/ 1487 w 912"/>
                <a:gd name="T15" fmla="*/ 296 h 1194"/>
                <a:gd name="T16" fmla="*/ 1488 w 912"/>
                <a:gd name="T17" fmla="*/ 119 h 1194"/>
                <a:gd name="T18" fmla="*/ 1462 w 912"/>
                <a:gd name="T19" fmla="*/ 53 h 1194"/>
                <a:gd name="T20" fmla="*/ 1438 w 912"/>
                <a:gd name="T21" fmla="*/ 15 h 1194"/>
                <a:gd name="T22" fmla="*/ 1388 w 912"/>
                <a:gd name="T23" fmla="*/ 151 h 1194"/>
                <a:gd name="T24" fmla="*/ 1188 w 912"/>
                <a:gd name="T25" fmla="*/ 220 h 1194"/>
                <a:gd name="T26" fmla="*/ 937 w 912"/>
                <a:gd name="T27" fmla="*/ 287 h 1194"/>
                <a:gd name="T28" fmla="*/ 587 w 912"/>
                <a:gd name="T29" fmla="*/ 254 h 1194"/>
                <a:gd name="T30" fmla="*/ 188 w 912"/>
                <a:gd name="T31" fmla="*/ 220 h 1194"/>
                <a:gd name="T32" fmla="*/ 239 w 912"/>
                <a:gd name="T33" fmla="*/ 184 h 1194"/>
                <a:gd name="T34" fmla="*/ 239 w 912"/>
                <a:gd name="T35" fmla="*/ 53 h 1194"/>
                <a:gd name="T36" fmla="*/ 213 w 912"/>
                <a:gd name="T37" fmla="*/ 119 h 1194"/>
                <a:gd name="T38" fmla="*/ 188 w 912"/>
                <a:gd name="T39" fmla="*/ 119 h 1194"/>
                <a:gd name="T40" fmla="*/ 188 w 912"/>
                <a:gd name="T41" fmla="*/ 184 h 1194"/>
                <a:gd name="T42" fmla="*/ 166 w 912"/>
                <a:gd name="T43" fmla="*/ 587 h 1194"/>
                <a:gd name="T44" fmla="*/ 54 w 912"/>
                <a:gd name="T45" fmla="*/ 1602 h 1194"/>
                <a:gd name="T46" fmla="*/ 54 w 912"/>
                <a:gd name="T47" fmla="*/ 2036 h 1194"/>
                <a:gd name="T48" fmla="*/ 73 w 912"/>
                <a:gd name="T49" fmla="*/ 2572 h 1194"/>
                <a:gd name="T50" fmla="*/ 496 w 912"/>
                <a:gd name="T51" fmla="*/ 2617 h 1194"/>
                <a:gd name="T52" fmla="*/ 717 w 912"/>
                <a:gd name="T53" fmla="*/ 2617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527" name="Group 150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106530" name="Group 151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6532" name="Freeform 152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3" name="Freeform 153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4" name="Freeform 154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5" name="Freeform 155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6" name="Freeform 156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7" name="Freeform 157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8" name="Freeform 158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39" name="Freeform 159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0" name="Freeform 160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1" name="Freeform 161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2" name="Freeform 162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3" name="Freeform 163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4" name="Freeform 164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5" name="Freeform 165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6" name="Freeform 166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7" name="Freeform 167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48" name="Freeform 168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531" name="Freeform 169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28" name="Rectangle 170"/>
            <p:cNvSpPr>
              <a:spLocks noChangeArrowheads="1"/>
            </p:cNvSpPr>
            <p:nvPr/>
          </p:nvSpPr>
          <p:spPr bwMode="auto">
            <a:xfrm>
              <a:off x="3696" y="3025"/>
              <a:ext cx="14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 i="1"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r>
                <a:rPr lang="ru-RU" sz="3600" b="1" i="1">
                  <a:solidFill>
                    <a:srgbClr val="000000"/>
                  </a:solidFill>
                  <a:latin typeface="Times New Roman" pitchFamily="18" charset="0"/>
                </a:rPr>
                <a:t>мешков</a:t>
              </a:r>
              <a:endParaRPr lang="ru-RU" sz="5400" b="1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6529" name="Freeform 171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36" name="Group 172"/>
          <p:cNvGrpSpPr>
            <a:grpSpLocks/>
          </p:cNvGrpSpPr>
          <p:nvPr/>
        </p:nvGrpSpPr>
        <p:grpSpPr bwMode="auto">
          <a:xfrm>
            <a:off x="1042988" y="4267200"/>
            <a:ext cx="4021137" cy="2590800"/>
            <a:chOff x="96" y="2592"/>
            <a:chExt cx="2533" cy="1632"/>
          </a:xfrm>
        </p:grpSpPr>
        <p:sp>
          <p:nvSpPr>
            <p:cNvPr id="106505" name="Rectangle 173"/>
            <p:cNvSpPr>
              <a:spLocks noChangeArrowheads="1"/>
            </p:cNvSpPr>
            <p:nvPr/>
          </p:nvSpPr>
          <p:spPr bwMode="auto">
            <a:xfrm>
              <a:off x="1312" y="3025"/>
              <a:ext cx="1317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 i="1"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r>
                <a:rPr lang="ru-RU" sz="3600" b="1" i="1">
                  <a:solidFill>
                    <a:srgbClr val="000000"/>
                  </a:solidFill>
                  <a:latin typeface="Times New Roman" pitchFamily="18" charset="0"/>
                </a:rPr>
                <a:t>мешков</a:t>
              </a:r>
            </a:p>
          </p:txBody>
        </p:sp>
        <p:grpSp>
          <p:nvGrpSpPr>
            <p:cNvPr id="106506" name="Group 174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106508" name="Freeform 175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9" name="Freeform 176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0" name="Freeform 177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1" name="Freeform 178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2" name="Freeform 179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3" name="Freeform 180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717 w 912"/>
                  <a:gd name="T1" fmla="*/ 2524 h 1194"/>
                  <a:gd name="T2" fmla="*/ 1157 w 912"/>
                  <a:gd name="T3" fmla="*/ 2524 h 1194"/>
                  <a:gd name="T4" fmla="*/ 1394 w 912"/>
                  <a:gd name="T5" fmla="*/ 2385 h 1194"/>
                  <a:gd name="T6" fmla="*/ 1376 w 912"/>
                  <a:gd name="T7" fmla="*/ 1962 h 1194"/>
                  <a:gd name="T8" fmla="*/ 1376 w 912"/>
                  <a:gd name="T9" fmla="*/ 1686 h 1194"/>
                  <a:gd name="T10" fmla="*/ 1376 w 912"/>
                  <a:gd name="T11" fmla="*/ 1405 h 1194"/>
                  <a:gd name="T12" fmla="*/ 1487 w 912"/>
                  <a:gd name="T13" fmla="*/ 705 h 1194"/>
                  <a:gd name="T14" fmla="*/ 1487 w 912"/>
                  <a:gd name="T15" fmla="*/ 287 h 1194"/>
                  <a:gd name="T16" fmla="*/ 1488 w 912"/>
                  <a:gd name="T17" fmla="*/ 114 h 1194"/>
                  <a:gd name="T18" fmla="*/ 1462 w 912"/>
                  <a:gd name="T19" fmla="*/ 49 h 1194"/>
                  <a:gd name="T20" fmla="*/ 1438 w 912"/>
                  <a:gd name="T21" fmla="*/ 14 h 1194"/>
                  <a:gd name="T22" fmla="*/ 1388 w 912"/>
                  <a:gd name="T23" fmla="*/ 146 h 1194"/>
                  <a:gd name="T24" fmla="*/ 1188 w 912"/>
                  <a:gd name="T25" fmla="*/ 211 h 1194"/>
                  <a:gd name="T26" fmla="*/ 937 w 912"/>
                  <a:gd name="T27" fmla="*/ 277 h 1194"/>
                  <a:gd name="T28" fmla="*/ 587 w 912"/>
                  <a:gd name="T29" fmla="*/ 246 h 1194"/>
                  <a:gd name="T30" fmla="*/ 188 w 912"/>
                  <a:gd name="T31" fmla="*/ 211 h 1194"/>
                  <a:gd name="T32" fmla="*/ 239 w 912"/>
                  <a:gd name="T33" fmla="*/ 180 h 1194"/>
                  <a:gd name="T34" fmla="*/ 239 w 912"/>
                  <a:gd name="T35" fmla="*/ 49 h 1194"/>
                  <a:gd name="T36" fmla="*/ 213 w 912"/>
                  <a:gd name="T37" fmla="*/ 114 h 1194"/>
                  <a:gd name="T38" fmla="*/ 188 w 912"/>
                  <a:gd name="T39" fmla="*/ 114 h 1194"/>
                  <a:gd name="T40" fmla="*/ 188 w 912"/>
                  <a:gd name="T41" fmla="*/ 180 h 1194"/>
                  <a:gd name="T42" fmla="*/ 166 w 912"/>
                  <a:gd name="T43" fmla="*/ 567 h 1194"/>
                  <a:gd name="T44" fmla="*/ 54 w 912"/>
                  <a:gd name="T45" fmla="*/ 1547 h 1194"/>
                  <a:gd name="T46" fmla="*/ 54 w 912"/>
                  <a:gd name="T47" fmla="*/ 1962 h 1194"/>
                  <a:gd name="T48" fmla="*/ 73 w 912"/>
                  <a:gd name="T49" fmla="*/ 2481 h 1194"/>
                  <a:gd name="T50" fmla="*/ 496 w 912"/>
                  <a:gd name="T51" fmla="*/ 2524 h 1194"/>
                  <a:gd name="T52" fmla="*/ 717 w 912"/>
                  <a:gd name="T53" fmla="*/ 2524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14" name="Group 181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06518" name="Freeform 182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19" name="Freeform 183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20" name="Freeform 184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21" name="Freeform 185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22" name="Freeform 186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23" name="Freeform 187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515" name="Freeform 188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6" name="Freeform 189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7" name="Freeform 190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91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59" name="AutoShape 195"/>
          <p:cNvSpPr>
            <a:spLocks noChangeArrowheads="1"/>
          </p:cNvSpPr>
          <p:nvPr/>
        </p:nvSpPr>
        <p:spPr bwMode="auto">
          <a:xfrm>
            <a:off x="1908175" y="0"/>
            <a:ext cx="2592388" cy="647700"/>
          </a:xfrm>
          <a:prstGeom prst="wedgeRoundRectCallout">
            <a:avLst>
              <a:gd name="adj1" fmla="val -77065"/>
              <a:gd name="adj2" fmla="val 152449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Задача.</a:t>
            </a:r>
          </a:p>
        </p:txBody>
      </p:sp>
      <p:sp>
        <p:nvSpPr>
          <p:cNvPr id="11460" name="Text Box 196"/>
          <p:cNvSpPr txBox="1">
            <a:spLocks noChangeArrowheads="1"/>
          </p:cNvSpPr>
          <p:nvPr/>
        </p:nvSpPr>
        <p:spPr bwMode="auto">
          <a:xfrm>
            <a:off x="2128838" y="1384300"/>
            <a:ext cx="6365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столовую  привезли  картофеля в 2 раза больше мешка,  чем  капусты.</a:t>
            </a:r>
          </a:p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 привезли  9 мешков  картофеля и  капусты.  Сколько  привезли  мешков  картофеля  и  сколько  капусты?</a:t>
            </a:r>
          </a:p>
        </p:txBody>
      </p:sp>
      <p:pic>
        <p:nvPicPr>
          <p:cNvPr id="106687" name="Picture 191" descr="dd36efffaa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4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9" grpId="0" animBg="1"/>
      <p:bldP spid="114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6" name="Group 38"/>
          <p:cNvGrpSpPr>
            <a:grpSpLocks/>
          </p:cNvGrpSpPr>
          <p:nvPr/>
        </p:nvGrpSpPr>
        <p:grpSpPr bwMode="auto">
          <a:xfrm>
            <a:off x="0" y="5084763"/>
            <a:ext cx="3236913" cy="1773237"/>
            <a:chOff x="96" y="2592"/>
            <a:chExt cx="2564" cy="1632"/>
          </a:xfrm>
        </p:grpSpPr>
        <p:sp>
          <p:nvSpPr>
            <p:cNvPr id="107595" name="Rectangle 39"/>
            <p:cNvSpPr>
              <a:spLocks noChangeArrowheads="1"/>
            </p:cNvSpPr>
            <p:nvPr/>
          </p:nvSpPr>
          <p:spPr bwMode="auto">
            <a:xfrm>
              <a:off x="1313" y="3273"/>
              <a:ext cx="134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000000"/>
                  </a:solidFill>
                  <a:latin typeface="Times New Roman" pitchFamily="18" charset="0"/>
                </a:rPr>
                <a:t>3 мешка</a:t>
              </a:r>
            </a:p>
          </p:txBody>
        </p:sp>
        <p:grpSp>
          <p:nvGrpSpPr>
            <p:cNvPr id="107596" name="Group 40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107598" name="Freeform 41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99" name="Freeform 42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0" name="Freeform 43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1" name="Freeform 44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2" name="Freeform 45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3" name="Freeform 46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717 w 912"/>
                  <a:gd name="T1" fmla="*/ 2524 h 1194"/>
                  <a:gd name="T2" fmla="*/ 1157 w 912"/>
                  <a:gd name="T3" fmla="*/ 2524 h 1194"/>
                  <a:gd name="T4" fmla="*/ 1394 w 912"/>
                  <a:gd name="T5" fmla="*/ 2385 h 1194"/>
                  <a:gd name="T6" fmla="*/ 1376 w 912"/>
                  <a:gd name="T7" fmla="*/ 1962 h 1194"/>
                  <a:gd name="T8" fmla="*/ 1376 w 912"/>
                  <a:gd name="T9" fmla="*/ 1686 h 1194"/>
                  <a:gd name="T10" fmla="*/ 1376 w 912"/>
                  <a:gd name="T11" fmla="*/ 1405 h 1194"/>
                  <a:gd name="T12" fmla="*/ 1487 w 912"/>
                  <a:gd name="T13" fmla="*/ 705 h 1194"/>
                  <a:gd name="T14" fmla="*/ 1487 w 912"/>
                  <a:gd name="T15" fmla="*/ 287 h 1194"/>
                  <a:gd name="T16" fmla="*/ 1488 w 912"/>
                  <a:gd name="T17" fmla="*/ 114 h 1194"/>
                  <a:gd name="T18" fmla="*/ 1462 w 912"/>
                  <a:gd name="T19" fmla="*/ 49 h 1194"/>
                  <a:gd name="T20" fmla="*/ 1438 w 912"/>
                  <a:gd name="T21" fmla="*/ 14 h 1194"/>
                  <a:gd name="T22" fmla="*/ 1388 w 912"/>
                  <a:gd name="T23" fmla="*/ 146 h 1194"/>
                  <a:gd name="T24" fmla="*/ 1188 w 912"/>
                  <a:gd name="T25" fmla="*/ 211 h 1194"/>
                  <a:gd name="T26" fmla="*/ 937 w 912"/>
                  <a:gd name="T27" fmla="*/ 277 h 1194"/>
                  <a:gd name="T28" fmla="*/ 587 w 912"/>
                  <a:gd name="T29" fmla="*/ 246 h 1194"/>
                  <a:gd name="T30" fmla="*/ 188 w 912"/>
                  <a:gd name="T31" fmla="*/ 211 h 1194"/>
                  <a:gd name="T32" fmla="*/ 239 w 912"/>
                  <a:gd name="T33" fmla="*/ 180 h 1194"/>
                  <a:gd name="T34" fmla="*/ 239 w 912"/>
                  <a:gd name="T35" fmla="*/ 49 h 1194"/>
                  <a:gd name="T36" fmla="*/ 213 w 912"/>
                  <a:gd name="T37" fmla="*/ 114 h 1194"/>
                  <a:gd name="T38" fmla="*/ 188 w 912"/>
                  <a:gd name="T39" fmla="*/ 114 h 1194"/>
                  <a:gd name="T40" fmla="*/ 188 w 912"/>
                  <a:gd name="T41" fmla="*/ 180 h 1194"/>
                  <a:gd name="T42" fmla="*/ 166 w 912"/>
                  <a:gd name="T43" fmla="*/ 567 h 1194"/>
                  <a:gd name="T44" fmla="*/ 54 w 912"/>
                  <a:gd name="T45" fmla="*/ 1547 h 1194"/>
                  <a:gd name="T46" fmla="*/ 54 w 912"/>
                  <a:gd name="T47" fmla="*/ 1962 h 1194"/>
                  <a:gd name="T48" fmla="*/ 73 w 912"/>
                  <a:gd name="T49" fmla="*/ 2481 h 1194"/>
                  <a:gd name="T50" fmla="*/ 496 w 912"/>
                  <a:gd name="T51" fmla="*/ 2524 h 1194"/>
                  <a:gd name="T52" fmla="*/ 717 w 912"/>
                  <a:gd name="T53" fmla="*/ 2524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604" name="Group 47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07608" name="Freeform 48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09" name="Freeform 49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10" name="Freeform 50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11" name="Freeform 51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12" name="Freeform 52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13" name="Freeform 53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0 w 2287"/>
                    <a:gd name="T1" fmla="*/ 0 h 1272"/>
                    <a:gd name="T2" fmla="*/ 0 w 2287"/>
                    <a:gd name="T3" fmla="*/ 0 h 1272"/>
                    <a:gd name="T4" fmla="*/ 0 w 2287"/>
                    <a:gd name="T5" fmla="*/ 0 h 1272"/>
                    <a:gd name="T6" fmla="*/ 0 w 2287"/>
                    <a:gd name="T7" fmla="*/ 0 h 1272"/>
                    <a:gd name="T8" fmla="*/ 0 w 2287"/>
                    <a:gd name="T9" fmla="*/ 0 h 1272"/>
                    <a:gd name="T10" fmla="*/ 0 w 2287"/>
                    <a:gd name="T11" fmla="*/ 0 h 1272"/>
                    <a:gd name="T12" fmla="*/ 0 w 2287"/>
                    <a:gd name="T13" fmla="*/ 0 h 1272"/>
                    <a:gd name="T14" fmla="*/ 0 w 2287"/>
                    <a:gd name="T15" fmla="*/ 0 h 1272"/>
                    <a:gd name="T16" fmla="*/ 0 w 2287"/>
                    <a:gd name="T17" fmla="*/ 0 h 1272"/>
                    <a:gd name="T18" fmla="*/ 0 w 2287"/>
                    <a:gd name="T19" fmla="*/ 0 h 1272"/>
                    <a:gd name="T20" fmla="*/ 0 w 2287"/>
                    <a:gd name="T21" fmla="*/ 0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605" name="Freeform 54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6" name="Freeform 55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07" name="Freeform 56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0 w 2287"/>
                  <a:gd name="T1" fmla="*/ 0 h 1272"/>
                  <a:gd name="T2" fmla="*/ 0 w 2287"/>
                  <a:gd name="T3" fmla="*/ 0 h 1272"/>
                  <a:gd name="T4" fmla="*/ 0 w 2287"/>
                  <a:gd name="T5" fmla="*/ 0 h 1272"/>
                  <a:gd name="T6" fmla="*/ 0 w 2287"/>
                  <a:gd name="T7" fmla="*/ 0 h 1272"/>
                  <a:gd name="T8" fmla="*/ 0 w 2287"/>
                  <a:gd name="T9" fmla="*/ 0 h 1272"/>
                  <a:gd name="T10" fmla="*/ 0 w 2287"/>
                  <a:gd name="T11" fmla="*/ 0 h 1272"/>
                  <a:gd name="T12" fmla="*/ 0 w 2287"/>
                  <a:gd name="T13" fmla="*/ 0 h 1272"/>
                  <a:gd name="T14" fmla="*/ 0 w 2287"/>
                  <a:gd name="T15" fmla="*/ 0 h 1272"/>
                  <a:gd name="T16" fmla="*/ 0 w 2287"/>
                  <a:gd name="T17" fmla="*/ 0 h 1272"/>
                  <a:gd name="T18" fmla="*/ 0 w 2287"/>
                  <a:gd name="T19" fmla="*/ 0 h 1272"/>
                  <a:gd name="T20" fmla="*/ 0 w 2287"/>
                  <a:gd name="T21" fmla="*/ 0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97" name="Freeform 57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46" name="Group 58"/>
          <p:cNvGrpSpPr>
            <a:grpSpLocks/>
          </p:cNvGrpSpPr>
          <p:nvPr/>
        </p:nvGrpSpPr>
        <p:grpSpPr bwMode="auto">
          <a:xfrm>
            <a:off x="6516688" y="5013325"/>
            <a:ext cx="3295650" cy="1844675"/>
            <a:chOff x="2600" y="2595"/>
            <a:chExt cx="2548" cy="1639"/>
          </a:xfrm>
        </p:grpSpPr>
        <p:grpSp>
          <p:nvGrpSpPr>
            <p:cNvPr id="107532" name="Group 59"/>
            <p:cNvGrpSpPr>
              <a:grpSpLocks/>
            </p:cNvGrpSpPr>
            <p:nvPr/>
          </p:nvGrpSpPr>
          <p:grpSpPr bwMode="auto">
            <a:xfrm rot="20234941" flipH="1">
              <a:off x="3120" y="2595"/>
              <a:ext cx="536" cy="435"/>
              <a:chOff x="3216" y="2784"/>
              <a:chExt cx="384" cy="335"/>
            </a:xfrm>
          </p:grpSpPr>
          <p:grpSp>
            <p:nvGrpSpPr>
              <p:cNvPr id="107576" name="Group 60"/>
              <p:cNvGrpSpPr>
                <a:grpSpLocks/>
              </p:cNvGrpSpPr>
              <p:nvPr/>
            </p:nvGrpSpPr>
            <p:grpSpPr bwMode="auto">
              <a:xfrm flipH="1">
                <a:off x="3216" y="2784"/>
                <a:ext cx="384" cy="335"/>
                <a:chOff x="1355" y="3089"/>
                <a:chExt cx="598" cy="575"/>
              </a:xfrm>
            </p:grpSpPr>
            <p:sp>
              <p:nvSpPr>
                <p:cNvPr id="107578" name="Freeform 61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9" name="Freeform 62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0" name="Freeform 63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1" name="Freeform 64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2" name="Freeform 65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3" name="Freeform 66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4" name="Freeform 67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5" name="Freeform 68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6" name="Freeform 69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7" name="Freeform 70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8" name="Freeform 71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89" name="Freeform 72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90" name="Freeform 73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91" name="Freeform 74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92" name="Freeform 75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93" name="Freeform 76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94" name="Freeform 77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200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577" name="Freeform 78"/>
              <p:cNvSpPr>
                <a:spLocks/>
              </p:cNvSpPr>
              <p:nvPr/>
            </p:nvSpPr>
            <p:spPr bwMode="auto">
              <a:xfrm flipH="1">
                <a:off x="3320" y="3039"/>
                <a:ext cx="261" cy="79"/>
              </a:xfrm>
              <a:custGeom>
                <a:avLst/>
                <a:gdLst>
                  <a:gd name="T0" fmla="*/ 0 w 406"/>
                  <a:gd name="T1" fmla="*/ 0 h 135"/>
                  <a:gd name="T2" fmla="*/ 5 w 406"/>
                  <a:gd name="T3" fmla="*/ 5 h 135"/>
                  <a:gd name="T4" fmla="*/ 18 w 406"/>
                  <a:gd name="T5" fmla="*/ 9 h 135"/>
                  <a:gd name="T6" fmla="*/ 35 w 406"/>
                  <a:gd name="T7" fmla="*/ 9 h 135"/>
                  <a:gd name="T8" fmla="*/ 44 w 406"/>
                  <a:gd name="T9" fmla="*/ 6 h 135"/>
                  <a:gd name="T10" fmla="*/ 32 w 406"/>
                  <a:gd name="T11" fmla="*/ 8 h 135"/>
                  <a:gd name="T12" fmla="*/ 26 w 406"/>
                  <a:gd name="T13" fmla="*/ 8 h 135"/>
                  <a:gd name="T14" fmla="*/ 14 w 406"/>
                  <a:gd name="T15" fmla="*/ 6 h 135"/>
                  <a:gd name="T16" fmla="*/ 8 w 406"/>
                  <a:gd name="T17" fmla="*/ 5 h 135"/>
                  <a:gd name="T18" fmla="*/ 1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F200"/>
                  </a:gs>
                  <a:gs pos="100000">
                    <a:srgbClr val="99FF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7533" name="Group 79"/>
            <p:cNvGrpSpPr>
              <a:grpSpLocks/>
            </p:cNvGrpSpPr>
            <p:nvPr/>
          </p:nvGrpSpPr>
          <p:grpSpPr bwMode="auto">
            <a:xfrm flipH="1">
              <a:off x="2736" y="2640"/>
              <a:ext cx="528" cy="480"/>
              <a:chOff x="2640" y="3024"/>
              <a:chExt cx="598" cy="575"/>
            </a:xfrm>
          </p:grpSpPr>
          <p:grpSp>
            <p:nvGrpSpPr>
              <p:cNvPr id="107557" name="Group 80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7559" name="Freeform 81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0" name="Freeform 82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1" name="Freeform 83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2" name="Freeform 84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3" name="Freeform 85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4" name="Freeform 86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5" name="Freeform 87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6" name="Freeform 88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7" name="Freeform 89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8" name="Freeform 90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69" name="Freeform 91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0" name="Freeform 92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1" name="Freeform 93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2" name="Freeform 94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3" name="Freeform 95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4" name="Freeform 96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75" name="Freeform 97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558" name="Freeform 98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34" name="Freeform 99" descr="Циновка"/>
            <p:cNvSpPr>
              <a:spLocks/>
            </p:cNvSpPr>
            <p:nvPr/>
          </p:nvSpPr>
          <p:spPr bwMode="auto">
            <a:xfrm flipH="1">
              <a:off x="2736" y="2832"/>
              <a:ext cx="1008" cy="1402"/>
            </a:xfrm>
            <a:custGeom>
              <a:avLst/>
              <a:gdLst>
                <a:gd name="T0" fmla="*/ 717 w 912"/>
                <a:gd name="T1" fmla="*/ 2617 h 1194"/>
                <a:gd name="T2" fmla="*/ 1157 w 912"/>
                <a:gd name="T3" fmla="*/ 2617 h 1194"/>
                <a:gd name="T4" fmla="*/ 1394 w 912"/>
                <a:gd name="T5" fmla="*/ 2471 h 1194"/>
                <a:gd name="T6" fmla="*/ 1376 w 912"/>
                <a:gd name="T7" fmla="*/ 2036 h 1194"/>
                <a:gd name="T8" fmla="*/ 1376 w 912"/>
                <a:gd name="T9" fmla="*/ 1747 h 1194"/>
                <a:gd name="T10" fmla="*/ 1376 w 912"/>
                <a:gd name="T11" fmla="*/ 1458 h 1194"/>
                <a:gd name="T12" fmla="*/ 1487 w 912"/>
                <a:gd name="T13" fmla="*/ 733 h 1194"/>
                <a:gd name="T14" fmla="*/ 1487 w 912"/>
                <a:gd name="T15" fmla="*/ 296 h 1194"/>
                <a:gd name="T16" fmla="*/ 1488 w 912"/>
                <a:gd name="T17" fmla="*/ 119 h 1194"/>
                <a:gd name="T18" fmla="*/ 1462 w 912"/>
                <a:gd name="T19" fmla="*/ 53 h 1194"/>
                <a:gd name="T20" fmla="*/ 1438 w 912"/>
                <a:gd name="T21" fmla="*/ 15 h 1194"/>
                <a:gd name="T22" fmla="*/ 1388 w 912"/>
                <a:gd name="T23" fmla="*/ 151 h 1194"/>
                <a:gd name="T24" fmla="*/ 1188 w 912"/>
                <a:gd name="T25" fmla="*/ 220 h 1194"/>
                <a:gd name="T26" fmla="*/ 937 w 912"/>
                <a:gd name="T27" fmla="*/ 287 h 1194"/>
                <a:gd name="T28" fmla="*/ 587 w 912"/>
                <a:gd name="T29" fmla="*/ 254 h 1194"/>
                <a:gd name="T30" fmla="*/ 188 w 912"/>
                <a:gd name="T31" fmla="*/ 220 h 1194"/>
                <a:gd name="T32" fmla="*/ 239 w 912"/>
                <a:gd name="T33" fmla="*/ 184 h 1194"/>
                <a:gd name="T34" fmla="*/ 239 w 912"/>
                <a:gd name="T35" fmla="*/ 53 h 1194"/>
                <a:gd name="T36" fmla="*/ 213 w 912"/>
                <a:gd name="T37" fmla="*/ 119 h 1194"/>
                <a:gd name="T38" fmla="*/ 188 w 912"/>
                <a:gd name="T39" fmla="*/ 119 h 1194"/>
                <a:gd name="T40" fmla="*/ 188 w 912"/>
                <a:gd name="T41" fmla="*/ 184 h 1194"/>
                <a:gd name="T42" fmla="*/ 166 w 912"/>
                <a:gd name="T43" fmla="*/ 587 h 1194"/>
                <a:gd name="T44" fmla="*/ 54 w 912"/>
                <a:gd name="T45" fmla="*/ 1602 h 1194"/>
                <a:gd name="T46" fmla="*/ 54 w 912"/>
                <a:gd name="T47" fmla="*/ 2036 h 1194"/>
                <a:gd name="T48" fmla="*/ 73 w 912"/>
                <a:gd name="T49" fmla="*/ 2572 h 1194"/>
                <a:gd name="T50" fmla="*/ 496 w 912"/>
                <a:gd name="T51" fmla="*/ 2617 h 1194"/>
                <a:gd name="T52" fmla="*/ 717 w 912"/>
                <a:gd name="T53" fmla="*/ 2617 h 11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12"/>
                <a:gd name="T82" fmla="*/ 0 h 1194"/>
                <a:gd name="T83" fmla="*/ 912 w 912"/>
                <a:gd name="T84" fmla="*/ 1194 h 11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12" h="1194">
                  <a:moveTo>
                    <a:pt x="434" y="1172"/>
                  </a:moveTo>
                  <a:cubicBezTo>
                    <a:pt x="500" y="1172"/>
                    <a:pt x="633" y="1183"/>
                    <a:pt x="701" y="1172"/>
                  </a:cubicBezTo>
                  <a:cubicBezTo>
                    <a:pt x="769" y="1162"/>
                    <a:pt x="823" y="1151"/>
                    <a:pt x="845" y="1107"/>
                  </a:cubicBezTo>
                  <a:cubicBezTo>
                    <a:pt x="868" y="1064"/>
                    <a:pt x="836" y="967"/>
                    <a:pt x="834" y="912"/>
                  </a:cubicBezTo>
                  <a:cubicBezTo>
                    <a:pt x="833" y="858"/>
                    <a:pt x="834" y="826"/>
                    <a:pt x="834" y="783"/>
                  </a:cubicBezTo>
                  <a:cubicBezTo>
                    <a:pt x="834" y="739"/>
                    <a:pt x="823" y="728"/>
                    <a:pt x="834" y="653"/>
                  </a:cubicBezTo>
                  <a:cubicBezTo>
                    <a:pt x="845" y="577"/>
                    <a:pt x="890" y="414"/>
                    <a:pt x="901" y="328"/>
                  </a:cubicBezTo>
                  <a:cubicBezTo>
                    <a:pt x="912" y="241"/>
                    <a:pt x="901" y="179"/>
                    <a:pt x="901" y="133"/>
                  </a:cubicBezTo>
                  <a:cubicBezTo>
                    <a:pt x="901" y="87"/>
                    <a:pt x="904" y="71"/>
                    <a:pt x="902" y="53"/>
                  </a:cubicBezTo>
                  <a:cubicBezTo>
                    <a:pt x="900" y="35"/>
                    <a:pt x="892" y="31"/>
                    <a:pt x="887" y="23"/>
                  </a:cubicBezTo>
                  <a:cubicBezTo>
                    <a:pt x="882" y="15"/>
                    <a:pt x="880" y="0"/>
                    <a:pt x="872" y="7"/>
                  </a:cubicBezTo>
                  <a:cubicBezTo>
                    <a:pt x="864" y="14"/>
                    <a:pt x="866" y="53"/>
                    <a:pt x="841" y="68"/>
                  </a:cubicBezTo>
                  <a:cubicBezTo>
                    <a:pt x="816" y="83"/>
                    <a:pt x="765" y="88"/>
                    <a:pt x="720" y="98"/>
                  </a:cubicBezTo>
                  <a:cubicBezTo>
                    <a:pt x="675" y="108"/>
                    <a:pt x="629" y="126"/>
                    <a:pt x="568" y="129"/>
                  </a:cubicBezTo>
                  <a:cubicBezTo>
                    <a:pt x="507" y="132"/>
                    <a:pt x="432" y="119"/>
                    <a:pt x="356" y="114"/>
                  </a:cubicBezTo>
                  <a:cubicBezTo>
                    <a:pt x="280" y="109"/>
                    <a:pt x="149" y="103"/>
                    <a:pt x="114" y="98"/>
                  </a:cubicBezTo>
                  <a:cubicBezTo>
                    <a:pt x="79" y="93"/>
                    <a:pt x="139" y="95"/>
                    <a:pt x="144" y="83"/>
                  </a:cubicBezTo>
                  <a:cubicBezTo>
                    <a:pt x="149" y="71"/>
                    <a:pt x="146" y="28"/>
                    <a:pt x="144" y="23"/>
                  </a:cubicBezTo>
                  <a:cubicBezTo>
                    <a:pt x="142" y="18"/>
                    <a:pt x="134" y="48"/>
                    <a:pt x="129" y="53"/>
                  </a:cubicBezTo>
                  <a:cubicBezTo>
                    <a:pt x="124" y="58"/>
                    <a:pt x="116" y="48"/>
                    <a:pt x="114" y="53"/>
                  </a:cubicBezTo>
                  <a:cubicBezTo>
                    <a:pt x="112" y="58"/>
                    <a:pt x="116" y="48"/>
                    <a:pt x="114" y="83"/>
                  </a:cubicBezTo>
                  <a:cubicBezTo>
                    <a:pt x="112" y="118"/>
                    <a:pt x="113" y="157"/>
                    <a:pt x="100" y="263"/>
                  </a:cubicBezTo>
                  <a:cubicBezTo>
                    <a:pt x="87" y="369"/>
                    <a:pt x="44" y="609"/>
                    <a:pt x="33" y="718"/>
                  </a:cubicBezTo>
                  <a:cubicBezTo>
                    <a:pt x="22" y="826"/>
                    <a:pt x="32" y="841"/>
                    <a:pt x="33" y="912"/>
                  </a:cubicBezTo>
                  <a:cubicBezTo>
                    <a:pt x="35" y="984"/>
                    <a:pt x="0" y="1107"/>
                    <a:pt x="44" y="1151"/>
                  </a:cubicBezTo>
                  <a:cubicBezTo>
                    <a:pt x="89" y="1194"/>
                    <a:pt x="235" y="1168"/>
                    <a:pt x="300" y="1172"/>
                  </a:cubicBezTo>
                  <a:cubicBezTo>
                    <a:pt x="366" y="1176"/>
                    <a:pt x="367" y="1172"/>
                    <a:pt x="434" y="1172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7535" name="Group 100"/>
            <p:cNvGrpSpPr>
              <a:grpSpLocks/>
            </p:cNvGrpSpPr>
            <p:nvPr/>
          </p:nvGrpSpPr>
          <p:grpSpPr bwMode="auto">
            <a:xfrm flipH="1">
              <a:off x="3456" y="3744"/>
              <a:ext cx="528" cy="480"/>
              <a:chOff x="2640" y="3024"/>
              <a:chExt cx="598" cy="575"/>
            </a:xfrm>
          </p:grpSpPr>
          <p:grpSp>
            <p:nvGrpSpPr>
              <p:cNvPr id="107538" name="Group 101"/>
              <p:cNvGrpSpPr>
                <a:grpSpLocks/>
              </p:cNvGrpSpPr>
              <p:nvPr/>
            </p:nvGrpSpPr>
            <p:grpSpPr bwMode="auto">
              <a:xfrm>
                <a:off x="2640" y="3024"/>
                <a:ext cx="598" cy="575"/>
                <a:chOff x="1355" y="3089"/>
                <a:chExt cx="598" cy="575"/>
              </a:xfrm>
            </p:grpSpPr>
            <p:sp>
              <p:nvSpPr>
                <p:cNvPr id="107540" name="Freeform 102"/>
                <p:cNvSpPr>
                  <a:spLocks/>
                </p:cNvSpPr>
                <p:nvPr/>
              </p:nvSpPr>
              <p:spPr bwMode="auto">
                <a:xfrm>
                  <a:off x="1355" y="3089"/>
                  <a:ext cx="598" cy="572"/>
                </a:xfrm>
                <a:custGeom>
                  <a:avLst/>
                  <a:gdLst>
                    <a:gd name="T0" fmla="*/ 85 w 598"/>
                    <a:gd name="T1" fmla="*/ 511 h 572"/>
                    <a:gd name="T2" fmla="*/ 275 w 598"/>
                    <a:gd name="T3" fmla="*/ 569 h 572"/>
                    <a:gd name="T4" fmla="*/ 507 w 598"/>
                    <a:gd name="T5" fmla="*/ 493 h 572"/>
                    <a:gd name="T6" fmla="*/ 591 w 598"/>
                    <a:gd name="T7" fmla="*/ 305 h 572"/>
                    <a:gd name="T8" fmla="*/ 551 w 598"/>
                    <a:gd name="T9" fmla="*/ 113 h 572"/>
                    <a:gd name="T10" fmla="*/ 567 w 598"/>
                    <a:gd name="T11" fmla="*/ 65 h 572"/>
                    <a:gd name="T12" fmla="*/ 565 w 598"/>
                    <a:gd name="T13" fmla="*/ 31 h 572"/>
                    <a:gd name="T14" fmla="*/ 519 w 598"/>
                    <a:gd name="T15" fmla="*/ 17 h 572"/>
                    <a:gd name="T16" fmla="*/ 469 w 598"/>
                    <a:gd name="T17" fmla="*/ 31 h 572"/>
                    <a:gd name="T18" fmla="*/ 443 w 598"/>
                    <a:gd name="T19" fmla="*/ 53 h 572"/>
                    <a:gd name="T20" fmla="*/ 373 w 598"/>
                    <a:gd name="T21" fmla="*/ 31 h 572"/>
                    <a:gd name="T22" fmla="*/ 325 w 598"/>
                    <a:gd name="T23" fmla="*/ 31 h 572"/>
                    <a:gd name="T24" fmla="*/ 303 w 598"/>
                    <a:gd name="T25" fmla="*/ 21 h 572"/>
                    <a:gd name="T26" fmla="*/ 267 w 598"/>
                    <a:gd name="T27" fmla="*/ 9 h 572"/>
                    <a:gd name="T28" fmla="*/ 203 w 598"/>
                    <a:gd name="T29" fmla="*/ 73 h 572"/>
                    <a:gd name="T30" fmla="*/ 133 w 598"/>
                    <a:gd name="T31" fmla="*/ 31 h 572"/>
                    <a:gd name="T32" fmla="*/ 23 w 598"/>
                    <a:gd name="T33" fmla="*/ 49 h 572"/>
                    <a:gd name="T34" fmla="*/ 37 w 598"/>
                    <a:gd name="T35" fmla="*/ 127 h 572"/>
                    <a:gd name="T36" fmla="*/ 3 w 598"/>
                    <a:gd name="T37" fmla="*/ 233 h 572"/>
                    <a:gd name="T38" fmla="*/ 19 w 598"/>
                    <a:gd name="T39" fmla="*/ 409 h 572"/>
                    <a:gd name="T40" fmla="*/ 85 w 598"/>
                    <a:gd name="T41" fmla="*/ 511 h 57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98"/>
                    <a:gd name="T64" fmla="*/ 0 h 572"/>
                    <a:gd name="T65" fmla="*/ 598 w 598"/>
                    <a:gd name="T66" fmla="*/ 572 h 57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98" h="572">
                      <a:moveTo>
                        <a:pt x="85" y="511"/>
                      </a:moveTo>
                      <a:cubicBezTo>
                        <a:pt x="133" y="537"/>
                        <a:pt x="205" y="572"/>
                        <a:pt x="275" y="569"/>
                      </a:cubicBezTo>
                      <a:cubicBezTo>
                        <a:pt x="345" y="566"/>
                        <a:pt x="454" y="537"/>
                        <a:pt x="507" y="493"/>
                      </a:cubicBezTo>
                      <a:cubicBezTo>
                        <a:pt x="560" y="449"/>
                        <a:pt x="584" y="368"/>
                        <a:pt x="591" y="305"/>
                      </a:cubicBezTo>
                      <a:cubicBezTo>
                        <a:pt x="598" y="242"/>
                        <a:pt x="555" y="153"/>
                        <a:pt x="551" y="113"/>
                      </a:cubicBezTo>
                      <a:cubicBezTo>
                        <a:pt x="547" y="73"/>
                        <a:pt x="565" y="79"/>
                        <a:pt x="567" y="65"/>
                      </a:cubicBezTo>
                      <a:cubicBezTo>
                        <a:pt x="569" y="51"/>
                        <a:pt x="573" y="39"/>
                        <a:pt x="565" y="31"/>
                      </a:cubicBezTo>
                      <a:cubicBezTo>
                        <a:pt x="557" y="23"/>
                        <a:pt x="535" y="17"/>
                        <a:pt x="519" y="17"/>
                      </a:cubicBezTo>
                      <a:cubicBezTo>
                        <a:pt x="503" y="17"/>
                        <a:pt x="482" y="25"/>
                        <a:pt x="469" y="31"/>
                      </a:cubicBezTo>
                      <a:cubicBezTo>
                        <a:pt x="456" y="37"/>
                        <a:pt x="459" y="53"/>
                        <a:pt x="443" y="53"/>
                      </a:cubicBezTo>
                      <a:cubicBezTo>
                        <a:pt x="427" y="53"/>
                        <a:pt x="393" y="35"/>
                        <a:pt x="373" y="31"/>
                      </a:cubicBezTo>
                      <a:cubicBezTo>
                        <a:pt x="353" y="27"/>
                        <a:pt x="337" y="33"/>
                        <a:pt x="325" y="31"/>
                      </a:cubicBezTo>
                      <a:cubicBezTo>
                        <a:pt x="313" y="29"/>
                        <a:pt x="313" y="25"/>
                        <a:pt x="303" y="21"/>
                      </a:cubicBezTo>
                      <a:cubicBezTo>
                        <a:pt x="293" y="17"/>
                        <a:pt x="284" y="0"/>
                        <a:pt x="267" y="9"/>
                      </a:cubicBezTo>
                      <a:cubicBezTo>
                        <a:pt x="250" y="18"/>
                        <a:pt x="225" y="69"/>
                        <a:pt x="203" y="73"/>
                      </a:cubicBezTo>
                      <a:cubicBezTo>
                        <a:pt x="181" y="77"/>
                        <a:pt x="163" y="35"/>
                        <a:pt x="133" y="31"/>
                      </a:cubicBezTo>
                      <a:cubicBezTo>
                        <a:pt x="103" y="27"/>
                        <a:pt x="39" y="33"/>
                        <a:pt x="23" y="49"/>
                      </a:cubicBezTo>
                      <a:cubicBezTo>
                        <a:pt x="7" y="65"/>
                        <a:pt x="40" y="96"/>
                        <a:pt x="37" y="127"/>
                      </a:cubicBezTo>
                      <a:cubicBezTo>
                        <a:pt x="34" y="158"/>
                        <a:pt x="6" y="186"/>
                        <a:pt x="3" y="233"/>
                      </a:cubicBezTo>
                      <a:cubicBezTo>
                        <a:pt x="0" y="280"/>
                        <a:pt x="5" y="363"/>
                        <a:pt x="19" y="409"/>
                      </a:cubicBezTo>
                      <a:cubicBezTo>
                        <a:pt x="33" y="455"/>
                        <a:pt x="71" y="490"/>
                        <a:pt x="85" y="5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0C040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1" name="Freeform 103"/>
                <p:cNvSpPr>
                  <a:spLocks/>
                </p:cNvSpPr>
                <p:nvPr/>
              </p:nvSpPr>
              <p:spPr bwMode="auto">
                <a:xfrm>
                  <a:off x="1382" y="3143"/>
                  <a:ext cx="354" cy="515"/>
                </a:xfrm>
                <a:custGeom>
                  <a:avLst/>
                  <a:gdLst>
                    <a:gd name="T0" fmla="*/ 0 w 354"/>
                    <a:gd name="T1" fmla="*/ 3 h 515"/>
                    <a:gd name="T2" fmla="*/ 64 w 354"/>
                    <a:gd name="T3" fmla="*/ 11 h 515"/>
                    <a:gd name="T4" fmla="*/ 176 w 354"/>
                    <a:gd name="T5" fmla="*/ 71 h 515"/>
                    <a:gd name="T6" fmla="*/ 288 w 354"/>
                    <a:gd name="T7" fmla="*/ 163 h 515"/>
                    <a:gd name="T8" fmla="*/ 346 w 354"/>
                    <a:gd name="T9" fmla="*/ 313 h 515"/>
                    <a:gd name="T10" fmla="*/ 336 w 354"/>
                    <a:gd name="T11" fmla="*/ 403 h 515"/>
                    <a:gd name="T12" fmla="*/ 272 w 354"/>
                    <a:gd name="T13" fmla="*/ 515 h 5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54"/>
                    <a:gd name="T22" fmla="*/ 0 h 515"/>
                    <a:gd name="T23" fmla="*/ 354 w 354"/>
                    <a:gd name="T24" fmla="*/ 515 h 5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54" h="515">
                      <a:moveTo>
                        <a:pt x="0" y="3"/>
                      </a:moveTo>
                      <a:cubicBezTo>
                        <a:pt x="11" y="4"/>
                        <a:pt x="35" y="0"/>
                        <a:pt x="64" y="11"/>
                      </a:cubicBezTo>
                      <a:cubicBezTo>
                        <a:pt x="93" y="22"/>
                        <a:pt x="139" y="46"/>
                        <a:pt x="176" y="71"/>
                      </a:cubicBezTo>
                      <a:cubicBezTo>
                        <a:pt x="213" y="96"/>
                        <a:pt x="260" y="123"/>
                        <a:pt x="288" y="163"/>
                      </a:cubicBezTo>
                      <a:cubicBezTo>
                        <a:pt x="316" y="203"/>
                        <a:pt x="338" y="273"/>
                        <a:pt x="346" y="313"/>
                      </a:cubicBezTo>
                      <a:cubicBezTo>
                        <a:pt x="354" y="353"/>
                        <a:pt x="348" y="369"/>
                        <a:pt x="336" y="403"/>
                      </a:cubicBezTo>
                      <a:cubicBezTo>
                        <a:pt x="324" y="437"/>
                        <a:pt x="285" y="492"/>
                        <a:pt x="272" y="515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2" name="Freeform 104"/>
                <p:cNvSpPr>
                  <a:spLocks/>
                </p:cNvSpPr>
                <p:nvPr/>
              </p:nvSpPr>
              <p:spPr bwMode="auto">
                <a:xfrm>
                  <a:off x="1658" y="3120"/>
                  <a:ext cx="56" cy="162"/>
                </a:xfrm>
                <a:custGeom>
                  <a:avLst/>
                  <a:gdLst>
                    <a:gd name="T0" fmla="*/ 22 w 56"/>
                    <a:gd name="T1" fmla="*/ 0 h 162"/>
                    <a:gd name="T2" fmla="*/ 52 w 56"/>
                    <a:gd name="T3" fmla="*/ 78 h 162"/>
                    <a:gd name="T4" fmla="*/ 0 w 56"/>
                    <a:gd name="T5" fmla="*/ 162 h 162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162"/>
                    <a:gd name="T11" fmla="*/ 56 w 56"/>
                    <a:gd name="T12" fmla="*/ 162 h 16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162">
                      <a:moveTo>
                        <a:pt x="22" y="0"/>
                      </a:moveTo>
                      <a:cubicBezTo>
                        <a:pt x="27" y="13"/>
                        <a:pt x="56" y="51"/>
                        <a:pt x="52" y="78"/>
                      </a:cubicBezTo>
                      <a:cubicBezTo>
                        <a:pt x="48" y="105"/>
                        <a:pt x="11" y="145"/>
                        <a:pt x="0" y="16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3" name="Freeform 105"/>
                <p:cNvSpPr>
                  <a:spLocks/>
                </p:cNvSpPr>
                <p:nvPr/>
              </p:nvSpPr>
              <p:spPr bwMode="auto">
                <a:xfrm>
                  <a:off x="1680" y="3176"/>
                  <a:ext cx="150" cy="170"/>
                </a:xfrm>
                <a:custGeom>
                  <a:avLst/>
                  <a:gdLst>
                    <a:gd name="T0" fmla="*/ 0 w 150"/>
                    <a:gd name="T1" fmla="*/ 88 h 170"/>
                    <a:gd name="T2" fmla="*/ 50 w 150"/>
                    <a:gd name="T3" fmla="*/ 30 h 170"/>
                    <a:gd name="T4" fmla="*/ 130 w 150"/>
                    <a:gd name="T5" fmla="*/ 10 h 170"/>
                    <a:gd name="T6" fmla="*/ 144 w 150"/>
                    <a:gd name="T7" fmla="*/ 88 h 170"/>
                    <a:gd name="T8" fmla="*/ 96 w 150"/>
                    <a:gd name="T9" fmla="*/ 136 h 170"/>
                    <a:gd name="T10" fmla="*/ 54 w 150"/>
                    <a:gd name="T11" fmla="*/ 146 h 170"/>
                    <a:gd name="T12" fmla="*/ 30 w 150"/>
                    <a:gd name="T13" fmla="*/ 170 h 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0"/>
                    <a:gd name="T22" fmla="*/ 0 h 170"/>
                    <a:gd name="T23" fmla="*/ 150 w 150"/>
                    <a:gd name="T24" fmla="*/ 170 h 17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0" h="170">
                      <a:moveTo>
                        <a:pt x="0" y="88"/>
                      </a:moveTo>
                      <a:cubicBezTo>
                        <a:pt x="8" y="78"/>
                        <a:pt x="28" y="43"/>
                        <a:pt x="50" y="30"/>
                      </a:cubicBezTo>
                      <a:cubicBezTo>
                        <a:pt x="72" y="17"/>
                        <a:pt x="114" y="0"/>
                        <a:pt x="130" y="10"/>
                      </a:cubicBezTo>
                      <a:cubicBezTo>
                        <a:pt x="146" y="20"/>
                        <a:pt x="150" y="67"/>
                        <a:pt x="144" y="88"/>
                      </a:cubicBezTo>
                      <a:cubicBezTo>
                        <a:pt x="138" y="109"/>
                        <a:pt x="111" y="126"/>
                        <a:pt x="96" y="136"/>
                      </a:cubicBezTo>
                      <a:cubicBezTo>
                        <a:pt x="81" y="146"/>
                        <a:pt x="65" y="140"/>
                        <a:pt x="54" y="146"/>
                      </a:cubicBezTo>
                      <a:cubicBezTo>
                        <a:pt x="43" y="152"/>
                        <a:pt x="35" y="165"/>
                        <a:pt x="30" y="17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4" name="Freeform 106"/>
                <p:cNvSpPr>
                  <a:spLocks/>
                </p:cNvSpPr>
                <p:nvPr/>
              </p:nvSpPr>
              <p:spPr bwMode="auto">
                <a:xfrm>
                  <a:off x="1824" y="3216"/>
                  <a:ext cx="118" cy="190"/>
                </a:xfrm>
                <a:custGeom>
                  <a:avLst/>
                  <a:gdLst>
                    <a:gd name="T0" fmla="*/ 0 w 118"/>
                    <a:gd name="T1" fmla="*/ 0 h 190"/>
                    <a:gd name="T2" fmla="*/ 30 w 118"/>
                    <a:gd name="T3" fmla="*/ 42 h 190"/>
                    <a:gd name="T4" fmla="*/ 96 w 118"/>
                    <a:gd name="T5" fmla="*/ 96 h 190"/>
                    <a:gd name="T6" fmla="*/ 118 w 118"/>
                    <a:gd name="T7" fmla="*/ 190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8"/>
                    <a:gd name="T13" fmla="*/ 0 h 190"/>
                    <a:gd name="T14" fmla="*/ 118 w 118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8" h="190">
                      <a:moveTo>
                        <a:pt x="0" y="0"/>
                      </a:moveTo>
                      <a:cubicBezTo>
                        <a:pt x="5" y="7"/>
                        <a:pt x="14" y="26"/>
                        <a:pt x="30" y="42"/>
                      </a:cubicBezTo>
                      <a:cubicBezTo>
                        <a:pt x="46" y="58"/>
                        <a:pt x="81" y="71"/>
                        <a:pt x="96" y="96"/>
                      </a:cubicBezTo>
                      <a:cubicBezTo>
                        <a:pt x="111" y="121"/>
                        <a:pt x="114" y="171"/>
                        <a:pt x="118" y="19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5" name="Freeform 107"/>
                <p:cNvSpPr>
                  <a:spLocks/>
                </p:cNvSpPr>
                <p:nvPr/>
              </p:nvSpPr>
              <p:spPr bwMode="auto">
                <a:xfrm>
                  <a:off x="1806" y="3138"/>
                  <a:ext cx="114" cy="73"/>
                </a:xfrm>
                <a:custGeom>
                  <a:avLst/>
                  <a:gdLst>
                    <a:gd name="T0" fmla="*/ 0 w 114"/>
                    <a:gd name="T1" fmla="*/ 0 h 73"/>
                    <a:gd name="T2" fmla="*/ 52 w 114"/>
                    <a:gd name="T3" fmla="*/ 68 h 73"/>
                    <a:gd name="T4" fmla="*/ 114 w 114"/>
                    <a:gd name="T5" fmla="*/ 30 h 73"/>
                    <a:gd name="T6" fmla="*/ 0 60000 65536"/>
                    <a:gd name="T7" fmla="*/ 0 60000 65536"/>
                    <a:gd name="T8" fmla="*/ 0 60000 65536"/>
                    <a:gd name="T9" fmla="*/ 0 w 114"/>
                    <a:gd name="T10" fmla="*/ 0 h 73"/>
                    <a:gd name="T11" fmla="*/ 114 w 114"/>
                    <a:gd name="T12" fmla="*/ 73 h 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4" h="73">
                      <a:moveTo>
                        <a:pt x="0" y="0"/>
                      </a:moveTo>
                      <a:cubicBezTo>
                        <a:pt x="9" y="11"/>
                        <a:pt x="33" y="63"/>
                        <a:pt x="52" y="68"/>
                      </a:cubicBezTo>
                      <a:cubicBezTo>
                        <a:pt x="71" y="73"/>
                        <a:pt x="101" y="38"/>
                        <a:pt x="114" y="30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6" name="Freeform 108"/>
                <p:cNvSpPr>
                  <a:spLocks/>
                </p:cNvSpPr>
                <p:nvPr/>
              </p:nvSpPr>
              <p:spPr bwMode="auto">
                <a:xfrm>
                  <a:off x="1838" y="3382"/>
                  <a:ext cx="60" cy="168"/>
                </a:xfrm>
                <a:custGeom>
                  <a:avLst/>
                  <a:gdLst>
                    <a:gd name="T0" fmla="*/ 0 w 60"/>
                    <a:gd name="T1" fmla="*/ 0 h 168"/>
                    <a:gd name="T2" fmla="*/ 44 w 60"/>
                    <a:gd name="T3" fmla="*/ 60 h 168"/>
                    <a:gd name="T4" fmla="*/ 60 w 60"/>
                    <a:gd name="T5" fmla="*/ 168 h 168"/>
                    <a:gd name="T6" fmla="*/ 0 60000 65536"/>
                    <a:gd name="T7" fmla="*/ 0 60000 65536"/>
                    <a:gd name="T8" fmla="*/ 0 60000 65536"/>
                    <a:gd name="T9" fmla="*/ 0 w 60"/>
                    <a:gd name="T10" fmla="*/ 0 h 168"/>
                    <a:gd name="T11" fmla="*/ 60 w 60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" h="168">
                      <a:moveTo>
                        <a:pt x="0" y="0"/>
                      </a:moveTo>
                      <a:cubicBezTo>
                        <a:pt x="7" y="9"/>
                        <a:pt x="34" y="32"/>
                        <a:pt x="44" y="60"/>
                      </a:cubicBezTo>
                      <a:cubicBezTo>
                        <a:pt x="54" y="88"/>
                        <a:pt x="57" y="146"/>
                        <a:pt x="60" y="16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7" name="Freeform 109"/>
                <p:cNvSpPr>
                  <a:spLocks/>
                </p:cNvSpPr>
                <p:nvPr/>
              </p:nvSpPr>
              <p:spPr bwMode="auto">
                <a:xfrm>
                  <a:off x="1702" y="3354"/>
                  <a:ext cx="114" cy="276"/>
                </a:xfrm>
                <a:custGeom>
                  <a:avLst/>
                  <a:gdLst>
                    <a:gd name="T0" fmla="*/ 0 w 114"/>
                    <a:gd name="T1" fmla="*/ 0 h 276"/>
                    <a:gd name="T2" fmla="*/ 28 w 114"/>
                    <a:gd name="T3" fmla="*/ 40 h 276"/>
                    <a:gd name="T4" fmla="*/ 100 w 114"/>
                    <a:gd name="T5" fmla="*/ 80 h 276"/>
                    <a:gd name="T6" fmla="*/ 112 w 114"/>
                    <a:gd name="T7" fmla="*/ 168 h 276"/>
                    <a:gd name="T8" fmla="*/ 96 w 114"/>
                    <a:gd name="T9" fmla="*/ 27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6"/>
                    <a:gd name="T17" fmla="*/ 114 w 11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6">
                      <a:moveTo>
                        <a:pt x="0" y="0"/>
                      </a:moveTo>
                      <a:cubicBezTo>
                        <a:pt x="5" y="7"/>
                        <a:pt x="11" y="27"/>
                        <a:pt x="28" y="40"/>
                      </a:cubicBezTo>
                      <a:cubicBezTo>
                        <a:pt x="45" y="53"/>
                        <a:pt x="86" y="59"/>
                        <a:pt x="100" y="80"/>
                      </a:cubicBezTo>
                      <a:cubicBezTo>
                        <a:pt x="114" y="101"/>
                        <a:pt x="113" y="135"/>
                        <a:pt x="112" y="168"/>
                      </a:cubicBezTo>
                      <a:cubicBezTo>
                        <a:pt x="111" y="201"/>
                        <a:pt x="99" y="254"/>
                        <a:pt x="96" y="276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8" name="Freeform 110"/>
                <p:cNvSpPr>
                  <a:spLocks/>
                </p:cNvSpPr>
                <p:nvPr/>
              </p:nvSpPr>
              <p:spPr bwMode="auto">
                <a:xfrm>
                  <a:off x="1584" y="3552"/>
                  <a:ext cx="96" cy="48"/>
                </a:xfrm>
                <a:custGeom>
                  <a:avLst/>
                  <a:gdLst>
                    <a:gd name="T0" fmla="*/ 96 w 96"/>
                    <a:gd name="T1" fmla="*/ 0 h 48"/>
                    <a:gd name="T2" fmla="*/ 46 w 96"/>
                    <a:gd name="T3" fmla="*/ 38 h 48"/>
                    <a:gd name="T4" fmla="*/ 0 w 96"/>
                    <a:gd name="T5" fmla="*/ 48 h 48"/>
                    <a:gd name="T6" fmla="*/ 0 60000 65536"/>
                    <a:gd name="T7" fmla="*/ 0 60000 65536"/>
                    <a:gd name="T8" fmla="*/ 0 60000 65536"/>
                    <a:gd name="T9" fmla="*/ 0 w 96"/>
                    <a:gd name="T10" fmla="*/ 0 h 48"/>
                    <a:gd name="T11" fmla="*/ 96 w 96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6" h="48">
                      <a:moveTo>
                        <a:pt x="96" y="0"/>
                      </a:moveTo>
                      <a:cubicBezTo>
                        <a:pt x="88" y="6"/>
                        <a:pt x="62" y="30"/>
                        <a:pt x="46" y="38"/>
                      </a:cubicBezTo>
                      <a:cubicBezTo>
                        <a:pt x="30" y="46"/>
                        <a:pt x="10" y="46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49" name="Freeform 111"/>
                <p:cNvSpPr>
                  <a:spLocks/>
                </p:cNvSpPr>
                <p:nvPr/>
              </p:nvSpPr>
              <p:spPr bwMode="auto">
                <a:xfrm>
                  <a:off x="1390" y="3206"/>
                  <a:ext cx="98" cy="394"/>
                </a:xfrm>
                <a:custGeom>
                  <a:avLst/>
                  <a:gdLst>
                    <a:gd name="T0" fmla="*/ 0 w 98"/>
                    <a:gd name="T1" fmla="*/ 0 h 394"/>
                    <a:gd name="T2" fmla="*/ 56 w 98"/>
                    <a:gd name="T3" fmla="*/ 48 h 394"/>
                    <a:gd name="T4" fmla="*/ 84 w 98"/>
                    <a:gd name="T5" fmla="*/ 108 h 394"/>
                    <a:gd name="T6" fmla="*/ 72 w 98"/>
                    <a:gd name="T7" fmla="*/ 196 h 394"/>
                    <a:gd name="T8" fmla="*/ 40 w 98"/>
                    <a:gd name="T9" fmla="*/ 272 h 394"/>
                    <a:gd name="T10" fmla="*/ 98 w 98"/>
                    <a:gd name="T11" fmla="*/ 394 h 3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94"/>
                    <a:gd name="T20" fmla="*/ 98 w 98"/>
                    <a:gd name="T21" fmla="*/ 394 h 39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94">
                      <a:moveTo>
                        <a:pt x="0" y="0"/>
                      </a:moveTo>
                      <a:cubicBezTo>
                        <a:pt x="9" y="8"/>
                        <a:pt x="42" y="30"/>
                        <a:pt x="56" y="48"/>
                      </a:cubicBezTo>
                      <a:cubicBezTo>
                        <a:pt x="70" y="66"/>
                        <a:pt x="81" y="83"/>
                        <a:pt x="84" y="108"/>
                      </a:cubicBezTo>
                      <a:cubicBezTo>
                        <a:pt x="87" y="133"/>
                        <a:pt x="79" y="169"/>
                        <a:pt x="72" y="196"/>
                      </a:cubicBezTo>
                      <a:cubicBezTo>
                        <a:pt x="65" y="223"/>
                        <a:pt x="36" y="239"/>
                        <a:pt x="40" y="272"/>
                      </a:cubicBezTo>
                      <a:cubicBezTo>
                        <a:pt x="44" y="305"/>
                        <a:pt x="86" y="369"/>
                        <a:pt x="98" y="3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0" name="Freeform 112"/>
                <p:cNvSpPr>
                  <a:spLocks/>
                </p:cNvSpPr>
                <p:nvPr/>
              </p:nvSpPr>
              <p:spPr bwMode="auto">
                <a:xfrm>
                  <a:off x="1424" y="3216"/>
                  <a:ext cx="208" cy="448"/>
                </a:xfrm>
                <a:custGeom>
                  <a:avLst/>
                  <a:gdLst>
                    <a:gd name="T0" fmla="*/ 112 w 208"/>
                    <a:gd name="T1" fmla="*/ 0 h 448"/>
                    <a:gd name="T2" fmla="*/ 112 w 208"/>
                    <a:gd name="T3" fmla="*/ 96 h 448"/>
                    <a:gd name="T4" fmla="*/ 18 w 208"/>
                    <a:gd name="T5" fmla="*/ 210 h 448"/>
                    <a:gd name="T6" fmla="*/ 16 w 208"/>
                    <a:gd name="T7" fmla="*/ 336 h 448"/>
                    <a:gd name="T8" fmla="*/ 112 w 208"/>
                    <a:gd name="T9" fmla="*/ 432 h 448"/>
                    <a:gd name="T10" fmla="*/ 208 w 208"/>
                    <a:gd name="T11" fmla="*/ 432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8"/>
                    <a:gd name="T19" fmla="*/ 0 h 448"/>
                    <a:gd name="T20" fmla="*/ 208 w 208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8" h="448">
                      <a:moveTo>
                        <a:pt x="112" y="0"/>
                      </a:moveTo>
                      <a:cubicBezTo>
                        <a:pt x="120" y="32"/>
                        <a:pt x="128" y="61"/>
                        <a:pt x="112" y="96"/>
                      </a:cubicBezTo>
                      <a:cubicBezTo>
                        <a:pt x="96" y="131"/>
                        <a:pt x="34" y="170"/>
                        <a:pt x="18" y="210"/>
                      </a:cubicBezTo>
                      <a:cubicBezTo>
                        <a:pt x="2" y="250"/>
                        <a:pt x="0" y="299"/>
                        <a:pt x="16" y="336"/>
                      </a:cubicBezTo>
                      <a:cubicBezTo>
                        <a:pt x="32" y="373"/>
                        <a:pt x="80" y="416"/>
                        <a:pt x="112" y="432"/>
                      </a:cubicBezTo>
                      <a:cubicBezTo>
                        <a:pt x="144" y="448"/>
                        <a:pt x="176" y="440"/>
                        <a:pt x="208" y="4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1" name="Freeform 113"/>
                <p:cNvSpPr>
                  <a:spLocks/>
                </p:cNvSpPr>
                <p:nvPr/>
              </p:nvSpPr>
              <p:spPr bwMode="auto">
                <a:xfrm>
                  <a:off x="1362" y="3290"/>
                  <a:ext cx="113" cy="132"/>
                </a:xfrm>
                <a:custGeom>
                  <a:avLst/>
                  <a:gdLst>
                    <a:gd name="T0" fmla="*/ 0 w 113"/>
                    <a:gd name="T1" fmla="*/ 0 h 132"/>
                    <a:gd name="T2" fmla="*/ 100 w 113"/>
                    <a:gd name="T3" fmla="*/ 76 h 132"/>
                    <a:gd name="T4" fmla="*/ 80 w 113"/>
                    <a:gd name="T5" fmla="*/ 132 h 132"/>
                    <a:gd name="T6" fmla="*/ 0 60000 65536"/>
                    <a:gd name="T7" fmla="*/ 0 60000 65536"/>
                    <a:gd name="T8" fmla="*/ 0 60000 65536"/>
                    <a:gd name="T9" fmla="*/ 0 w 113"/>
                    <a:gd name="T10" fmla="*/ 0 h 132"/>
                    <a:gd name="T11" fmla="*/ 113 w 113"/>
                    <a:gd name="T12" fmla="*/ 132 h 1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3" h="132">
                      <a:moveTo>
                        <a:pt x="0" y="0"/>
                      </a:moveTo>
                      <a:cubicBezTo>
                        <a:pt x="17" y="13"/>
                        <a:pt x="87" y="54"/>
                        <a:pt x="100" y="76"/>
                      </a:cubicBezTo>
                      <a:cubicBezTo>
                        <a:pt x="113" y="98"/>
                        <a:pt x="84" y="120"/>
                        <a:pt x="80" y="13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2" name="Freeform 114"/>
                <p:cNvSpPr>
                  <a:spLocks/>
                </p:cNvSpPr>
                <p:nvPr/>
              </p:nvSpPr>
              <p:spPr bwMode="auto">
                <a:xfrm>
                  <a:off x="1488" y="3306"/>
                  <a:ext cx="114" cy="294"/>
                </a:xfrm>
                <a:custGeom>
                  <a:avLst/>
                  <a:gdLst>
                    <a:gd name="T0" fmla="*/ 114 w 114"/>
                    <a:gd name="T1" fmla="*/ 0 h 294"/>
                    <a:gd name="T2" fmla="*/ 48 w 114"/>
                    <a:gd name="T3" fmla="*/ 102 h 294"/>
                    <a:gd name="T4" fmla="*/ 14 w 114"/>
                    <a:gd name="T5" fmla="*/ 176 h 294"/>
                    <a:gd name="T6" fmla="*/ 0 w 114"/>
                    <a:gd name="T7" fmla="*/ 294 h 2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294"/>
                    <a:gd name="T14" fmla="*/ 114 w 114"/>
                    <a:gd name="T15" fmla="*/ 294 h 2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294">
                      <a:moveTo>
                        <a:pt x="114" y="0"/>
                      </a:moveTo>
                      <a:cubicBezTo>
                        <a:pt x="102" y="17"/>
                        <a:pt x="65" y="73"/>
                        <a:pt x="48" y="102"/>
                      </a:cubicBezTo>
                      <a:cubicBezTo>
                        <a:pt x="31" y="131"/>
                        <a:pt x="22" y="144"/>
                        <a:pt x="14" y="176"/>
                      </a:cubicBezTo>
                      <a:cubicBezTo>
                        <a:pt x="6" y="208"/>
                        <a:pt x="3" y="270"/>
                        <a:pt x="0" y="294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3" name="Freeform 115"/>
                <p:cNvSpPr>
                  <a:spLocks/>
                </p:cNvSpPr>
                <p:nvPr/>
              </p:nvSpPr>
              <p:spPr bwMode="auto">
                <a:xfrm>
                  <a:off x="1542" y="3378"/>
                  <a:ext cx="92" cy="12"/>
                </a:xfrm>
                <a:custGeom>
                  <a:avLst/>
                  <a:gdLst>
                    <a:gd name="T0" fmla="*/ 0 w 92"/>
                    <a:gd name="T1" fmla="*/ 12 h 12"/>
                    <a:gd name="T2" fmla="*/ 56 w 92"/>
                    <a:gd name="T3" fmla="*/ 0 h 12"/>
                    <a:gd name="T4" fmla="*/ 92 w 92"/>
                    <a:gd name="T5" fmla="*/ 12 h 12"/>
                    <a:gd name="T6" fmla="*/ 0 60000 65536"/>
                    <a:gd name="T7" fmla="*/ 0 60000 65536"/>
                    <a:gd name="T8" fmla="*/ 0 60000 65536"/>
                    <a:gd name="T9" fmla="*/ 0 w 92"/>
                    <a:gd name="T10" fmla="*/ 0 h 12"/>
                    <a:gd name="T11" fmla="*/ 92 w 92"/>
                    <a:gd name="T12" fmla="*/ 12 h 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" h="12">
                      <a:moveTo>
                        <a:pt x="0" y="12"/>
                      </a:moveTo>
                      <a:cubicBezTo>
                        <a:pt x="9" y="11"/>
                        <a:pt x="41" y="0"/>
                        <a:pt x="56" y="0"/>
                      </a:cubicBezTo>
                      <a:cubicBezTo>
                        <a:pt x="71" y="0"/>
                        <a:pt x="85" y="10"/>
                        <a:pt x="92" y="12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4" name="Freeform 116"/>
                <p:cNvSpPr>
                  <a:spLocks/>
                </p:cNvSpPr>
                <p:nvPr/>
              </p:nvSpPr>
              <p:spPr bwMode="auto">
                <a:xfrm>
                  <a:off x="1504" y="3430"/>
                  <a:ext cx="224" cy="234"/>
                </a:xfrm>
                <a:custGeom>
                  <a:avLst/>
                  <a:gdLst>
                    <a:gd name="T0" fmla="*/ 114 w 224"/>
                    <a:gd name="T1" fmla="*/ 0 h 234"/>
                    <a:gd name="T2" fmla="*/ 32 w 224"/>
                    <a:gd name="T3" fmla="*/ 74 h 234"/>
                    <a:gd name="T4" fmla="*/ 32 w 224"/>
                    <a:gd name="T5" fmla="*/ 122 h 234"/>
                    <a:gd name="T6" fmla="*/ 32 w 224"/>
                    <a:gd name="T7" fmla="*/ 218 h 234"/>
                    <a:gd name="T8" fmla="*/ 224 w 224"/>
                    <a:gd name="T9" fmla="*/ 2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4"/>
                    <a:gd name="T16" fmla="*/ 0 h 234"/>
                    <a:gd name="T17" fmla="*/ 224 w 2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4" h="234">
                      <a:moveTo>
                        <a:pt x="114" y="0"/>
                      </a:moveTo>
                      <a:cubicBezTo>
                        <a:pt x="100" y="13"/>
                        <a:pt x="46" y="54"/>
                        <a:pt x="32" y="74"/>
                      </a:cubicBezTo>
                      <a:cubicBezTo>
                        <a:pt x="18" y="94"/>
                        <a:pt x="32" y="98"/>
                        <a:pt x="32" y="122"/>
                      </a:cubicBezTo>
                      <a:cubicBezTo>
                        <a:pt x="32" y="146"/>
                        <a:pt x="0" y="202"/>
                        <a:pt x="32" y="218"/>
                      </a:cubicBezTo>
                      <a:cubicBezTo>
                        <a:pt x="64" y="234"/>
                        <a:pt x="144" y="226"/>
                        <a:pt x="224" y="218"/>
                      </a:cubicBezTo>
                    </a:path>
                  </a:pathLst>
                </a:custGeom>
                <a:noFill/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5" name="Freeform 117"/>
                <p:cNvSpPr>
                  <a:spLocks/>
                </p:cNvSpPr>
                <p:nvPr/>
              </p:nvSpPr>
              <p:spPr bwMode="auto">
                <a:xfrm>
                  <a:off x="1581" y="3453"/>
                  <a:ext cx="100" cy="102"/>
                </a:xfrm>
                <a:custGeom>
                  <a:avLst/>
                  <a:gdLst>
                    <a:gd name="T0" fmla="*/ 99 w 100"/>
                    <a:gd name="T1" fmla="*/ 3 h 102"/>
                    <a:gd name="T2" fmla="*/ 41 w 100"/>
                    <a:gd name="T3" fmla="*/ 61 h 102"/>
                    <a:gd name="T4" fmla="*/ 3 w 100"/>
                    <a:gd name="T5" fmla="*/ 99 h 102"/>
                    <a:gd name="T6" fmla="*/ 61 w 100"/>
                    <a:gd name="T7" fmla="*/ 81 h 102"/>
                    <a:gd name="T8" fmla="*/ 99 w 100"/>
                    <a:gd name="T9" fmla="*/ 3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0"/>
                    <a:gd name="T16" fmla="*/ 0 h 102"/>
                    <a:gd name="T17" fmla="*/ 100 w 10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0" h="102">
                      <a:moveTo>
                        <a:pt x="99" y="3"/>
                      </a:moveTo>
                      <a:cubicBezTo>
                        <a:pt x="96" y="0"/>
                        <a:pt x="57" y="45"/>
                        <a:pt x="41" y="61"/>
                      </a:cubicBezTo>
                      <a:cubicBezTo>
                        <a:pt x="25" y="77"/>
                        <a:pt x="0" y="96"/>
                        <a:pt x="3" y="99"/>
                      </a:cubicBezTo>
                      <a:cubicBezTo>
                        <a:pt x="6" y="102"/>
                        <a:pt x="45" y="97"/>
                        <a:pt x="61" y="81"/>
                      </a:cubicBezTo>
                      <a:cubicBezTo>
                        <a:pt x="77" y="65"/>
                        <a:pt x="100" y="9"/>
                        <a:pt x="99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56" name="Freeform 118"/>
                <p:cNvSpPr>
                  <a:spLocks/>
                </p:cNvSpPr>
                <p:nvPr/>
              </p:nvSpPr>
              <p:spPr bwMode="auto">
                <a:xfrm>
                  <a:off x="1665" y="3113"/>
                  <a:ext cx="186" cy="180"/>
                </a:xfrm>
                <a:custGeom>
                  <a:avLst/>
                  <a:gdLst>
                    <a:gd name="T0" fmla="*/ 137 w 186"/>
                    <a:gd name="T1" fmla="*/ 29 h 180"/>
                    <a:gd name="T2" fmla="*/ 73 w 186"/>
                    <a:gd name="T3" fmla="*/ 9 h 180"/>
                    <a:gd name="T4" fmla="*/ 5 w 186"/>
                    <a:gd name="T5" fmla="*/ 5 h 180"/>
                    <a:gd name="T6" fmla="*/ 41 w 186"/>
                    <a:gd name="T7" fmla="*/ 37 h 180"/>
                    <a:gd name="T8" fmla="*/ 45 w 186"/>
                    <a:gd name="T9" fmla="*/ 65 h 180"/>
                    <a:gd name="T10" fmla="*/ 53 w 186"/>
                    <a:gd name="T11" fmla="*/ 101 h 180"/>
                    <a:gd name="T12" fmla="*/ 76 w 186"/>
                    <a:gd name="T13" fmla="*/ 88 h 180"/>
                    <a:gd name="T14" fmla="*/ 137 w 186"/>
                    <a:gd name="T15" fmla="*/ 81 h 180"/>
                    <a:gd name="T16" fmla="*/ 153 w 186"/>
                    <a:gd name="T17" fmla="*/ 101 h 180"/>
                    <a:gd name="T18" fmla="*/ 153 w 186"/>
                    <a:gd name="T19" fmla="*/ 173 h 180"/>
                    <a:gd name="T20" fmla="*/ 161 w 186"/>
                    <a:gd name="T21" fmla="*/ 141 h 180"/>
                    <a:gd name="T22" fmla="*/ 181 w 186"/>
                    <a:gd name="T23" fmla="*/ 141 h 180"/>
                    <a:gd name="T24" fmla="*/ 169 w 186"/>
                    <a:gd name="T25" fmla="*/ 105 h 180"/>
                    <a:gd name="T26" fmla="*/ 181 w 186"/>
                    <a:gd name="T27" fmla="*/ 89 h 180"/>
                    <a:gd name="T28" fmla="*/ 137 w 186"/>
                    <a:gd name="T29" fmla="*/ 29 h 1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86"/>
                    <a:gd name="T46" fmla="*/ 0 h 180"/>
                    <a:gd name="T47" fmla="*/ 186 w 186"/>
                    <a:gd name="T48" fmla="*/ 180 h 1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86" h="180">
                      <a:moveTo>
                        <a:pt x="137" y="29"/>
                      </a:moveTo>
                      <a:cubicBezTo>
                        <a:pt x="119" y="16"/>
                        <a:pt x="95" y="13"/>
                        <a:pt x="73" y="9"/>
                      </a:cubicBezTo>
                      <a:cubicBezTo>
                        <a:pt x="51" y="5"/>
                        <a:pt x="10" y="0"/>
                        <a:pt x="5" y="5"/>
                      </a:cubicBezTo>
                      <a:cubicBezTo>
                        <a:pt x="0" y="10"/>
                        <a:pt x="34" y="27"/>
                        <a:pt x="41" y="37"/>
                      </a:cubicBezTo>
                      <a:cubicBezTo>
                        <a:pt x="48" y="47"/>
                        <a:pt x="43" y="54"/>
                        <a:pt x="45" y="65"/>
                      </a:cubicBezTo>
                      <a:cubicBezTo>
                        <a:pt x="47" y="76"/>
                        <a:pt x="48" y="97"/>
                        <a:pt x="53" y="101"/>
                      </a:cubicBezTo>
                      <a:cubicBezTo>
                        <a:pt x="58" y="105"/>
                        <a:pt x="62" y="91"/>
                        <a:pt x="76" y="88"/>
                      </a:cubicBezTo>
                      <a:cubicBezTo>
                        <a:pt x="90" y="85"/>
                        <a:pt x="124" y="79"/>
                        <a:pt x="137" y="81"/>
                      </a:cubicBezTo>
                      <a:cubicBezTo>
                        <a:pt x="150" y="83"/>
                        <a:pt x="150" y="86"/>
                        <a:pt x="153" y="101"/>
                      </a:cubicBezTo>
                      <a:cubicBezTo>
                        <a:pt x="156" y="116"/>
                        <a:pt x="152" y="166"/>
                        <a:pt x="153" y="173"/>
                      </a:cubicBezTo>
                      <a:cubicBezTo>
                        <a:pt x="154" y="180"/>
                        <a:pt x="156" y="146"/>
                        <a:pt x="161" y="141"/>
                      </a:cubicBezTo>
                      <a:cubicBezTo>
                        <a:pt x="166" y="136"/>
                        <a:pt x="180" y="147"/>
                        <a:pt x="181" y="141"/>
                      </a:cubicBezTo>
                      <a:cubicBezTo>
                        <a:pt x="182" y="135"/>
                        <a:pt x="169" y="114"/>
                        <a:pt x="169" y="105"/>
                      </a:cubicBezTo>
                      <a:cubicBezTo>
                        <a:pt x="169" y="96"/>
                        <a:pt x="186" y="102"/>
                        <a:pt x="181" y="89"/>
                      </a:cubicBezTo>
                      <a:cubicBezTo>
                        <a:pt x="176" y="76"/>
                        <a:pt x="155" y="42"/>
                        <a:pt x="137" y="29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solidFill>
                    <a:srgbClr val="003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539" name="Freeform 119"/>
              <p:cNvSpPr>
                <a:spLocks/>
              </p:cNvSpPr>
              <p:nvPr/>
            </p:nvSpPr>
            <p:spPr bwMode="auto">
              <a:xfrm>
                <a:off x="2670" y="3462"/>
                <a:ext cx="406" cy="135"/>
              </a:xfrm>
              <a:custGeom>
                <a:avLst/>
                <a:gdLst>
                  <a:gd name="T0" fmla="*/ 0 w 406"/>
                  <a:gd name="T1" fmla="*/ 0 h 135"/>
                  <a:gd name="T2" fmla="*/ 44 w 406"/>
                  <a:gd name="T3" fmla="*/ 64 h 135"/>
                  <a:gd name="T4" fmla="*/ 168 w 406"/>
                  <a:gd name="T5" fmla="*/ 124 h 135"/>
                  <a:gd name="T6" fmla="*/ 316 w 406"/>
                  <a:gd name="T7" fmla="*/ 128 h 135"/>
                  <a:gd name="T8" fmla="*/ 402 w 406"/>
                  <a:gd name="T9" fmla="*/ 90 h 135"/>
                  <a:gd name="T10" fmla="*/ 292 w 406"/>
                  <a:gd name="T11" fmla="*/ 112 h 135"/>
                  <a:gd name="T12" fmla="*/ 232 w 406"/>
                  <a:gd name="T13" fmla="*/ 116 h 135"/>
                  <a:gd name="T14" fmla="*/ 120 w 406"/>
                  <a:gd name="T15" fmla="*/ 88 h 135"/>
                  <a:gd name="T16" fmla="*/ 68 w 406"/>
                  <a:gd name="T17" fmla="*/ 72 h 135"/>
                  <a:gd name="T18" fmla="*/ 4 w 406"/>
                  <a:gd name="T19" fmla="*/ 0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6"/>
                  <a:gd name="T31" fmla="*/ 0 h 135"/>
                  <a:gd name="T32" fmla="*/ 406 w 406"/>
                  <a:gd name="T33" fmla="*/ 135 h 1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6" h="135">
                    <a:moveTo>
                      <a:pt x="0" y="0"/>
                    </a:moveTo>
                    <a:cubicBezTo>
                      <a:pt x="7" y="11"/>
                      <a:pt x="16" y="43"/>
                      <a:pt x="44" y="64"/>
                    </a:cubicBezTo>
                    <a:cubicBezTo>
                      <a:pt x="72" y="85"/>
                      <a:pt x="123" y="113"/>
                      <a:pt x="168" y="124"/>
                    </a:cubicBezTo>
                    <a:cubicBezTo>
                      <a:pt x="213" y="135"/>
                      <a:pt x="277" y="134"/>
                      <a:pt x="316" y="128"/>
                    </a:cubicBezTo>
                    <a:cubicBezTo>
                      <a:pt x="355" y="122"/>
                      <a:pt x="406" y="93"/>
                      <a:pt x="402" y="90"/>
                    </a:cubicBezTo>
                    <a:cubicBezTo>
                      <a:pt x="398" y="87"/>
                      <a:pt x="320" y="108"/>
                      <a:pt x="292" y="112"/>
                    </a:cubicBezTo>
                    <a:cubicBezTo>
                      <a:pt x="264" y="116"/>
                      <a:pt x="261" y="120"/>
                      <a:pt x="232" y="116"/>
                    </a:cubicBezTo>
                    <a:cubicBezTo>
                      <a:pt x="203" y="112"/>
                      <a:pt x="147" y="95"/>
                      <a:pt x="120" y="88"/>
                    </a:cubicBezTo>
                    <a:cubicBezTo>
                      <a:pt x="93" y="81"/>
                      <a:pt x="87" y="87"/>
                      <a:pt x="68" y="72"/>
                    </a:cubicBezTo>
                    <a:cubicBezTo>
                      <a:pt x="49" y="57"/>
                      <a:pt x="17" y="15"/>
                      <a:pt x="4" y="0"/>
                    </a:cubicBezTo>
                  </a:path>
                </a:pathLst>
              </a:custGeom>
              <a:gradFill rotWithShape="1">
                <a:gsLst>
                  <a:gs pos="0">
                    <a:srgbClr val="003A00"/>
                  </a:gs>
                  <a:gs pos="100000">
                    <a:srgbClr val="003A00"/>
                  </a:gs>
                </a:gsLst>
                <a:lin ang="5400000" scaled="1"/>
              </a:gradFill>
              <a:ln w="3175">
                <a:solidFill>
                  <a:srgbClr val="003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36" name="Rectangle 120"/>
            <p:cNvSpPr>
              <a:spLocks noChangeArrowheads="1"/>
            </p:cNvSpPr>
            <p:nvPr/>
          </p:nvSpPr>
          <p:spPr bwMode="auto">
            <a:xfrm>
              <a:off x="3696" y="3265"/>
              <a:ext cx="145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000000"/>
                  </a:solidFill>
                  <a:latin typeface="Times New Roman" pitchFamily="18" charset="0"/>
                </a:rPr>
                <a:t>6 мешков</a:t>
              </a:r>
            </a:p>
          </p:txBody>
        </p:sp>
        <p:sp>
          <p:nvSpPr>
            <p:cNvPr id="107537" name="Freeform 121" descr="Циновка"/>
            <p:cNvSpPr>
              <a:spLocks/>
            </p:cNvSpPr>
            <p:nvPr/>
          </p:nvSpPr>
          <p:spPr bwMode="auto">
            <a:xfrm flipH="1">
              <a:off x="2600" y="280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23" name="Text Box 123"/>
          <p:cNvSpPr txBox="1">
            <a:spLocks noChangeArrowheads="1"/>
          </p:cNvSpPr>
          <p:nvPr/>
        </p:nvSpPr>
        <p:spPr bwMode="auto">
          <a:xfrm>
            <a:off x="303213" y="2655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2412" name="Text Box 124"/>
          <p:cNvSpPr txBox="1">
            <a:spLocks noChangeArrowheads="1"/>
          </p:cNvSpPr>
          <p:nvPr/>
        </p:nvSpPr>
        <p:spPr bwMode="auto">
          <a:xfrm>
            <a:off x="611188" y="620713"/>
            <a:ext cx="5349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Пусть  капусты  привезли  х  мешков.</a:t>
            </a:r>
          </a:p>
          <a:p>
            <a:r>
              <a:rPr lang="ru-RU" sz="2400" b="1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Тогда  картофеля  2х мешков.</a:t>
            </a:r>
          </a:p>
          <a:p>
            <a:r>
              <a:rPr lang="ru-RU" sz="2400" b="1" i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Всего  привезли  9 мешков.</a:t>
            </a:r>
          </a:p>
          <a:p>
            <a:endParaRPr lang="ru-RU" sz="2400" b="1" i="1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13" name="Rectangle 125"/>
          <p:cNvSpPr>
            <a:spLocks noChangeArrowheads="1"/>
          </p:cNvSpPr>
          <p:nvPr/>
        </p:nvSpPr>
        <p:spPr bwMode="auto">
          <a:xfrm>
            <a:off x="1692275" y="4724400"/>
            <a:ext cx="4895850" cy="865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Ответ:  3 мешка капусты</a:t>
            </a:r>
          </a:p>
          <a:p>
            <a:pPr algn="ctr">
              <a:spcBef>
                <a:spcPct val="20000"/>
              </a:spcBef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и 6 мешков  картофеля.</a:t>
            </a: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8633" name="Text Box 89"/>
          <p:cNvSpPr txBox="1">
            <a:spLocks noChangeArrowheads="1"/>
          </p:cNvSpPr>
          <p:nvPr/>
        </p:nvSpPr>
        <p:spPr bwMode="auto">
          <a:xfrm>
            <a:off x="900113" y="2060575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99"/>
                </a:solidFill>
                <a:latin typeface="Times New Roman" pitchFamily="18" charset="0"/>
              </a:rPr>
              <a:t>x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+ 2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x </a:t>
            </a: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= 9</a:t>
            </a:r>
          </a:p>
        </p:txBody>
      </p:sp>
      <p:sp>
        <p:nvSpPr>
          <p:cNvPr id="108635" name="Text Box 91"/>
          <p:cNvSpPr txBox="1">
            <a:spLocks noChangeArrowheads="1"/>
          </p:cNvSpPr>
          <p:nvPr/>
        </p:nvSpPr>
        <p:spPr bwMode="auto">
          <a:xfrm>
            <a:off x="827088" y="25654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 = 9</a:t>
            </a:r>
          </a:p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08636" name="Text Box 92"/>
          <p:cNvSpPr txBox="1">
            <a:spLocks noChangeArrowheads="1"/>
          </p:cNvSpPr>
          <p:nvPr/>
        </p:nvSpPr>
        <p:spPr bwMode="auto">
          <a:xfrm>
            <a:off x="827088" y="2997200"/>
            <a:ext cx="1296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 = 9 : 3</a:t>
            </a:r>
          </a:p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08637" name="Text Box 93"/>
          <p:cNvSpPr txBox="1">
            <a:spLocks noChangeArrowheads="1"/>
          </p:cNvSpPr>
          <p:nvPr/>
        </p:nvSpPr>
        <p:spPr bwMode="auto">
          <a:xfrm>
            <a:off x="755650" y="3500438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99"/>
                </a:solidFill>
                <a:latin typeface="Times New Roman" pitchFamily="18" charset="0"/>
              </a:rPr>
              <a:t>x </a:t>
            </a:r>
            <a:r>
              <a:rPr lang="ru-RU" sz="2400" b="1" i="1">
                <a:solidFill>
                  <a:srgbClr val="333399"/>
                </a:solidFill>
                <a:latin typeface="Times New Roman" pitchFamily="18" charset="0"/>
              </a:rPr>
              <a:t>=</a:t>
            </a:r>
            <a:r>
              <a:rPr lang="en-US" sz="2400" b="1" i="1">
                <a:solidFill>
                  <a:srgbClr val="333399"/>
                </a:solidFill>
                <a:latin typeface="Times New Roman" pitchFamily="18" charset="0"/>
              </a:rPr>
              <a:t> 3</a:t>
            </a:r>
            <a:r>
              <a:rPr lang="en-US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b="1" i="1">
                <a:solidFill>
                  <a:srgbClr val="333399"/>
                </a:solidFill>
              </a:rPr>
              <a:t>(мешка) капусты</a:t>
            </a:r>
          </a:p>
        </p:txBody>
      </p:sp>
      <p:sp>
        <p:nvSpPr>
          <p:cNvPr id="108638" name="Text Box 94"/>
          <p:cNvSpPr txBox="1">
            <a:spLocks noChangeArrowheads="1"/>
          </p:cNvSpPr>
          <p:nvPr/>
        </p:nvSpPr>
        <p:spPr bwMode="auto">
          <a:xfrm>
            <a:off x="611188" y="4005263"/>
            <a:ext cx="4392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2 * 3 = 6 (</a:t>
            </a:r>
            <a:r>
              <a:rPr lang="ru-RU" b="1" i="1">
                <a:solidFill>
                  <a:schemeClr val="accent2"/>
                </a:solidFill>
              </a:rPr>
              <a:t>мешков)картофеля</a:t>
            </a:r>
          </a:p>
          <a:p>
            <a:endParaRPr lang="ru-RU"/>
          </a:p>
        </p:txBody>
      </p:sp>
      <p:pic>
        <p:nvPicPr>
          <p:cNvPr id="107614" name="Picture 94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8263" y="188913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10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10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10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tmFilter="0,0; .5, 1; 1, 1"/>
                                        <p:tgtEl>
                                          <p:spTgt spid="10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tmFilter="0,0; .5, 1; 1, 1"/>
                                        <p:tgtEl>
                                          <p:spTgt spid="10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2" grpId="0"/>
      <p:bldP spid="12413" grpId="0" animBg="1"/>
      <p:bldP spid="108636" grpId="0"/>
      <p:bldP spid="108637" grpId="0"/>
      <p:bldP spid="1086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79388" y="260350"/>
            <a:ext cx="5832475" cy="647700"/>
          </a:xfrm>
          <a:prstGeom prst="wedgeRoundRectCallout">
            <a:avLst>
              <a:gd name="adj1" fmla="val 69681"/>
              <a:gd name="adj2" fmla="val 148773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Решение  уравнений: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3924300" y="1196975"/>
            <a:ext cx="3103563" cy="490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14y – 9y = 100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468313" y="4005263"/>
            <a:ext cx="3887787" cy="54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13a – 8a + a = 36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95" name="WordArt 11"/>
          <p:cNvSpPr>
            <a:spLocks noChangeArrowheads="1" noChangeShapeType="1" noTextEdit="1"/>
          </p:cNvSpPr>
          <p:nvPr/>
        </p:nvSpPr>
        <p:spPr bwMode="auto">
          <a:xfrm>
            <a:off x="4211638" y="2924175"/>
            <a:ext cx="1296987" cy="565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y = 20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0598" name="WordArt 13"/>
          <p:cNvSpPr>
            <a:spLocks noChangeArrowheads="1" noChangeShapeType="1" noTextEdit="1"/>
          </p:cNvSpPr>
          <p:nvPr/>
        </p:nvSpPr>
        <p:spPr bwMode="auto">
          <a:xfrm>
            <a:off x="611188" y="6092825"/>
            <a:ext cx="1466850" cy="541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= 6  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3995738" y="1773238"/>
            <a:ext cx="1908175" cy="598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5y = 100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4067175" y="2349500"/>
            <a:ext cx="2220913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y = 100:5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468313" y="4724400"/>
            <a:ext cx="2052637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6a = 36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10"/>
          <p:cNvSpPr>
            <a:spLocks noChangeArrowheads="1" noChangeShapeType="1" noTextEdit="1"/>
          </p:cNvSpPr>
          <p:nvPr/>
        </p:nvSpPr>
        <p:spPr bwMode="auto">
          <a:xfrm>
            <a:off x="546100" y="5445125"/>
            <a:ext cx="20526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= 36:6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7"/>
          <p:cNvSpPr>
            <a:spLocks noChangeArrowheads="1" noChangeShapeType="1" noTextEdit="1"/>
          </p:cNvSpPr>
          <p:nvPr/>
        </p:nvSpPr>
        <p:spPr bwMode="auto">
          <a:xfrm>
            <a:off x="323850" y="1196975"/>
            <a:ext cx="3103563" cy="492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5x + 3x = 16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2074863" cy="420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8x = 16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20732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8x = 16:8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1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1295400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</a:t>
            </a:r>
          </a:p>
        </p:txBody>
      </p:sp>
      <p:sp>
        <p:nvSpPr>
          <p:cNvPr id="21" name="WordArt 10"/>
          <p:cNvSpPr>
            <a:spLocks noChangeArrowheads="1" noChangeShapeType="1" noTextEdit="1"/>
          </p:cNvSpPr>
          <p:nvPr/>
        </p:nvSpPr>
        <p:spPr bwMode="auto">
          <a:xfrm>
            <a:off x="5003800" y="4005263"/>
            <a:ext cx="3887788" cy="54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7b + 3b - 10b = 3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10"/>
          <p:cNvSpPr>
            <a:spLocks noChangeArrowheads="1" noChangeShapeType="1" noTextEdit="1"/>
          </p:cNvSpPr>
          <p:nvPr/>
        </p:nvSpPr>
        <p:spPr bwMode="auto">
          <a:xfrm>
            <a:off x="4932363" y="4868863"/>
            <a:ext cx="1849437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0*b = 3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10"/>
          <p:cNvSpPr>
            <a:spLocks noChangeArrowheads="1" noChangeShapeType="1" noTextEdit="1"/>
          </p:cNvSpPr>
          <p:nvPr/>
        </p:nvSpPr>
        <p:spPr bwMode="auto">
          <a:xfrm>
            <a:off x="4986338" y="5589588"/>
            <a:ext cx="2609850" cy="55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Нет решений</a:t>
            </a:r>
          </a:p>
        </p:txBody>
      </p:sp>
      <p:pic>
        <p:nvPicPr>
          <p:cNvPr id="109587" name="Picture 19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60350"/>
            <a:ext cx="24114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4" grpId="0" animBg="1"/>
      <p:bldP spid="16395" grpId="0" animBg="1"/>
      <p:bldP spid="11059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908175" y="0"/>
            <a:ext cx="6911975" cy="1441450"/>
          </a:xfrm>
          <a:prstGeom prst="wedgeRoundRectCallout">
            <a:avLst>
              <a:gd name="adj1" fmla="val -60153"/>
              <a:gd name="adj2" fmla="val 40968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Самостоятельная  работа</a:t>
            </a:r>
          </a:p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с  последующей  проверкой  учителем.</a:t>
            </a:r>
          </a:p>
        </p:txBody>
      </p:sp>
      <p:graphicFrame>
        <p:nvGraphicFramePr>
          <p:cNvPr id="17496" name="Group 8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513" cy="4565650"/>
        </p:xfrm>
        <a:graphic>
          <a:graphicData uri="http://schemas.openxmlformats.org/drawingml/2006/table">
            <a:tbl>
              <a:tblPr/>
              <a:tblGrid>
                <a:gridCol w="4186238"/>
                <a:gridCol w="4105275"/>
              </a:tblGrid>
              <a:tr h="566738">
                <a:tc gridSpan="2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Упростить  выражение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найти значение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6163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+ 23 x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x    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х = 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42а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36a + a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а = 11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Решить уравнение: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5y + 12y = 3553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– 16b = 9165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3.Вынести общий множитель за скобки 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8x – 16 y + 80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27a + 9b - 45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20a - 28b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56x + 63y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4" name="Rectangle 6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98" name="Rectangle 90"/>
          <p:cNvSpPr>
            <a:spLocks noChangeArrowheads="1"/>
          </p:cNvSpPr>
          <p:nvPr/>
        </p:nvSpPr>
        <p:spPr bwMode="auto">
          <a:xfrm>
            <a:off x="0" y="3030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99" name="Oval 91"/>
          <p:cNvSpPr>
            <a:spLocks noChangeArrowheads="1"/>
          </p:cNvSpPr>
          <p:nvPr/>
        </p:nvSpPr>
        <p:spPr bwMode="auto">
          <a:xfrm>
            <a:off x="1692275" y="1844675"/>
            <a:ext cx="914400" cy="4762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В1</a:t>
            </a:r>
          </a:p>
        </p:txBody>
      </p:sp>
      <p:sp>
        <p:nvSpPr>
          <p:cNvPr id="17500" name="Oval 92"/>
          <p:cNvSpPr>
            <a:spLocks noChangeArrowheads="1"/>
          </p:cNvSpPr>
          <p:nvPr/>
        </p:nvSpPr>
        <p:spPr bwMode="auto">
          <a:xfrm>
            <a:off x="7164388" y="1844675"/>
            <a:ext cx="914400" cy="4762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В2</a:t>
            </a:r>
          </a:p>
        </p:txBody>
      </p:sp>
      <p:pic>
        <p:nvPicPr>
          <p:cNvPr id="110629" name="Picture 37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3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74" grpId="0" animBg="1"/>
      <p:bldP spid="17478" grpId="0" animBg="1"/>
      <p:bldP spid="17485" grpId="0" animBg="1"/>
      <p:bldP spid="17488" grpId="0" animBg="1"/>
      <p:bldP spid="17495" grpId="0" animBg="1"/>
      <p:bldP spid="17498" grpId="0" animBg="1"/>
      <p:bldP spid="17499" grpId="0" animBg="1"/>
      <p:bldP spid="175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 rot="-1063165">
            <a:off x="250825" y="2492375"/>
            <a:ext cx="8893175" cy="1814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Спасибо  за  урок!</a:t>
            </a:r>
          </a:p>
        </p:txBody>
      </p:sp>
      <p:pic>
        <p:nvPicPr>
          <p:cNvPr id="111621" name="Picture 5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2" name="Picture 6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124075" y="260350"/>
            <a:ext cx="6805613" cy="1008063"/>
          </a:xfrm>
          <a:prstGeom prst="wedgeRoundRectCallout">
            <a:avLst>
              <a:gd name="adj1" fmla="val -62806"/>
              <a:gd name="adj2" fmla="val 86380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rgbClr val="333399"/>
                </a:solidFill>
                <a:latin typeface="Georgia" pitchFamily="18" charset="0"/>
              </a:rPr>
              <a:t>Найдите значения выражений удобным способом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2852738"/>
            <a:ext cx="8243888" cy="863600"/>
          </a:xfrm>
          <a:prstGeom prst="wedgeRoundRectCallout">
            <a:avLst>
              <a:gd name="adj1" fmla="val 48190"/>
              <a:gd name="adj2" fmla="val -102389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А  я  знаю, нужно использовать  распределительный закон  умножения.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539750" y="3789363"/>
            <a:ext cx="590391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+ ac =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а(в + с)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419475" y="5229225"/>
            <a:ext cx="24495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15(83+17)=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79388" y="6021388"/>
            <a:ext cx="3025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79*21-69*21=</a:t>
            </a: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3276600" y="6021388"/>
            <a:ext cx="25923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21(79-69)=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5940425" y="6021388"/>
            <a:ext cx="18716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21*10 =</a:t>
            </a:r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7956550" y="6021388"/>
            <a:ext cx="971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210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179388" y="5229225"/>
            <a:ext cx="31686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15*83+15*17 =</a:t>
            </a: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1979613" y="1412875"/>
            <a:ext cx="324008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15*83+15*17 =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1979613" y="2205038"/>
            <a:ext cx="324008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79*21-69*21=</a:t>
            </a:r>
          </a:p>
        </p:txBody>
      </p: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468313" y="4437063"/>
            <a:ext cx="59039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- ac =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а(в - с)</a:t>
            </a:r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>
            <a:off x="5940425" y="5300663"/>
            <a:ext cx="1873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15*100 =</a:t>
            </a:r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>
            <a:off x="7812088" y="5300663"/>
            <a:ext cx="11160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1500</a:t>
            </a:r>
          </a:p>
        </p:txBody>
      </p:sp>
      <p:pic>
        <p:nvPicPr>
          <p:cNvPr id="96274" name="Picture 18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81188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75" name="Picture 19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1338" y="1341438"/>
            <a:ext cx="22526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  <p:bldP spid="4104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3" grpId="0" animBg="1"/>
      <p:bldP spid="4114" grpId="0" animBg="1"/>
      <p:bldP spid="4115" grpId="0" animBg="1"/>
      <p:bldP spid="4124" grpId="0" animBg="1"/>
      <p:bldP spid="4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476375" y="2349500"/>
            <a:ext cx="5776913" cy="922338"/>
          </a:xfrm>
          <a:prstGeom prst="wedgeRoundRectCallout">
            <a:avLst>
              <a:gd name="adj1" fmla="val 67644"/>
              <a:gd name="adj2" fmla="val -82875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Используем  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распределительный закон 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79388" y="3382963"/>
            <a:ext cx="60483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ab +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 =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+ c)</a:t>
            </a:r>
            <a:endParaRPr lang="ru-RU" sz="3600" b="1" i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23838" y="4765675"/>
            <a:ext cx="2662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2x + 3x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073400" y="4765675"/>
            <a:ext cx="2598738" cy="55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(2 + 3)*x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816850" y="4678363"/>
            <a:ext cx="1049338" cy="519112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000099"/>
                </a:solidFill>
                <a:latin typeface="Times New Roman" pitchFamily="18" charset="0"/>
              </a:rPr>
              <a:t>5x</a:t>
            </a:r>
            <a:endParaRPr lang="ru-RU" sz="5400" b="1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323850" y="6113463"/>
            <a:ext cx="2662238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2x + 3x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3203575" y="6113463"/>
            <a:ext cx="781050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5x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10"/>
          <p:cNvSpPr>
            <a:spLocks noChangeArrowheads="1" noChangeShapeType="1" noTextEdit="1"/>
          </p:cNvSpPr>
          <p:nvPr/>
        </p:nvSpPr>
        <p:spPr bwMode="auto">
          <a:xfrm>
            <a:off x="5835650" y="4765675"/>
            <a:ext cx="17256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5*x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2244725" y="1668463"/>
            <a:ext cx="26622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8y – 5y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WordArt 8"/>
          <p:cNvSpPr>
            <a:spLocks noChangeArrowheads="1" noChangeShapeType="1" noTextEdit="1"/>
          </p:cNvSpPr>
          <p:nvPr/>
        </p:nvSpPr>
        <p:spPr bwMode="auto">
          <a:xfrm>
            <a:off x="288925" y="4108450"/>
            <a:ext cx="60483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ab -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 =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- c)</a:t>
            </a:r>
            <a:endParaRPr lang="ru-RU" sz="3600" b="1" i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WordArt 15"/>
          <p:cNvSpPr>
            <a:spLocks noChangeArrowheads="1" noChangeShapeType="1" noTextEdit="1"/>
          </p:cNvSpPr>
          <p:nvPr/>
        </p:nvSpPr>
        <p:spPr bwMode="auto">
          <a:xfrm>
            <a:off x="249238" y="5403850"/>
            <a:ext cx="2662237" cy="48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8y – 5y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5"/>
          <p:cNvSpPr>
            <a:spLocks noChangeArrowheads="1" noChangeShapeType="1" noTextEdit="1"/>
          </p:cNvSpPr>
          <p:nvPr/>
        </p:nvSpPr>
        <p:spPr bwMode="auto">
          <a:xfrm>
            <a:off x="3111500" y="5403850"/>
            <a:ext cx="2662238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(8 – 5)*y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10"/>
          <p:cNvSpPr>
            <a:spLocks noChangeArrowheads="1" noChangeShapeType="1" noTextEdit="1"/>
          </p:cNvSpPr>
          <p:nvPr/>
        </p:nvSpPr>
        <p:spPr bwMode="auto">
          <a:xfrm>
            <a:off x="5884863" y="5365750"/>
            <a:ext cx="1724025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3*y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7816850" y="5403850"/>
            <a:ext cx="858838" cy="346075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i="1">
                <a:solidFill>
                  <a:srgbClr val="006600"/>
                </a:solidFill>
                <a:latin typeface="Times New Roman" pitchFamily="18" charset="0"/>
              </a:rPr>
              <a:t>3y</a:t>
            </a:r>
            <a:endParaRPr lang="ru-RU" sz="54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3" name="WordArt 15"/>
          <p:cNvSpPr>
            <a:spLocks noChangeArrowheads="1" noChangeShapeType="1" noTextEdit="1"/>
          </p:cNvSpPr>
          <p:nvPr/>
        </p:nvSpPr>
        <p:spPr bwMode="auto">
          <a:xfrm>
            <a:off x="5006975" y="6113463"/>
            <a:ext cx="2662238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8y – 5y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13"/>
          <p:cNvSpPr>
            <a:spLocks noChangeArrowheads="1" noChangeShapeType="1" noTextEdit="1"/>
          </p:cNvSpPr>
          <p:nvPr/>
        </p:nvSpPr>
        <p:spPr bwMode="auto">
          <a:xfrm>
            <a:off x="7888288" y="6113463"/>
            <a:ext cx="715962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3y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7302" name="Picture 2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303" name="Picture 2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981075"/>
            <a:ext cx="24114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763713" y="260350"/>
            <a:ext cx="7380287" cy="576263"/>
          </a:xfrm>
          <a:prstGeom prst="wedgeRoundRectCallout">
            <a:avLst>
              <a:gd name="adj1" fmla="val -57463"/>
              <a:gd name="adj2" fmla="val 206472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А  как  проще записать выражение?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195513" y="1052513"/>
            <a:ext cx="2662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2x + 3x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126" grpId="0" animBg="1"/>
      <p:bldP spid="51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065338" y="1573213"/>
            <a:ext cx="33845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12а + 7а =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051050" y="2517775"/>
            <a:ext cx="352901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24т + 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2170113" y="3355975"/>
            <a:ext cx="35639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16b -5b =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195513" y="4221163"/>
            <a:ext cx="3384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18n - n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2159000" y="5229225"/>
            <a:ext cx="34575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13а + 2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5795963" y="1573213"/>
            <a:ext cx="1009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19а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5795963" y="2517775"/>
            <a:ext cx="11874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25т </a:t>
            </a:r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5734050" y="3357563"/>
            <a:ext cx="10810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11b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5795963" y="4257675"/>
            <a:ext cx="10096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17n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10"/>
          <p:cNvSpPr>
            <a:spLocks noChangeArrowheads="1" noChangeShapeType="1" noTextEdit="1"/>
          </p:cNvSpPr>
          <p:nvPr/>
        </p:nvSpPr>
        <p:spPr bwMode="auto">
          <a:xfrm>
            <a:off x="2222500" y="6021388"/>
            <a:ext cx="33575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14а - 4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14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7207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8" name="WordArt 14"/>
          <p:cNvSpPr>
            <a:spLocks noChangeArrowheads="1" noChangeShapeType="1" noTextEdit="1"/>
          </p:cNvSpPr>
          <p:nvPr/>
        </p:nvSpPr>
        <p:spPr bwMode="auto">
          <a:xfrm>
            <a:off x="5922963" y="6018213"/>
            <a:ext cx="66516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98320" name="Picture 16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195513" y="260350"/>
            <a:ext cx="6553200" cy="1081088"/>
          </a:xfrm>
          <a:prstGeom prst="wedgeRoundRectCallout">
            <a:avLst>
              <a:gd name="adj1" fmla="val -64898"/>
              <a:gd name="adj2" fmla="val 77315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Тренируемся…</a:t>
            </a:r>
          </a:p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Упростите выражения: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16" grpId="0" animBg="1"/>
      <p:bldP spid="17" grpId="0" animBg="1"/>
      <p:bldP spid="18" grpId="0" animBg="1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051050" y="2205038"/>
            <a:ext cx="6553200" cy="1439862"/>
          </a:xfrm>
          <a:prstGeom prst="wedgeRoundRectCallout">
            <a:avLst>
              <a:gd name="adj1" fmla="val -59449"/>
              <a:gd name="adj2" fmla="val -64773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 </a:t>
            </a:r>
            <a:r>
              <a:rPr lang="ru-RU" sz="2800" b="1" i="1">
                <a:solidFill>
                  <a:srgbClr val="0066CC"/>
                </a:solidFill>
                <a:latin typeface="Georgia" pitchFamily="18" charset="0"/>
              </a:rPr>
              <a:t>Эти выражения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не упрощаются, </a:t>
            </a:r>
            <a:r>
              <a:rPr lang="ru-RU" sz="2800" b="1" i="1">
                <a:solidFill>
                  <a:srgbClr val="0066CC"/>
                </a:solidFill>
                <a:latin typeface="Georgia" pitchFamily="18" charset="0"/>
              </a:rPr>
              <a:t>так как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буквенная часть не одинакова.</a:t>
            </a:r>
          </a:p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23850" y="4797425"/>
            <a:ext cx="6619875" cy="1368425"/>
          </a:xfrm>
          <a:prstGeom prst="wedgeRoundRectCallout">
            <a:avLst>
              <a:gd name="adj1" fmla="val 67412"/>
              <a:gd name="adj2" fmla="val -83296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66CC"/>
                </a:solidFill>
                <a:latin typeface="Georgia" pitchFamily="18" charset="0"/>
              </a:rPr>
              <a:t>Слагаемые, у которых буквенная часть одинаковая, называются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подобными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2128838" y="333375"/>
            <a:ext cx="2662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13а + 2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4791075" y="333375"/>
            <a:ext cx="860425" cy="49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6084888" y="414338"/>
            <a:ext cx="1655762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15ab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Не равно 5"/>
          <p:cNvSpPr/>
          <p:nvPr/>
        </p:nvSpPr>
        <p:spPr>
          <a:xfrm>
            <a:off x="4852988" y="414338"/>
            <a:ext cx="942975" cy="412750"/>
          </a:xfrm>
          <a:prstGeom prst="mathNot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WordArt 7"/>
          <p:cNvSpPr>
            <a:spLocks noChangeArrowheads="1" noChangeShapeType="1" noTextEdit="1"/>
          </p:cNvSpPr>
          <p:nvPr/>
        </p:nvSpPr>
        <p:spPr bwMode="auto">
          <a:xfrm>
            <a:off x="2128838" y="1058863"/>
            <a:ext cx="2662237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14x – 2y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Не равно 22"/>
          <p:cNvSpPr/>
          <p:nvPr/>
        </p:nvSpPr>
        <p:spPr>
          <a:xfrm>
            <a:off x="4852988" y="1166813"/>
            <a:ext cx="942975" cy="412750"/>
          </a:xfrm>
          <a:prstGeom prst="mathNot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WordArt 10"/>
          <p:cNvSpPr>
            <a:spLocks noChangeArrowheads="1" noChangeShapeType="1" noTextEdit="1"/>
          </p:cNvSpPr>
          <p:nvPr/>
        </p:nvSpPr>
        <p:spPr bwMode="auto">
          <a:xfrm>
            <a:off x="5867400" y="1125538"/>
            <a:ext cx="16573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10xy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9344" name="Picture 16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45" name="Picture 17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8463" y="3211513"/>
            <a:ext cx="2395537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5" grpId="0" animBg="1"/>
      <p:bldP spid="27656" grpId="0" animBg="1"/>
      <p:bldP spid="27658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403350" y="1989138"/>
            <a:ext cx="42481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2a + 3a + 7b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476375" y="3141663"/>
            <a:ext cx="42481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7c + 3d + 5c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1331913" y="4149725"/>
            <a:ext cx="42481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15x - 6x + 23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476375" y="5229225"/>
            <a:ext cx="42481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17y +8y + 8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547813" y="2708275"/>
            <a:ext cx="1008062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167063" y="2708275"/>
            <a:ext cx="1008062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265238" y="3789363"/>
            <a:ext cx="1008062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716463" y="3789363"/>
            <a:ext cx="1008062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403350" y="4868863"/>
            <a:ext cx="1008063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348038" y="4868863"/>
            <a:ext cx="1008062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476375" y="5949950"/>
            <a:ext cx="1008063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276600" y="5876925"/>
            <a:ext cx="1152525" cy="0"/>
          </a:xfrm>
          <a:prstGeom prst="line">
            <a:avLst/>
          </a:prstGeom>
          <a:noFill/>
          <a:ln w="825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5867400" y="2060575"/>
            <a:ext cx="28813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5а +7</a:t>
            </a: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28813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12с +3</a:t>
            </a: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2700338" y="6137275"/>
            <a:ext cx="5832475" cy="720725"/>
          </a:xfrm>
          <a:prstGeom prst="wedgeRoundRectCallout">
            <a:avLst>
              <a:gd name="adj1" fmla="val -79097"/>
              <a:gd name="adj2" fmla="val -122907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Упростите  выражения.</a:t>
            </a:r>
          </a:p>
        </p:txBody>
      </p:sp>
      <p:sp>
        <p:nvSpPr>
          <p:cNvPr id="24" name="WordArt 19"/>
          <p:cNvSpPr>
            <a:spLocks noChangeArrowheads="1" noChangeShapeType="1" noTextEdit="1"/>
          </p:cNvSpPr>
          <p:nvPr/>
        </p:nvSpPr>
        <p:spPr bwMode="auto">
          <a:xfrm>
            <a:off x="5903913" y="4149725"/>
            <a:ext cx="288131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9x +23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WordArt 19"/>
          <p:cNvSpPr>
            <a:spLocks noChangeArrowheads="1" noChangeShapeType="1" noTextEdit="1"/>
          </p:cNvSpPr>
          <p:nvPr/>
        </p:nvSpPr>
        <p:spPr bwMode="auto">
          <a:xfrm>
            <a:off x="5983288" y="5222875"/>
            <a:ext cx="2692400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25y +8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0374" name="Picture 2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38625"/>
            <a:ext cx="16065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0825" y="260350"/>
            <a:ext cx="6480175" cy="1439863"/>
          </a:xfrm>
          <a:prstGeom prst="wedgeRoundRectCallout">
            <a:avLst>
              <a:gd name="adj1" fmla="val 72931"/>
              <a:gd name="adj2" fmla="val -22880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Тренируемся…</a:t>
            </a:r>
          </a:p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Подчеркните  подобные  слагаемые:</a:t>
            </a:r>
          </a:p>
        </p:txBody>
      </p:sp>
      <p:pic>
        <p:nvPicPr>
          <p:cNvPr id="100375" name="Picture 2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0"/>
            <a:ext cx="135413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5" grpId="0" animBg="1"/>
      <p:bldP spid="24" grpId="0" animBg="1"/>
      <p:bldP spid="25" grpId="0" animBg="1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250825" y="4292600"/>
            <a:ext cx="26622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4а + 5а =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3132138" y="4221163"/>
            <a:ext cx="2598737" cy="55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а(4 + 6) =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795963" y="4149725"/>
            <a:ext cx="1223962" cy="6985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9а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179388" y="5157788"/>
            <a:ext cx="2662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3а + 9 =</a:t>
            </a: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3059113" y="5157788"/>
            <a:ext cx="2449512" cy="55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3(а + 3)</a:t>
            </a:r>
          </a:p>
        </p:txBody>
      </p:sp>
      <p:pic>
        <p:nvPicPr>
          <p:cNvPr id="101388" name="Picture 1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193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9" name="Picture 1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1338" y="3429000"/>
            <a:ext cx="22526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763713" y="1412875"/>
            <a:ext cx="6981825" cy="1368425"/>
          </a:xfrm>
          <a:prstGeom prst="wedgeRoundRectCallout">
            <a:avLst>
              <a:gd name="adj1" fmla="val 41176"/>
              <a:gd name="adj2" fmla="val 172852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Обратное  преобразование  называется  вынесением  общего  множителя  за  скобки.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50825" y="3284538"/>
            <a:ext cx="7129463" cy="833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ab +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 = </a:t>
            </a:r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</a:t>
            </a:r>
            <a:r>
              <a:rPr lang="en-US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+ c)</a:t>
            </a:r>
            <a:endParaRPr lang="ru-RU" sz="3600" b="1" i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195513" y="260350"/>
            <a:ext cx="6553200" cy="1081088"/>
          </a:xfrm>
          <a:prstGeom prst="wedgeRoundRectCallout">
            <a:avLst>
              <a:gd name="adj1" fmla="val -63736"/>
              <a:gd name="adj2" fmla="val 82157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А  как  преобразовать выражение?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9" grpId="0" animBg="1"/>
      <p:bldP spid="25610" grpId="0" animBg="1"/>
      <p:bldP spid="25611" grpId="0" animBg="1"/>
      <p:bldP spid="25605" grpId="0" animBg="1"/>
      <p:bldP spid="25606" grpId="0" animBg="1"/>
      <p:bldP spid="256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042988" y="260350"/>
            <a:ext cx="8281987" cy="576263"/>
          </a:xfrm>
          <a:prstGeom prst="wedgeRoundRectCallout">
            <a:avLst>
              <a:gd name="adj1" fmla="val -53181"/>
              <a:gd name="adj2" fmla="val 91046"/>
              <a:gd name="adj3" fmla="val 16667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  Какие  выражения можно упростить?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3975" y="1844675"/>
            <a:ext cx="9090025" cy="3208338"/>
          </a:xfrm>
          <a:prstGeom prst="wedgeRoundRectCallout">
            <a:avLst>
              <a:gd name="adj1" fmla="val 39731"/>
              <a:gd name="adj2" fmla="val 39412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Слагаемые в первом выражении не имеют одинаковых множителей,  использовать распределительный закон невозможно. Второе выражение  преобразуем и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вынесем за скобки общий множитель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ru-RU" sz="2800" b="1" i="1">
              <a:solidFill>
                <a:srgbClr val="000099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 В третьем выражении можно 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вынести  за скобки число </a:t>
            </a:r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6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. </a:t>
            </a:r>
            <a:endParaRPr lang="ru-RU" sz="2800" b="1" i="1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17475" y="5311775"/>
            <a:ext cx="2366963" cy="515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8a – 4b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2625554" y="5369153"/>
            <a:ext cx="2655852" cy="4591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*2a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*b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187325" y="6165850"/>
            <a:ext cx="2662238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6m + 6n =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3178175" y="6129338"/>
            <a:ext cx="2103438" cy="55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6(m + n)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552575" y="1169988"/>
            <a:ext cx="2540000" cy="55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15x + 4y ,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4092575" y="1169988"/>
            <a:ext cx="227965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8a – 4b, 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15"/>
          <p:cNvSpPr>
            <a:spLocks noChangeArrowheads="1" noChangeShapeType="1" noTextEdit="1"/>
          </p:cNvSpPr>
          <p:nvPr/>
        </p:nvSpPr>
        <p:spPr bwMode="auto">
          <a:xfrm>
            <a:off x="6394450" y="1160463"/>
            <a:ext cx="2398713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6m + 6n  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WordArt 9"/>
          <p:cNvSpPr>
            <a:spLocks noChangeArrowheads="1" noChangeShapeType="1" noTextEdit="1"/>
          </p:cNvSpPr>
          <p:nvPr/>
        </p:nvSpPr>
        <p:spPr bwMode="auto">
          <a:xfrm>
            <a:off x="5380722" y="5308905"/>
            <a:ext cx="2088231" cy="531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(2a –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b)</a:t>
            </a:r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02414" name="Picture 1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9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5" name="Picture 15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0" y="3716338"/>
            <a:ext cx="206375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9" grpId="0" animBg="1"/>
      <p:bldP spid="5132" grpId="0" animBg="1"/>
      <p:bldP spid="5133" grpId="0" animBg="1"/>
      <p:bldP spid="5135" grpId="0" animBg="1"/>
      <p:bldP spid="17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79388" y="260350"/>
            <a:ext cx="5832475" cy="1368425"/>
          </a:xfrm>
          <a:prstGeom prst="wedgeRoundRectCallout">
            <a:avLst>
              <a:gd name="adj1" fmla="val 84403"/>
              <a:gd name="adj2" fmla="val 20301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Тренируемся.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  <a:latin typeface="Georgia" pitchFamily="18" charset="0"/>
              </a:rPr>
              <a:t>Вынесите  общий  множитель  за  скобки.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50825" y="2205038"/>
            <a:ext cx="3168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2а + 2</a:t>
            </a: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=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50825" y="3068638"/>
            <a:ext cx="3168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4а - 4</a:t>
            </a: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 =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250825" y="4076700"/>
            <a:ext cx="31686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2а + 3</a:t>
            </a:r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=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323850" y="5084763"/>
            <a:ext cx="3168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8m - 5m =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323850" y="6092825"/>
            <a:ext cx="31686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3x + x =</a:t>
            </a:r>
            <a:endParaRPr lang="ru-RU" sz="3600" b="1" i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3708400" y="2205038"/>
            <a:ext cx="2592388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2(а +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b)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3708400" y="3068638"/>
            <a:ext cx="2592388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4(а - 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c)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3779838" y="4005263"/>
            <a:ext cx="4248150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а(2 + 3) = 5</a:t>
            </a:r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3779838" y="5013325"/>
            <a:ext cx="4464050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m(8 - 5) = 3m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3779838" y="6021388"/>
            <a:ext cx="4321175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x(3 + 1) = 4x</a:t>
            </a:r>
            <a:endParaRPr lang="ru-RU" sz="36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3438" name="Picture 1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9550" y="0"/>
            <a:ext cx="25844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1" grpId="0" animBg="1"/>
      <p:bldP spid="7182" grpId="0" animBg="1"/>
      <p:bldP spid="7183" grpId="0" animBg="1"/>
      <p:bldP spid="718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266</Words>
  <Application>Microsoft Office PowerPoint</Application>
  <PresentationFormat>Экран (4:3)</PresentationFormat>
  <Paragraphs>74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91</vt:i4>
      </vt:variant>
      <vt:variant>
        <vt:lpstr>Заголовки слайдов</vt:lpstr>
      </vt:variant>
      <vt:variant>
        <vt:i4>16</vt:i4>
      </vt:variant>
    </vt:vector>
  </HeadingPairs>
  <TitlesOfParts>
    <vt:vector size="111" baseType="lpstr">
      <vt:lpstr>Arial</vt:lpstr>
      <vt:lpstr>Calibri</vt:lpstr>
      <vt:lpstr>Georgia</vt:lpstr>
      <vt:lpstr>Times New Roman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3_Оформление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4_Оформление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5_Оформление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6_Оформление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ПК-35</dc:creator>
  <cp:lastModifiedBy>Зульфат</cp:lastModifiedBy>
  <cp:revision>17</cp:revision>
  <dcterms:created xsi:type="dcterms:W3CDTF">2011-10-19T21:44:46Z</dcterms:created>
  <dcterms:modified xsi:type="dcterms:W3CDTF">2012-01-30T15:14:55Z</dcterms:modified>
</cp:coreProperties>
</file>