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28"/>
  </p:notesMasterIdLst>
  <p:sldIdLst>
    <p:sldId id="309" r:id="rId2"/>
    <p:sldId id="278" r:id="rId3"/>
    <p:sldId id="276" r:id="rId4"/>
    <p:sldId id="277" r:id="rId5"/>
    <p:sldId id="279" r:id="rId6"/>
    <p:sldId id="280" r:id="rId7"/>
    <p:sldId id="264" r:id="rId8"/>
    <p:sldId id="288" r:id="rId9"/>
    <p:sldId id="273" r:id="rId10"/>
    <p:sldId id="265" r:id="rId11"/>
    <p:sldId id="289" r:id="rId12"/>
    <p:sldId id="290" r:id="rId13"/>
    <p:sldId id="291" r:id="rId14"/>
    <p:sldId id="299" r:id="rId15"/>
    <p:sldId id="300" r:id="rId16"/>
    <p:sldId id="305" r:id="rId17"/>
    <p:sldId id="270" r:id="rId18"/>
    <p:sldId id="307" r:id="rId19"/>
    <p:sldId id="302" r:id="rId20"/>
    <p:sldId id="271" r:id="rId21"/>
    <p:sldId id="272" r:id="rId22"/>
    <p:sldId id="293" r:id="rId23"/>
    <p:sldId id="303" r:id="rId24"/>
    <p:sldId id="298" r:id="rId25"/>
    <p:sldId id="297" r:id="rId26"/>
    <p:sldId id="308" r:id="rId2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  <a:srgbClr val="996600"/>
    <a:srgbClr val="000099"/>
    <a:srgbClr val="EFFFF7"/>
    <a:srgbClr val="663300"/>
    <a:srgbClr val="FAF4F9"/>
    <a:srgbClr val="B3B3FF"/>
    <a:srgbClr val="DEBBDF"/>
    <a:srgbClr val="2A4B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8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CFCA9-4BDB-481A-9DDA-73EA5DF01E36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B1812-176B-403F-B2A3-7CE543EE3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EB374-CF52-4108-8113-8373F87F163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8374C-8919-4C9C-9EBA-428DCAED2EB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BD655-82DF-4DA7-82F9-16CF0D02261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72790-6766-4D3A-9032-845F9E697BB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C25BA-1060-4055-8657-D4430E9F969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5B5E-D6D3-464D-9B54-AF7411F9A29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0CDA0-544F-4D57-861F-079DDBCC55D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59A03-78C1-4123-BC47-A8BADFBEB3F4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7ECCB-D009-4A8D-8285-2F7F868A3004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9D870-3530-4F42-93F3-8C2AC1070DE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52308-A922-4D72-9574-50030F81A3D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BB2FF-FDF2-4E07-BB7D-7D5CA405879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130B7E33-5DEE-4AA2-8EBD-A3274326A78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ransition advTm="0"/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marL="1036815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marL="1451541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marL="1866268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2.jpeg"/><Relationship Id="rId4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3120" cy="1588216"/>
          </a:xfr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русского языка в              6 классе</a:t>
            </a:r>
            <a:endParaRPr lang="ru-RU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flipV="1">
            <a:off x="1372321" y="6309320"/>
            <a:ext cx="6400800" cy="720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 descr="image00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32656"/>
            <a:ext cx="1700014" cy="1656184"/>
          </a:xfrm>
          <a:prstGeom prst="rect">
            <a:avLst/>
          </a:prstGeom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 bwMode="auto">
          <a:xfrm>
            <a:off x="251520" y="1556792"/>
            <a:ext cx="8352928" cy="5301208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277813"/>
            <a:ext cx="8363272" cy="1139825"/>
          </a:xfrm>
        </p:spPr>
        <p:txBody>
          <a:bodyPr/>
          <a:lstStyle/>
          <a:p>
            <a:pPr algn="ctr" eaLnBrk="1" hangingPunct="1"/>
            <a:r>
              <a:rPr lang="ru-RU" sz="4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1600200"/>
            <a:ext cx="8064896" cy="453072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dirty="0" smtClean="0"/>
              <a:t>      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Молчать</a:t>
            </a:r>
            <a:r>
              <a:rPr lang="ru-RU" sz="3200" dirty="0" smtClean="0"/>
              <a:t> –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2 спряжение, определяем по окончанию, которое в этом слове под ударением.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28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Молч</a:t>
            </a:r>
            <a:r>
              <a:rPr lang="ru-RU" sz="28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r>
              <a:rPr lang="ru-RU" sz="28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м, молч</a:t>
            </a:r>
            <a:r>
              <a:rPr lang="ru-RU" sz="28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r>
              <a:rPr lang="ru-RU" sz="28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шь, молч</a:t>
            </a:r>
            <a:r>
              <a:rPr lang="ru-RU" sz="28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r>
              <a:rPr lang="ru-RU" sz="28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те, молч</a:t>
            </a:r>
            <a:r>
              <a:rPr lang="ru-RU" sz="28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ru-RU" sz="28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dirty="0" smtClean="0"/>
              <a:t>      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Рисовать, отдавать, накрывать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– 1 </a:t>
            </a:r>
            <a:r>
              <a:rPr lang="ru-RU" sz="3200" dirty="0" smtClean="0">
                <a:solidFill>
                  <a:srgbClr val="000099"/>
                </a:solidFill>
              </a:rPr>
              <a:t>спряжение, определяем по суффиксу неопределённой формы глагола.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200" dirty="0" smtClean="0"/>
          </a:p>
        </p:txBody>
      </p:sp>
      <p:sp>
        <p:nvSpPr>
          <p:cNvPr id="1229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237288"/>
            <a:ext cx="468312" cy="47625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 bwMode="auto">
          <a:xfrm>
            <a:off x="251520" y="260648"/>
            <a:ext cx="8208912" cy="5616624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611561" y="232094"/>
            <a:ext cx="8532440" cy="45719"/>
          </a:xfrm>
        </p:spPr>
        <p:txBody>
          <a:bodyPr/>
          <a:lstStyle/>
          <a:p>
            <a:pPr algn="ctr" eaLnBrk="1" hangingPunct="1"/>
            <a:endParaRPr lang="ru-RU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899592" y="1844824"/>
            <a:ext cx="2736303" cy="8636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993366"/>
            </a:solidFill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Молчать</a:t>
            </a:r>
          </a:p>
        </p:txBody>
      </p:sp>
      <p:sp>
        <p:nvSpPr>
          <p:cNvPr id="62473" name="AutoShape 9"/>
          <p:cNvSpPr>
            <a:spLocks noChangeArrowheads="1"/>
          </p:cNvSpPr>
          <p:nvPr/>
        </p:nvSpPr>
        <p:spPr bwMode="auto">
          <a:xfrm>
            <a:off x="827584" y="3212976"/>
            <a:ext cx="2736304" cy="863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Бежать</a:t>
            </a:r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>
            <a:off x="5076057" y="3213100"/>
            <a:ext cx="2736304" cy="863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Ворчать</a:t>
            </a:r>
          </a:p>
        </p:txBody>
      </p:sp>
      <p:sp>
        <p:nvSpPr>
          <p:cNvPr id="62475" name="AutoShape 11"/>
          <p:cNvSpPr>
            <a:spLocks noChangeArrowheads="1"/>
          </p:cNvSpPr>
          <p:nvPr/>
        </p:nvSpPr>
        <p:spPr bwMode="auto">
          <a:xfrm>
            <a:off x="5076057" y="1844824"/>
            <a:ext cx="2736304" cy="936103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9933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Кричать</a:t>
            </a:r>
          </a:p>
        </p:txBody>
      </p:sp>
      <p:sp>
        <p:nvSpPr>
          <p:cNvPr id="13321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376" y="5733257"/>
            <a:ext cx="1187624" cy="864096"/>
          </a:xfrm>
          <a:prstGeom prst="hexagon">
            <a:avLst>
              <a:gd name="adj" fmla="val 90882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 dirty="0">
                <a:solidFill>
                  <a:srgbClr val="FAF4F9"/>
                </a:solidFill>
              </a:rPr>
              <a:t>Ответ</a:t>
            </a:r>
          </a:p>
        </p:txBody>
      </p:sp>
      <p:sp>
        <p:nvSpPr>
          <p:cNvPr id="11" name="Rectangle 12">
            <a:hlinkClick r:id="" action="ppaction://noaction"/>
          </p:cNvPr>
          <p:cNvSpPr>
            <a:spLocks noChangeArrowheads="1"/>
          </p:cNvSpPr>
          <p:nvPr/>
        </p:nvSpPr>
        <p:spPr bwMode="auto">
          <a:xfrm flipH="1">
            <a:off x="2627784" y="6165304"/>
            <a:ext cx="1584176" cy="4320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400" b="1" dirty="0" smtClean="0">
                <a:solidFill>
                  <a:srgbClr val="FAF4F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" action="ppaction://noaction"/>
              </a:rPr>
              <a:t>подсказка</a:t>
            </a:r>
            <a:r>
              <a:rPr lang="ru-RU" sz="2400" dirty="0" smtClean="0">
                <a:solidFill>
                  <a:srgbClr val="FAF4F9"/>
                </a:solidFill>
              </a:rPr>
              <a:t> </a:t>
            </a:r>
            <a:endParaRPr lang="ru-RU" sz="2400" dirty="0">
              <a:solidFill>
                <a:srgbClr val="FAF4F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24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624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24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24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  <p:bldP spid="62473" grpId="0" animBg="1"/>
      <p:bldP spid="62474" grpId="0" animBg="1"/>
      <p:bldP spid="6247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7" y="765175"/>
            <a:ext cx="7632847" cy="316865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FF00"/>
                </a:solidFill>
              </a:rPr>
              <a:t>Поставьте эти глаголы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в форму 3 лица единственного и множественного числа</a:t>
            </a:r>
          </a:p>
        </p:txBody>
      </p:sp>
      <p:pic>
        <p:nvPicPr>
          <p:cNvPr id="63493" name="Picture 5" descr="d5828bf99d3a4d00359dddbb7b95778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4724400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4" name="Picture 6" descr="d5828bf99d3a4d00359dddbb7b95778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5661025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5" name="Picture 7" descr="e294edfc6fd31efe82b3db48fddb24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5661025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6" name="Picture 8" descr="6aef4b57d0dfa88c16a174bbdc81734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4724400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7" name="Picture 9" descr="6aef4b57d0dfa88c16a174bbdc81734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5661025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4499992" y="4581525"/>
            <a:ext cx="2808312" cy="64770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r>
              <a:rPr lang="ru-RU" sz="4000" dirty="0"/>
              <a:t>что делает?</a:t>
            </a: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4139952" y="5516563"/>
            <a:ext cx="2880320" cy="64770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r>
              <a:rPr lang="ru-RU" sz="4000" dirty="0"/>
              <a:t>что делают?</a:t>
            </a:r>
          </a:p>
        </p:txBody>
      </p:sp>
      <p:sp>
        <p:nvSpPr>
          <p:cNvPr id="14347" name="AutoShape 1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576262" cy="5762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8" grpId="0" animBg="1"/>
      <p:bldP spid="634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 bwMode="auto">
          <a:xfrm>
            <a:off x="251520" y="260648"/>
            <a:ext cx="8568952" cy="6597352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1" y="214313"/>
            <a:ext cx="8892480" cy="1157287"/>
          </a:xfrm>
        </p:spPr>
        <p:txBody>
          <a:bodyPr/>
          <a:lstStyle/>
          <a:p>
            <a:pPr algn="ctr" eaLnBrk="1" hangingPunct="1"/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716016" y="2852738"/>
            <a:ext cx="3528392" cy="72027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scene3d>
            <a:camera prst="obliqueTopRight"/>
            <a:lightRig rig="threePt" dir="t"/>
          </a:scene3d>
        </p:spPr>
        <p:txBody>
          <a:bodyPr wrap="none" anchor="ctr"/>
          <a:lstStyle/>
          <a:p>
            <a:r>
              <a:rPr lang="ru-RU" sz="2400" dirty="0">
                <a:solidFill>
                  <a:srgbClr val="FFFF00"/>
                </a:solidFill>
              </a:rPr>
              <a:t>окончание 2 спряжения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788023" y="5013176"/>
            <a:ext cx="3456385" cy="57606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scene3d>
            <a:camera prst="obliqueTopRight"/>
            <a:lightRig rig="threePt" dir="t"/>
          </a:scene3d>
        </p:spPr>
        <p:txBody>
          <a:bodyPr wrap="none" anchor="ctr"/>
          <a:lstStyle/>
          <a:p>
            <a:r>
              <a:rPr lang="ru-RU" sz="2400" dirty="0">
                <a:solidFill>
                  <a:srgbClr val="FFFF00"/>
                </a:solidFill>
              </a:rPr>
              <a:t>окончание 1 спряжения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15616" y="1412776"/>
            <a:ext cx="5832648" cy="4359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marL="311045" marR="0" lvl="0" indent="-311045" algn="ctr" defTabSz="407526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293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Бежать</a:t>
            </a:r>
          </a:p>
          <a:p>
            <a:pPr marL="311045" marR="0" lvl="0" indent="-311045" algn="l" defTabSz="407526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293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ru-RU" sz="4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1045" marR="0" lvl="0" indent="-311045" algn="l" defTabSz="407526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293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ru-RU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</a:t>
            </a:r>
            <a:r>
              <a:rPr kumimoji="0" lang="ru-RU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беж</a:t>
            </a:r>
            <a:r>
              <a:rPr kumimoji="0" lang="ru-RU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</a:t>
            </a:r>
            <a:r>
              <a:rPr kumimoji="0" lang="ru-RU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</a:t>
            </a:r>
          </a:p>
          <a:p>
            <a:pPr marL="311045" marR="0" lvl="0" indent="-311045" algn="l" defTabSz="407526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293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ru-RU" sz="7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но</a:t>
            </a:r>
          </a:p>
          <a:p>
            <a:pPr marL="311045" marR="0" lvl="0" indent="-311045" algn="l" defTabSz="407526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293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они</a:t>
            </a: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бег</a:t>
            </a: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</a:t>
            </a:r>
          </a:p>
        </p:txBody>
      </p:sp>
      <p:pic>
        <p:nvPicPr>
          <p:cNvPr id="9" name="Рисунок 8" descr="0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260648"/>
            <a:ext cx="1440160" cy="1584176"/>
          </a:xfrm>
          <a:prstGeom prst="rect">
            <a:avLst/>
          </a:prstGeom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476671"/>
            <a:ext cx="8208912" cy="2088233"/>
          </a:xfrm>
          <a:solidFill>
            <a:schemeClr val="accent1">
              <a:lumMod val="75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каким подобным лингвистическим явлением мы уже встречались при изучении имени существительного?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73733" name="Rectangle 2"/>
          <p:cNvSpPr>
            <a:spLocks noChangeArrowheads="1"/>
          </p:cNvSpPr>
          <p:nvPr/>
        </p:nvSpPr>
        <p:spPr bwMode="auto">
          <a:xfrm>
            <a:off x="395536" y="3429000"/>
            <a:ext cx="864096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200" b="1" dirty="0">
                <a:solidFill>
                  <a:srgbClr val="3333FF"/>
                </a:solidFill>
                <a:latin typeface="Garamond" pitchFamily="18" charset="0"/>
              </a:rPr>
              <a:t>Разносклоняемые существительные: десять существительных на </a:t>
            </a:r>
            <a:r>
              <a:rPr lang="ru-RU" sz="4200" b="1" dirty="0">
                <a:solidFill>
                  <a:srgbClr val="FF0000"/>
                </a:solidFill>
                <a:latin typeface="Garamond" pitchFamily="18" charset="0"/>
              </a:rPr>
              <a:t>-мя</a:t>
            </a:r>
            <a:r>
              <a:rPr lang="ru-RU" sz="4200" b="1" dirty="0">
                <a:solidFill>
                  <a:srgbClr val="3333FF"/>
                </a:solidFill>
                <a:latin typeface="Garamond" pitchFamily="18" charset="0"/>
              </a:rPr>
              <a:t> и существительные </a:t>
            </a:r>
            <a:r>
              <a:rPr lang="ru-RU" sz="4200" b="1" dirty="0">
                <a:solidFill>
                  <a:srgbClr val="FF0000"/>
                </a:solidFill>
                <a:latin typeface="Garamond" pitchFamily="18" charset="0"/>
              </a:rPr>
              <a:t>путь</a:t>
            </a:r>
            <a:r>
              <a:rPr lang="ru-RU" sz="4200" b="1" dirty="0">
                <a:solidFill>
                  <a:srgbClr val="3333FF"/>
                </a:solidFill>
                <a:latin typeface="Garamond" pitchFamily="18" charset="0"/>
              </a:rPr>
              <a:t> и </a:t>
            </a:r>
            <a:r>
              <a:rPr lang="ru-RU" sz="4200" b="1" dirty="0">
                <a:solidFill>
                  <a:srgbClr val="FF0000"/>
                </a:solidFill>
                <a:latin typeface="Garamond" pitchFamily="18" charset="0"/>
              </a:rPr>
              <a:t>дитя</a:t>
            </a:r>
            <a:r>
              <a:rPr lang="ru-RU" sz="4200" b="1" dirty="0">
                <a:solidFill>
                  <a:srgbClr val="3333FF"/>
                </a:solidFill>
                <a:latin typeface="Garamond" pitchFamily="18" charset="0"/>
              </a:rPr>
              <a:t>.</a:t>
            </a:r>
            <a:r>
              <a:rPr lang="ru-RU" sz="4200" dirty="0">
                <a:solidFill>
                  <a:schemeClr val="tx2"/>
                </a:solidFill>
                <a:latin typeface="Garamond" pitchFamily="18" charset="0"/>
              </a:rPr>
              <a:t> 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764704"/>
            <a:ext cx="8136904" cy="2160240"/>
          </a:xfrm>
          <a:solidFill>
            <a:schemeClr val="accent5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rgbClr val="FFFF00"/>
                </a:solidFill>
              </a:rPr>
              <a:t>Как можно назвать глагол </a:t>
            </a:r>
            <a:r>
              <a:rPr lang="ru-R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бежать</a:t>
            </a:r>
            <a:r>
              <a:rPr lang="ru-RU" sz="3600" dirty="0" smtClean="0">
                <a:solidFill>
                  <a:srgbClr val="FFFF00"/>
                </a:solidFill>
              </a:rPr>
              <a:t>, если он совмещает окончания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1 и 2 спряжения? </a:t>
            </a:r>
          </a:p>
        </p:txBody>
      </p:sp>
      <p:sp>
        <p:nvSpPr>
          <p:cNvPr id="74757" name="Rectangle 2"/>
          <p:cNvSpPr>
            <a:spLocks noChangeArrowheads="1"/>
          </p:cNvSpPr>
          <p:nvPr/>
        </p:nvSpPr>
        <p:spPr bwMode="auto">
          <a:xfrm>
            <a:off x="467544" y="3645024"/>
            <a:ext cx="849694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РАЗНОСПРЯГАЕМЫМ</a:t>
            </a:r>
            <a:r>
              <a:rPr lang="ru-RU" sz="5400" dirty="0">
                <a:solidFill>
                  <a:schemeClr val="hlink"/>
                </a:solidFill>
                <a:latin typeface="Garamond" pitchFamily="18" charset="0"/>
              </a:rPr>
              <a:t> 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440" y="1412776"/>
            <a:ext cx="7773120" cy="2187602"/>
          </a:xfrm>
          <a:blipFill>
            <a:blip r:embed="rId2" cstate="print"/>
            <a:tile tx="0" ty="0" sx="100000" sy="100000" flip="none" algn="tl"/>
          </a:blipFill>
          <a:ln w="57150"/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РАЗНОСПРЯГАЕМЫЕ ГЛАГОЛЫ</a:t>
            </a:r>
            <a:endParaRPr lang="ru-RU" sz="5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i154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3946430"/>
            <a:ext cx="2161523" cy="2218874"/>
          </a:xfrm>
          <a:prstGeom prst="rect">
            <a:avLst/>
          </a:prstGeom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931224" cy="774700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Спряжение глагола </a:t>
            </a:r>
            <a:r>
              <a:rPr lang="ru-RU" sz="51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бежать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484784"/>
            <a:ext cx="7786638" cy="525658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7300" dirty="0" smtClean="0"/>
              <a:t>     </a:t>
            </a:r>
            <a:r>
              <a:rPr lang="ru-RU" sz="7300" dirty="0" smtClean="0">
                <a:solidFill>
                  <a:srgbClr val="996600"/>
                </a:solidFill>
              </a:rPr>
              <a:t>я</a:t>
            </a:r>
            <a:r>
              <a:rPr lang="ru-RU" sz="7300" dirty="0" smtClean="0"/>
              <a:t>        </a:t>
            </a:r>
            <a:r>
              <a:rPr lang="ru-RU" sz="7300" dirty="0" smtClean="0">
                <a:solidFill>
                  <a:srgbClr val="006600"/>
                </a:solidFill>
                <a:latin typeface="Comic Sans MS" pitchFamily="66" charset="0"/>
              </a:rPr>
              <a:t>бегу</a:t>
            </a:r>
            <a:r>
              <a:rPr lang="ru-RU" sz="7300" dirty="0" smtClean="0">
                <a:latin typeface="Comic Sans MS" pitchFamily="66" charset="0"/>
              </a:rPr>
              <a:t>  </a:t>
            </a:r>
            <a:r>
              <a:rPr lang="ru-RU" sz="7300" dirty="0" smtClean="0"/>
              <a:t>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7300" dirty="0" smtClean="0"/>
              <a:t>    </a:t>
            </a:r>
            <a:r>
              <a:rPr lang="ru-RU" sz="7300" dirty="0" smtClean="0">
                <a:solidFill>
                  <a:srgbClr val="996600"/>
                </a:solidFill>
              </a:rPr>
              <a:t> ты      </a:t>
            </a:r>
            <a:r>
              <a:rPr lang="ru-RU" sz="7300" dirty="0" smtClean="0">
                <a:solidFill>
                  <a:srgbClr val="006600"/>
                </a:solidFill>
                <a:latin typeface="Comic Sans MS" pitchFamily="66" charset="0"/>
              </a:rPr>
              <a:t>беж</a:t>
            </a:r>
            <a:r>
              <a:rPr lang="ru-RU" sz="7300" dirty="0" smtClean="0">
                <a:solidFill>
                  <a:srgbClr val="CC0000"/>
                </a:solidFill>
                <a:latin typeface="Comic Sans MS" pitchFamily="66" charset="0"/>
              </a:rPr>
              <a:t>и</a:t>
            </a:r>
            <a:r>
              <a:rPr lang="ru-RU" sz="7300" dirty="0" smtClean="0">
                <a:solidFill>
                  <a:srgbClr val="006600"/>
                </a:solidFill>
                <a:latin typeface="Comic Sans MS" pitchFamily="66" charset="0"/>
              </a:rPr>
              <a:t>шь </a:t>
            </a:r>
            <a:endParaRPr lang="ru-RU" sz="7300" dirty="0" smtClean="0">
              <a:solidFill>
                <a:srgbClr val="0066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7300" dirty="0" smtClean="0"/>
              <a:t>     </a:t>
            </a:r>
            <a:r>
              <a:rPr lang="ru-RU" sz="7300" dirty="0" smtClean="0">
                <a:solidFill>
                  <a:srgbClr val="996600"/>
                </a:solidFill>
              </a:rPr>
              <a:t>он</a:t>
            </a:r>
            <a:r>
              <a:rPr lang="ru-RU" sz="7300" dirty="0" smtClean="0"/>
              <a:t>      </a:t>
            </a:r>
            <a:r>
              <a:rPr lang="ru-RU" sz="7300" dirty="0" smtClean="0">
                <a:solidFill>
                  <a:srgbClr val="006600"/>
                </a:solidFill>
                <a:latin typeface="Comic Sans MS" pitchFamily="66" charset="0"/>
              </a:rPr>
              <a:t>беж</a:t>
            </a:r>
            <a:r>
              <a:rPr lang="ru-RU" sz="7300" dirty="0" smtClean="0">
                <a:solidFill>
                  <a:srgbClr val="CC0000"/>
                </a:solidFill>
                <a:latin typeface="Comic Sans MS" pitchFamily="66" charset="0"/>
              </a:rPr>
              <a:t>и</a:t>
            </a:r>
            <a:r>
              <a:rPr lang="ru-RU" sz="7300" dirty="0" smtClean="0">
                <a:solidFill>
                  <a:srgbClr val="006600"/>
                </a:solidFill>
                <a:latin typeface="Comic Sans MS" pitchFamily="66" charset="0"/>
              </a:rPr>
              <a:t>т</a:t>
            </a:r>
            <a:r>
              <a:rPr lang="ru-RU" sz="7300" dirty="0" smtClean="0"/>
              <a:t>              </a:t>
            </a:r>
            <a:endParaRPr lang="ru-RU" sz="73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7300" dirty="0" smtClean="0"/>
              <a:t>    </a:t>
            </a:r>
            <a:r>
              <a:rPr lang="ru-RU" sz="7300" dirty="0" smtClean="0">
                <a:solidFill>
                  <a:srgbClr val="996600"/>
                </a:solidFill>
              </a:rPr>
              <a:t> мы     </a:t>
            </a:r>
            <a:r>
              <a:rPr lang="ru-RU" sz="7300" dirty="0" smtClean="0">
                <a:solidFill>
                  <a:srgbClr val="006600"/>
                </a:solidFill>
                <a:latin typeface="Comic Sans MS" pitchFamily="66" charset="0"/>
              </a:rPr>
              <a:t>беж</a:t>
            </a:r>
            <a:r>
              <a:rPr lang="ru-RU" sz="7300" dirty="0" smtClean="0">
                <a:solidFill>
                  <a:srgbClr val="CC0000"/>
                </a:solidFill>
                <a:latin typeface="Comic Sans MS" pitchFamily="66" charset="0"/>
              </a:rPr>
              <a:t>и</a:t>
            </a:r>
            <a:r>
              <a:rPr lang="ru-RU" sz="7300" dirty="0" smtClean="0">
                <a:solidFill>
                  <a:srgbClr val="006600"/>
                </a:solidFill>
                <a:latin typeface="Comic Sans MS" pitchFamily="66" charset="0"/>
              </a:rPr>
              <a:t>м</a:t>
            </a:r>
            <a:endParaRPr lang="ru-RU" sz="7300" dirty="0" smtClean="0">
              <a:solidFill>
                <a:srgbClr val="0066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7300" dirty="0" smtClean="0"/>
              <a:t>     </a:t>
            </a:r>
            <a:r>
              <a:rPr lang="ru-RU" sz="7300" dirty="0" smtClean="0">
                <a:solidFill>
                  <a:srgbClr val="996600"/>
                </a:solidFill>
              </a:rPr>
              <a:t>вы</a:t>
            </a:r>
            <a:r>
              <a:rPr lang="ru-RU" sz="7300" dirty="0" smtClean="0"/>
              <a:t>      </a:t>
            </a:r>
            <a:r>
              <a:rPr lang="ru-RU" sz="7300" dirty="0" smtClean="0">
                <a:solidFill>
                  <a:srgbClr val="006600"/>
                </a:solidFill>
                <a:latin typeface="Comic Sans MS" pitchFamily="66" charset="0"/>
              </a:rPr>
              <a:t>беж</a:t>
            </a:r>
            <a:r>
              <a:rPr lang="ru-RU" sz="7300" dirty="0" smtClean="0">
                <a:solidFill>
                  <a:srgbClr val="CC0000"/>
                </a:solidFill>
                <a:latin typeface="Comic Sans MS" pitchFamily="66" charset="0"/>
              </a:rPr>
              <a:t>и</a:t>
            </a:r>
            <a:r>
              <a:rPr lang="ru-RU" sz="7300" dirty="0" smtClean="0">
                <a:solidFill>
                  <a:srgbClr val="006600"/>
                </a:solidFill>
                <a:latin typeface="Comic Sans MS" pitchFamily="66" charset="0"/>
              </a:rPr>
              <a:t>те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7300" dirty="0" smtClean="0">
              <a:solidFill>
                <a:srgbClr val="9966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7300" dirty="0" smtClean="0">
                <a:solidFill>
                  <a:srgbClr val="996600"/>
                </a:solidFill>
              </a:rPr>
              <a:t>     они    </a:t>
            </a:r>
            <a:r>
              <a:rPr lang="ru-RU" sz="7300" dirty="0" smtClean="0">
                <a:solidFill>
                  <a:srgbClr val="006600"/>
                </a:solidFill>
                <a:latin typeface="Comic Sans MS" pitchFamily="66" charset="0"/>
              </a:rPr>
              <a:t>бег</a:t>
            </a:r>
            <a:r>
              <a:rPr lang="ru-RU" sz="7300" dirty="0" smtClean="0">
                <a:solidFill>
                  <a:srgbClr val="CC0000"/>
                </a:solidFill>
                <a:latin typeface="Comic Sans MS" pitchFamily="66" charset="0"/>
              </a:rPr>
              <a:t>у</a:t>
            </a:r>
            <a:r>
              <a:rPr lang="ru-RU" sz="7300" dirty="0" smtClean="0">
                <a:solidFill>
                  <a:srgbClr val="006600"/>
                </a:solidFill>
                <a:latin typeface="Comic Sans MS" pitchFamily="66" charset="0"/>
              </a:rPr>
              <a:t>т     </a:t>
            </a:r>
            <a:endParaRPr lang="ru-RU" sz="7300" dirty="0" smtClean="0">
              <a:solidFill>
                <a:srgbClr val="0066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5800" dirty="0" smtClean="0">
              <a:solidFill>
                <a:srgbClr val="0066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6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 smtClean="0"/>
              <a:t>    </a:t>
            </a:r>
            <a:endParaRPr lang="ru-RU" sz="2600" dirty="0" smtClean="0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580113" y="5013176"/>
            <a:ext cx="1512167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r>
              <a:rPr lang="en-US" sz="3200" dirty="0">
                <a:solidFill>
                  <a:srgbClr val="FFFFCC"/>
                </a:solidFill>
              </a:rPr>
              <a:t>I </a:t>
            </a:r>
            <a:r>
              <a:rPr lang="ru-RU" sz="3200" dirty="0" err="1">
                <a:solidFill>
                  <a:srgbClr val="FFFFCC"/>
                </a:solidFill>
              </a:rPr>
              <a:t>спр</a:t>
            </a:r>
            <a:r>
              <a:rPr lang="ru-RU" sz="32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580113" y="1556791"/>
            <a:ext cx="1440159" cy="273630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r>
              <a:rPr lang="en-US" sz="3200" dirty="0">
                <a:solidFill>
                  <a:srgbClr val="FFFFCC"/>
                </a:solidFill>
              </a:rPr>
              <a:t>II </a:t>
            </a:r>
            <a:r>
              <a:rPr lang="ru-RU" sz="3200" dirty="0" err="1">
                <a:solidFill>
                  <a:srgbClr val="FFFFCC"/>
                </a:solidFill>
              </a:rPr>
              <a:t>спр</a:t>
            </a:r>
            <a:r>
              <a:rPr lang="ru-RU" sz="32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21" grpId="0" animBg="1"/>
      <p:bldP spid="348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2915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ru-RU" dirty="0" smtClean="0">
                <a:solidFill>
                  <a:srgbClr val="EFFF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Спряжение глагола </a:t>
            </a:r>
            <a:r>
              <a:rPr lang="ru-RU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хотеть</a:t>
            </a:r>
            <a:endParaRPr lang="ru-RU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smtClean="0"/>
          </a:p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467544" y="1268760"/>
            <a:ext cx="8219256" cy="5400600"/>
          </a:xfrm>
        </p:spPr>
        <p:txBody>
          <a:bodyPr/>
          <a:lstStyle/>
          <a:p>
            <a:r>
              <a:rPr lang="ru-RU" sz="4000" b="1" dirty="0" smtClean="0"/>
              <a:t>            </a:t>
            </a:r>
            <a:r>
              <a:rPr lang="ru-RU" sz="4000" b="1" dirty="0" smtClean="0">
                <a:solidFill>
                  <a:srgbClr val="000099"/>
                </a:solidFill>
                <a:latin typeface="Arial Narrow" pitchFamily="34" charset="0"/>
              </a:rPr>
              <a:t>я</a:t>
            </a:r>
            <a:r>
              <a:rPr lang="ru-RU" sz="4000" b="1" dirty="0" smtClean="0">
                <a:solidFill>
                  <a:srgbClr val="996600"/>
                </a:solidFill>
                <a:latin typeface="Arial Narrow" pitchFamily="34" charset="0"/>
              </a:rPr>
              <a:t>            хоч</a:t>
            </a:r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у</a:t>
            </a:r>
          </a:p>
          <a:p>
            <a:r>
              <a:rPr lang="ru-RU" sz="4000" b="1" dirty="0">
                <a:solidFill>
                  <a:srgbClr val="996600"/>
                </a:solidFill>
                <a:latin typeface="Arial Narrow" pitchFamily="34" charset="0"/>
              </a:rPr>
              <a:t> </a:t>
            </a:r>
            <a:r>
              <a:rPr lang="ru-RU" sz="4000" b="1" dirty="0" smtClean="0">
                <a:solidFill>
                  <a:srgbClr val="996600"/>
                </a:solidFill>
                <a:latin typeface="Arial Narrow" pitchFamily="34" charset="0"/>
              </a:rPr>
              <a:t>             </a:t>
            </a:r>
            <a:r>
              <a:rPr lang="ru-RU" sz="4000" b="1" dirty="0" smtClean="0">
                <a:solidFill>
                  <a:srgbClr val="000099"/>
                </a:solidFill>
                <a:latin typeface="Arial Narrow" pitchFamily="34" charset="0"/>
              </a:rPr>
              <a:t>ты</a:t>
            </a:r>
            <a:r>
              <a:rPr lang="ru-RU" sz="4000" b="1" dirty="0" smtClean="0">
                <a:solidFill>
                  <a:srgbClr val="996600"/>
                </a:solidFill>
                <a:latin typeface="Arial Narrow" pitchFamily="34" charset="0"/>
              </a:rPr>
              <a:t>          хоч</a:t>
            </a:r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е</a:t>
            </a:r>
            <a:r>
              <a:rPr lang="ru-RU" sz="4000" b="1" dirty="0" smtClean="0">
                <a:solidFill>
                  <a:srgbClr val="996600"/>
                </a:solidFill>
                <a:latin typeface="Arial Narrow" pitchFamily="34" charset="0"/>
              </a:rPr>
              <a:t>шь</a:t>
            </a:r>
          </a:p>
          <a:p>
            <a:r>
              <a:rPr lang="ru-RU" sz="4000" b="1" dirty="0">
                <a:solidFill>
                  <a:srgbClr val="996600"/>
                </a:solidFill>
                <a:latin typeface="Arial Narrow" pitchFamily="34" charset="0"/>
              </a:rPr>
              <a:t> </a:t>
            </a:r>
            <a:r>
              <a:rPr lang="ru-RU" sz="4000" b="1" dirty="0" smtClean="0">
                <a:solidFill>
                  <a:srgbClr val="996600"/>
                </a:solidFill>
                <a:latin typeface="Arial Narrow" pitchFamily="34" charset="0"/>
              </a:rPr>
              <a:t>             </a:t>
            </a:r>
            <a:r>
              <a:rPr lang="ru-RU" sz="4000" b="1" dirty="0" smtClean="0">
                <a:solidFill>
                  <a:srgbClr val="000099"/>
                </a:solidFill>
                <a:latin typeface="Arial Narrow" pitchFamily="34" charset="0"/>
              </a:rPr>
              <a:t>он</a:t>
            </a:r>
            <a:r>
              <a:rPr lang="ru-RU" sz="4000" b="1" dirty="0" smtClean="0">
                <a:solidFill>
                  <a:srgbClr val="996600"/>
                </a:solidFill>
                <a:latin typeface="Arial Narrow" pitchFamily="34" charset="0"/>
              </a:rPr>
              <a:t>          хоч</a:t>
            </a:r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е</a:t>
            </a:r>
            <a:r>
              <a:rPr lang="ru-RU" sz="4000" b="1" dirty="0" smtClean="0">
                <a:solidFill>
                  <a:srgbClr val="996600"/>
                </a:solidFill>
                <a:latin typeface="Arial Narrow" pitchFamily="34" charset="0"/>
              </a:rPr>
              <a:t>т</a:t>
            </a:r>
          </a:p>
          <a:p>
            <a:endParaRPr lang="ru-RU" sz="4000" b="1" dirty="0">
              <a:solidFill>
                <a:srgbClr val="996600"/>
              </a:solidFill>
              <a:latin typeface="Arial Narrow" pitchFamily="34" charset="0"/>
            </a:endParaRPr>
          </a:p>
          <a:p>
            <a:r>
              <a:rPr lang="ru-RU" sz="4000" b="1" dirty="0" smtClean="0">
                <a:solidFill>
                  <a:srgbClr val="996600"/>
                </a:solidFill>
                <a:latin typeface="Arial Narrow" pitchFamily="34" charset="0"/>
              </a:rPr>
              <a:t>             </a:t>
            </a:r>
            <a:r>
              <a:rPr lang="ru-RU" sz="4000" b="1" dirty="0" smtClean="0">
                <a:solidFill>
                  <a:srgbClr val="000099"/>
                </a:solidFill>
                <a:latin typeface="Arial Narrow" pitchFamily="34" charset="0"/>
              </a:rPr>
              <a:t>мы</a:t>
            </a:r>
            <a:r>
              <a:rPr lang="ru-RU" sz="4000" b="1" dirty="0" smtClean="0">
                <a:solidFill>
                  <a:srgbClr val="996600"/>
                </a:solidFill>
                <a:latin typeface="Arial Narrow" pitchFamily="34" charset="0"/>
              </a:rPr>
              <a:t>         хот</a:t>
            </a:r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и</a:t>
            </a:r>
            <a:r>
              <a:rPr lang="ru-RU" sz="4000" b="1" dirty="0" smtClean="0">
                <a:solidFill>
                  <a:srgbClr val="996600"/>
                </a:solidFill>
                <a:latin typeface="Arial Narrow" pitchFamily="34" charset="0"/>
              </a:rPr>
              <a:t>м</a:t>
            </a:r>
          </a:p>
          <a:p>
            <a:r>
              <a:rPr lang="ru-RU" sz="4000" b="1" dirty="0">
                <a:solidFill>
                  <a:srgbClr val="996600"/>
                </a:solidFill>
                <a:latin typeface="Arial Narrow" pitchFamily="34" charset="0"/>
              </a:rPr>
              <a:t> </a:t>
            </a:r>
            <a:r>
              <a:rPr lang="ru-RU" sz="4000" b="1" dirty="0" smtClean="0">
                <a:solidFill>
                  <a:srgbClr val="996600"/>
                </a:solidFill>
                <a:latin typeface="Arial Narrow" pitchFamily="34" charset="0"/>
              </a:rPr>
              <a:t>            </a:t>
            </a:r>
            <a:r>
              <a:rPr lang="ru-RU" sz="4000" b="1" dirty="0" smtClean="0">
                <a:solidFill>
                  <a:srgbClr val="000099"/>
                </a:solidFill>
                <a:latin typeface="Arial Narrow" pitchFamily="34" charset="0"/>
              </a:rPr>
              <a:t>вы</a:t>
            </a:r>
            <a:r>
              <a:rPr lang="ru-RU" sz="4000" b="1" dirty="0" smtClean="0">
                <a:solidFill>
                  <a:srgbClr val="996600"/>
                </a:solidFill>
                <a:latin typeface="Arial Narrow" pitchFamily="34" charset="0"/>
              </a:rPr>
              <a:t>          хот</a:t>
            </a:r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и</a:t>
            </a:r>
            <a:r>
              <a:rPr lang="ru-RU" sz="4000" b="1" dirty="0" smtClean="0">
                <a:solidFill>
                  <a:srgbClr val="996600"/>
                </a:solidFill>
                <a:latin typeface="Arial Narrow" pitchFamily="34" charset="0"/>
              </a:rPr>
              <a:t>те</a:t>
            </a:r>
          </a:p>
          <a:p>
            <a:r>
              <a:rPr lang="ru-RU" sz="4000" b="1" dirty="0">
                <a:solidFill>
                  <a:srgbClr val="996600"/>
                </a:solidFill>
                <a:latin typeface="Arial Narrow" pitchFamily="34" charset="0"/>
              </a:rPr>
              <a:t> </a:t>
            </a:r>
            <a:r>
              <a:rPr lang="ru-RU" sz="4000" b="1" dirty="0" smtClean="0">
                <a:solidFill>
                  <a:srgbClr val="996600"/>
                </a:solidFill>
                <a:latin typeface="Arial Narrow" pitchFamily="34" charset="0"/>
              </a:rPr>
              <a:t>            </a:t>
            </a:r>
            <a:r>
              <a:rPr lang="ru-RU" sz="4000" b="1" dirty="0" smtClean="0">
                <a:solidFill>
                  <a:srgbClr val="000099"/>
                </a:solidFill>
                <a:latin typeface="Arial Narrow" pitchFamily="34" charset="0"/>
              </a:rPr>
              <a:t>они </a:t>
            </a:r>
            <a:r>
              <a:rPr lang="ru-RU" sz="4000" b="1" dirty="0" smtClean="0">
                <a:solidFill>
                  <a:srgbClr val="996600"/>
                </a:solidFill>
                <a:latin typeface="Arial Narrow" pitchFamily="34" charset="0"/>
              </a:rPr>
              <a:t>       хот</a:t>
            </a:r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я</a:t>
            </a:r>
            <a:r>
              <a:rPr lang="ru-RU" sz="4000" b="1" dirty="0" smtClean="0">
                <a:solidFill>
                  <a:srgbClr val="996600"/>
                </a:solidFill>
                <a:latin typeface="Arial Narrow" pitchFamily="34" charset="0"/>
              </a:rPr>
              <a:t>т</a:t>
            </a:r>
            <a:endParaRPr lang="ru-RU" sz="4000" b="1" dirty="0">
              <a:solidFill>
                <a:srgbClr val="996600"/>
              </a:solidFill>
              <a:latin typeface="Arial Narrow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580113" y="1268760"/>
            <a:ext cx="1512168" cy="194421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>
                <a:solidFill>
                  <a:srgbClr val="996600"/>
                </a:solidFill>
              </a:rPr>
              <a:t>I </a:t>
            </a:r>
            <a:r>
              <a:rPr lang="ru-RU" sz="3200" dirty="0" err="1">
                <a:solidFill>
                  <a:srgbClr val="996600"/>
                </a:solidFill>
              </a:rPr>
              <a:t>спр</a:t>
            </a:r>
            <a:r>
              <a:rPr lang="ru-RU" sz="3200" dirty="0">
                <a:solidFill>
                  <a:srgbClr val="996600"/>
                </a:solidFill>
              </a:rPr>
              <a:t>.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5580112" y="4221088"/>
            <a:ext cx="1512168" cy="187220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 dirty="0">
                <a:solidFill>
                  <a:srgbClr val="996600"/>
                </a:solidFill>
              </a:rPr>
              <a:t>II </a:t>
            </a:r>
            <a:r>
              <a:rPr lang="ru-RU" sz="3200" b="1" dirty="0" err="1">
                <a:solidFill>
                  <a:srgbClr val="996600"/>
                </a:solidFill>
              </a:rPr>
              <a:t>спр</a:t>
            </a:r>
            <a:r>
              <a:rPr lang="ru-RU" sz="32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7" grpId="0" animBg="1"/>
      <p:bldP spid="3379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3" y="1700213"/>
            <a:ext cx="7632847" cy="3168650"/>
          </a:xfrm>
          <a:blipFill>
            <a:blip r:embed="rId2" cstate="print"/>
            <a:tile tx="0" ty="0" sx="100000" sy="100000" flip="none" algn="tl"/>
          </a:blipFill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Обратите внимание на окончания глаголов</a:t>
            </a:r>
            <a:r>
              <a:rPr lang="ru-RU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</a:t>
            </a:r>
            <a:r>
              <a:rPr lang="ru-RU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дать</a:t>
            </a:r>
            <a:r>
              <a:rPr lang="ru-RU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единственном числе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15616" y="0"/>
            <a:ext cx="7283847" cy="558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 урока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99" y="692696"/>
            <a:ext cx="7704857" cy="5400600"/>
          </a:xfr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609600" indent="-609600" defTabSz="1014413"/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1.Повторение </a:t>
            </a:r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частей речи. Кроссворд.</a:t>
            </a:r>
          </a:p>
          <a:p>
            <a:pPr marL="609600" indent="-609600" defTabSz="1014413"/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2.Повторение </a:t>
            </a:r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спряжения глаголов. Лингвистическая </a:t>
            </a:r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                                           3.Изучение </a:t>
            </a:r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нового материала</a:t>
            </a:r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09600" indent="-609600" defTabSz="1014413"/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4.Знакомство </a:t>
            </a:r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разноспрягаемыми глаголами.</a:t>
            </a:r>
          </a:p>
          <a:p>
            <a:pPr marL="609600" indent="-609600" defTabSz="1014413"/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Тренировочные </a:t>
            </a:r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упражнения.</a:t>
            </a:r>
          </a:p>
          <a:p>
            <a:pPr marL="609600" indent="-609600" defTabSz="1014413"/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Словарная работа.</a:t>
            </a:r>
          </a:p>
          <a:p>
            <a:pPr marL="609600" indent="-609600" defTabSz="1014413"/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7.Домашнее задание.</a:t>
            </a:r>
          </a:p>
          <a:p>
            <a:pPr marL="609600" indent="-609600" defTabSz="1014413"/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8.Итоги урока</a:t>
            </a:r>
            <a:r>
              <a:rPr lang="ru-RU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defTabSz="1014413">
              <a:buFontTx/>
              <a:buAutoNum type="arabicPeriod"/>
            </a:pPr>
            <a:endParaRPr lang="ru-RU" sz="3200" dirty="0" smtClean="0"/>
          </a:p>
        </p:txBody>
      </p:sp>
      <p:pic>
        <p:nvPicPr>
          <p:cNvPr id="5" name="Рисунок 4" descr="i153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533525" cy="1409700"/>
          </a:xfrm>
          <a:prstGeom prst="rect">
            <a:avLst/>
          </a:prstGeom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5" y="115888"/>
            <a:ext cx="7848872" cy="936848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Спряжение глаголов </a:t>
            </a:r>
            <a:r>
              <a:rPr lang="ru-RU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есть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дать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125538"/>
            <a:ext cx="7777162" cy="55435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700" dirty="0" smtClean="0"/>
              <a:t>я      </a:t>
            </a:r>
            <a:r>
              <a:rPr lang="ru-RU" sz="4700" dirty="0" smtClean="0">
                <a:solidFill>
                  <a:srgbClr val="006600"/>
                </a:solidFill>
                <a:latin typeface="Comic Sans MS" pitchFamily="66" charset="0"/>
              </a:rPr>
              <a:t>е</a:t>
            </a:r>
            <a:r>
              <a:rPr lang="ru-RU" sz="4700" dirty="0" smtClean="0">
                <a:solidFill>
                  <a:srgbClr val="FF0000"/>
                </a:solidFill>
                <a:latin typeface="Comic Sans MS" pitchFamily="66" charset="0"/>
              </a:rPr>
              <a:t>м</a:t>
            </a:r>
            <a:r>
              <a:rPr lang="ru-RU" sz="4700" dirty="0" smtClean="0">
                <a:latin typeface="Comic Sans MS" pitchFamily="66" charset="0"/>
              </a:rPr>
              <a:t>                </a:t>
            </a:r>
            <a:r>
              <a:rPr lang="ru-RU" sz="4700" dirty="0" smtClean="0">
                <a:solidFill>
                  <a:srgbClr val="006600"/>
                </a:solidFill>
                <a:latin typeface="Comic Sans MS" pitchFamily="66" charset="0"/>
              </a:rPr>
              <a:t>да</a:t>
            </a:r>
            <a:r>
              <a:rPr lang="ru-RU" sz="4700" dirty="0" smtClean="0">
                <a:solidFill>
                  <a:srgbClr val="FF0000"/>
                </a:solidFill>
                <a:latin typeface="Comic Sans MS" pitchFamily="66" charset="0"/>
              </a:rPr>
              <a:t>м</a:t>
            </a:r>
            <a:r>
              <a:rPr lang="ru-RU" sz="4700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700" dirty="0" smtClean="0">
                <a:solidFill>
                  <a:srgbClr val="000099"/>
                </a:solidFill>
              </a:rPr>
              <a:t>ты </a:t>
            </a:r>
            <a:r>
              <a:rPr lang="ru-RU" sz="4700" dirty="0" smtClean="0"/>
              <a:t>   </a:t>
            </a:r>
            <a:r>
              <a:rPr lang="ru-RU" sz="4700" dirty="0" smtClean="0">
                <a:solidFill>
                  <a:srgbClr val="006600"/>
                </a:solidFill>
                <a:latin typeface="Comic Sans MS" pitchFamily="66" charset="0"/>
              </a:rPr>
              <a:t>е</a:t>
            </a:r>
            <a:r>
              <a:rPr lang="ru-RU" sz="4700" dirty="0" smtClean="0">
                <a:solidFill>
                  <a:srgbClr val="FF0000"/>
                </a:solidFill>
                <a:latin typeface="Comic Sans MS" pitchFamily="66" charset="0"/>
              </a:rPr>
              <a:t>шь </a:t>
            </a:r>
            <a:r>
              <a:rPr lang="ru-RU" sz="4700" dirty="0" smtClean="0">
                <a:solidFill>
                  <a:srgbClr val="006600"/>
                </a:solidFill>
                <a:latin typeface="Comic Sans MS" pitchFamily="66" charset="0"/>
              </a:rPr>
              <a:t>             да</a:t>
            </a:r>
            <a:r>
              <a:rPr lang="ru-RU" sz="4700" dirty="0" smtClean="0">
                <a:solidFill>
                  <a:srgbClr val="FF0000"/>
                </a:solidFill>
                <a:latin typeface="Comic Sans MS" pitchFamily="66" charset="0"/>
              </a:rPr>
              <a:t>шь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700" dirty="0" smtClean="0">
                <a:solidFill>
                  <a:srgbClr val="000099"/>
                </a:solidFill>
              </a:rPr>
              <a:t>он </a:t>
            </a:r>
            <a:r>
              <a:rPr lang="ru-RU" sz="4700" dirty="0" smtClean="0"/>
              <a:t>   </a:t>
            </a:r>
            <a:r>
              <a:rPr lang="ru-RU" sz="4700" dirty="0" smtClean="0">
                <a:solidFill>
                  <a:srgbClr val="006600"/>
                </a:solidFill>
                <a:latin typeface="Comic Sans MS" pitchFamily="66" charset="0"/>
              </a:rPr>
              <a:t>е</a:t>
            </a:r>
            <a:r>
              <a:rPr lang="ru-RU" sz="4700" dirty="0" smtClean="0">
                <a:solidFill>
                  <a:srgbClr val="FF0000"/>
                </a:solidFill>
                <a:latin typeface="Comic Sans MS" pitchFamily="66" charset="0"/>
              </a:rPr>
              <a:t>ст</a:t>
            </a:r>
            <a:r>
              <a:rPr lang="ru-RU" sz="4700" dirty="0" smtClean="0"/>
              <a:t>                </a:t>
            </a:r>
            <a:r>
              <a:rPr lang="ru-RU" sz="4700" dirty="0" smtClean="0">
                <a:solidFill>
                  <a:srgbClr val="006600"/>
                </a:solidFill>
                <a:latin typeface="Comic Sans MS" pitchFamily="66" charset="0"/>
              </a:rPr>
              <a:t>да</a:t>
            </a:r>
            <a:r>
              <a:rPr lang="ru-RU" sz="4700" dirty="0" smtClean="0">
                <a:solidFill>
                  <a:srgbClr val="FF0000"/>
                </a:solidFill>
                <a:latin typeface="Comic Sans MS" pitchFamily="66" charset="0"/>
              </a:rPr>
              <a:t>ст</a:t>
            </a:r>
            <a:endParaRPr lang="ru-RU" sz="47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700" dirty="0" smtClean="0">
                <a:solidFill>
                  <a:srgbClr val="000099"/>
                </a:solidFill>
              </a:rPr>
              <a:t>мы</a:t>
            </a:r>
            <a:r>
              <a:rPr lang="ru-RU" sz="4700" dirty="0" smtClean="0"/>
              <a:t>   </a:t>
            </a:r>
            <a:r>
              <a:rPr lang="ru-RU" sz="4700" dirty="0" smtClean="0">
                <a:solidFill>
                  <a:srgbClr val="006600"/>
                </a:solidFill>
                <a:latin typeface="Comic Sans MS" pitchFamily="66" charset="0"/>
              </a:rPr>
              <a:t>ед</a:t>
            </a:r>
            <a:r>
              <a:rPr lang="ru-RU" sz="4700" dirty="0" smtClean="0">
                <a:solidFill>
                  <a:srgbClr val="CC0000"/>
                </a:solidFill>
                <a:latin typeface="Comic Sans MS" pitchFamily="66" charset="0"/>
              </a:rPr>
              <a:t>и</a:t>
            </a:r>
            <a:r>
              <a:rPr lang="ru-RU" sz="4700" dirty="0" smtClean="0">
                <a:solidFill>
                  <a:srgbClr val="006600"/>
                </a:solidFill>
                <a:latin typeface="Comic Sans MS" pitchFamily="66" charset="0"/>
              </a:rPr>
              <a:t>м           дад</a:t>
            </a:r>
            <a:r>
              <a:rPr lang="ru-RU" sz="4700" dirty="0" smtClean="0">
                <a:solidFill>
                  <a:srgbClr val="CC0000"/>
                </a:solidFill>
                <a:latin typeface="Comic Sans MS" pitchFamily="66" charset="0"/>
              </a:rPr>
              <a:t>и</a:t>
            </a:r>
            <a:r>
              <a:rPr lang="ru-RU" sz="4700" dirty="0" smtClean="0">
                <a:solidFill>
                  <a:srgbClr val="006600"/>
                </a:solidFill>
                <a:latin typeface="Comic Sans MS" pitchFamily="66" charset="0"/>
              </a:rPr>
              <a:t>м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700" dirty="0" smtClean="0">
                <a:solidFill>
                  <a:srgbClr val="000099"/>
                </a:solidFill>
              </a:rPr>
              <a:t>вы </a:t>
            </a:r>
            <a:r>
              <a:rPr lang="ru-RU" sz="4700" dirty="0" smtClean="0"/>
              <a:t>   </a:t>
            </a:r>
            <a:r>
              <a:rPr lang="ru-RU" sz="4700" dirty="0" smtClean="0">
                <a:solidFill>
                  <a:srgbClr val="006600"/>
                </a:solidFill>
                <a:latin typeface="Comic Sans MS" pitchFamily="66" charset="0"/>
              </a:rPr>
              <a:t>ед</a:t>
            </a:r>
            <a:r>
              <a:rPr lang="ru-RU" sz="4700" dirty="0" smtClean="0">
                <a:solidFill>
                  <a:srgbClr val="CC0000"/>
                </a:solidFill>
                <a:latin typeface="Comic Sans MS" pitchFamily="66" charset="0"/>
              </a:rPr>
              <a:t>и</a:t>
            </a:r>
            <a:r>
              <a:rPr lang="ru-RU" sz="4700" dirty="0" smtClean="0">
                <a:solidFill>
                  <a:srgbClr val="006600"/>
                </a:solidFill>
                <a:latin typeface="Comic Sans MS" pitchFamily="66" charset="0"/>
              </a:rPr>
              <a:t>те          дад</a:t>
            </a:r>
            <a:r>
              <a:rPr lang="ru-RU" sz="4700" dirty="0" smtClean="0">
                <a:solidFill>
                  <a:srgbClr val="CC0000"/>
                </a:solidFill>
                <a:latin typeface="Comic Sans MS" pitchFamily="66" charset="0"/>
              </a:rPr>
              <a:t>и</a:t>
            </a:r>
            <a:r>
              <a:rPr lang="ru-RU" sz="4700" dirty="0" smtClean="0">
                <a:solidFill>
                  <a:srgbClr val="006600"/>
                </a:solidFill>
                <a:latin typeface="Comic Sans MS" pitchFamily="66" charset="0"/>
              </a:rPr>
              <a:t>те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700" dirty="0" smtClean="0">
                <a:solidFill>
                  <a:srgbClr val="000099"/>
                </a:solidFill>
              </a:rPr>
              <a:t>они</a:t>
            </a:r>
            <a:r>
              <a:rPr lang="ru-RU" sz="4700" dirty="0" smtClean="0"/>
              <a:t>  </a:t>
            </a:r>
            <a:r>
              <a:rPr lang="ru-RU" sz="4700" dirty="0" smtClean="0">
                <a:solidFill>
                  <a:srgbClr val="006600"/>
                </a:solidFill>
                <a:latin typeface="Comic Sans MS" pitchFamily="66" charset="0"/>
              </a:rPr>
              <a:t>ед</a:t>
            </a:r>
            <a:r>
              <a:rPr lang="ru-RU" sz="4700" dirty="0" smtClean="0">
                <a:solidFill>
                  <a:srgbClr val="CC0000"/>
                </a:solidFill>
                <a:latin typeface="Comic Sans MS" pitchFamily="66" charset="0"/>
              </a:rPr>
              <a:t>я</a:t>
            </a:r>
            <a:r>
              <a:rPr lang="ru-RU" sz="4700" dirty="0" smtClean="0">
                <a:solidFill>
                  <a:srgbClr val="006600"/>
                </a:solidFill>
                <a:latin typeface="Comic Sans MS" pitchFamily="66" charset="0"/>
              </a:rPr>
              <a:t>т             дад</a:t>
            </a:r>
            <a:r>
              <a:rPr lang="ru-RU" sz="4700" dirty="0" smtClean="0">
                <a:solidFill>
                  <a:srgbClr val="CC0000"/>
                </a:solidFill>
                <a:latin typeface="Comic Sans MS" pitchFamily="66" charset="0"/>
              </a:rPr>
              <a:t>у</a:t>
            </a:r>
            <a:r>
              <a:rPr lang="ru-RU" sz="4700" dirty="0" smtClean="0">
                <a:solidFill>
                  <a:srgbClr val="006600"/>
                </a:solidFill>
                <a:latin typeface="Comic Sans MS" pitchFamily="66" charset="0"/>
              </a:rPr>
              <a:t>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600" dirty="0" smtClean="0">
                <a:solidFill>
                  <a:srgbClr val="006600"/>
                </a:solidFill>
                <a:latin typeface="Comic Sans MS" pitchFamily="66" charset="0"/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4600" dirty="0" smtClean="0">
              <a:solidFill>
                <a:srgbClr val="0066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9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900" dirty="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7" y="115888"/>
            <a:ext cx="7848873" cy="1800225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Являются ли такие окончания типичными для глаголов?</a:t>
            </a:r>
            <a:endParaRPr lang="ru-RU" sz="44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idx="1"/>
          </p:nvPr>
        </p:nvSpPr>
        <p:spPr>
          <a:xfrm>
            <a:off x="971600" y="2708275"/>
            <a:ext cx="7344816" cy="3854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Такие окончания являются архаическими, устаревшими, поэтому данные глаголы (и образованные от них однокоренные глаголы) называются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особо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спрягаемыми</a:t>
            </a:r>
            <a:r>
              <a:rPr lang="ru-RU" sz="3200" dirty="0" smtClean="0"/>
              <a:t>.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3" y="260350"/>
            <a:ext cx="7272807" cy="792386"/>
          </a:xfr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Словарная работа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268413"/>
            <a:ext cx="7560840" cy="4862512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Чтить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относиться к кому-нибудь (чему-нибудь) с глубоким уважением и любовью. </a:t>
            </a:r>
            <a:r>
              <a:rPr lang="ru-RU" sz="3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Чтить память погибших. </a:t>
            </a:r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(Словарь С.И.Ожегова, Н.Ю. Шведовой.)</a:t>
            </a:r>
          </a:p>
          <a:p>
            <a:pPr eaLnBrk="1" hangingPunct="1"/>
            <a:r>
              <a:rPr lang="ru-RU" b="1" i="1" dirty="0" smtClean="0">
                <a:solidFill>
                  <a:srgbClr val="000099"/>
                </a:solidFill>
              </a:rPr>
              <a:t>Чту, чтишь, чтит, чтим, чтите</a:t>
            </a:r>
            <a:r>
              <a:rPr lang="ru-RU" b="1" i="1" dirty="0" smtClean="0"/>
              <a:t>, </a:t>
            </a:r>
            <a:r>
              <a:rPr lang="ru-RU" b="1" i="1" dirty="0" smtClean="0">
                <a:solidFill>
                  <a:srgbClr val="000099"/>
                </a:solidFill>
              </a:rPr>
              <a:t>чт</a:t>
            </a:r>
            <a:r>
              <a:rPr lang="ru-RU" b="1" i="1" dirty="0" smtClean="0">
                <a:solidFill>
                  <a:srgbClr val="FF0000"/>
                </a:solidFill>
              </a:rPr>
              <a:t>я</a:t>
            </a:r>
            <a:r>
              <a:rPr lang="ru-RU" b="1" i="1" dirty="0" smtClean="0">
                <a:solidFill>
                  <a:srgbClr val="000099"/>
                </a:solidFill>
              </a:rPr>
              <a:t>т и чт</a:t>
            </a:r>
            <a:r>
              <a:rPr lang="ru-RU" b="1" i="1" dirty="0" smtClean="0">
                <a:solidFill>
                  <a:srgbClr val="FF0000"/>
                </a:solidFill>
              </a:rPr>
              <a:t>у</a:t>
            </a:r>
            <a:r>
              <a:rPr lang="ru-RU" b="1" i="1" dirty="0" smtClean="0">
                <a:solidFill>
                  <a:srgbClr val="000099"/>
                </a:solidFill>
              </a:rPr>
              <a:t>т</a:t>
            </a:r>
            <a:r>
              <a:rPr lang="ru-RU" dirty="0" smtClean="0">
                <a:solidFill>
                  <a:srgbClr val="000099"/>
                </a:solidFill>
              </a:rPr>
              <a:t>.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765175"/>
            <a:ext cx="7704856" cy="12954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ru-RU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Подберите синонимы к глаголу </a:t>
            </a:r>
            <a:r>
              <a:rPr lang="ru-RU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чтить</a:t>
            </a:r>
            <a:r>
              <a:rPr lang="ru-RU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2997200"/>
            <a:ext cx="6912768" cy="3133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dirty="0" smtClean="0"/>
              <a:t>  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Чтить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уважать, ценить, обожать,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боготворить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дорожить. 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1" y="2204864"/>
            <a:ext cx="6696743" cy="129614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83768" y="4005064"/>
            <a:ext cx="6660232" cy="2129036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§ 81, упражнение 474. </a:t>
            </a:r>
          </a:p>
        </p:txBody>
      </p:sp>
      <p:pic>
        <p:nvPicPr>
          <p:cNvPr id="10" name="Рисунок 9" descr="5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188640"/>
            <a:ext cx="1428750" cy="1656184"/>
          </a:xfrm>
          <a:prstGeom prst="rect">
            <a:avLst/>
          </a:prstGeom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260350"/>
            <a:ext cx="6696744" cy="1157288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Вывод. Рефлексия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3575" y="2204864"/>
            <a:ext cx="7210425" cy="4392786"/>
          </a:xfrm>
        </p:spPr>
        <p:txBody>
          <a:bodyPr/>
          <a:lstStyle/>
          <a:p>
            <a:pPr marL="742950" lvl="1" indent="-285750"/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вспомнил, что…</a:t>
            </a:r>
          </a:p>
          <a:p>
            <a:pPr marL="742950" lvl="1" indent="-285750"/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понял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/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 понравилось…</a:t>
            </a:r>
          </a:p>
          <a:p>
            <a:pPr marL="742950" lvl="1" indent="-285750"/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Вызвало затруднение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ru-RU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/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Нужно выучить…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04864"/>
            <a:ext cx="8243040" cy="1728192"/>
          </a:xfr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 algn="ctr"/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</a:rPr>
              <a:t>Презентацию подготовила учитель русского языка и литературы  МОУ «Средняя общеобразовательная школа №12 с углубленным изучением отдельных предметов. «Центр образования» города Серпухова                                            КАРПОВА Елена Александровна   </a:t>
            </a:r>
            <a:endParaRPr lang="ru-RU" sz="1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4293095"/>
            <a:ext cx="7771680" cy="11376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9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4797152"/>
            <a:ext cx="1323975" cy="1028700"/>
          </a:xfrm>
          <a:prstGeom prst="rect">
            <a:avLst/>
          </a:prstGeom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8229600" cy="630237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3800" b="1" smtClean="0">
                <a:solidFill>
                  <a:srgbClr val="CC3300"/>
                </a:solidFill>
              </a:rPr>
              <a:t>Кроссворд «Части речи»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339975" y="1557338"/>
            <a:ext cx="358775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с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700338" y="1557338"/>
            <a:ext cx="358775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у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059113" y="1557338"/>
            <a:ext cx="358775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щ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419475" y="1557338"/>
            <a:ext cx="358775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е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779838" y="1557338"/>
            <a:ext cx="358775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с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4140200" y="1557338"/>
            <a:ext cx="358775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т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4500563" y="1557338"/>
            <a:ext cx="358775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в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859338" y="1557338"/>
            <a:ext cx="358775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и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5219700" y="1557338"/>
            <a:ext cx="358775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т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5580063" y="1557338"/>
            <a:ext cx="358775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е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5940425" y="1557338"/>
            <a:ext cx="358775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л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6300788" y="1557338"/>
            <a:ext cx="358775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ь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6659563" y="1557338"/>
            <a:ext cx="358775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н</a:t>
            </a: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7019925" y="1557338"/>
            <a:ext cx="358775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о</a:t>
            </a: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7380288" y="1557338"/>
            <a:ext cx="358775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е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2339975" y="1916113"/>
            <a:ext cx="358775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п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2339975" y="2276475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р</a:t>
            </a: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2339975" y="2636838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я</a:t>
            </a: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2339975" y="29972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ж</a:t>
            </a: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2339975" y="3357563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е</a:t>
            </a: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2339975" y="3716338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н</a:t>
            </a: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2339975" y="40767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и</a:t>
            </a: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2339975" y="4437063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е</a:t>
            </a:r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3779838" y="1916113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к</a:t>
            </a:r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3779838" y="2276475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л</a:t>
            </a:r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3779838" y="2636838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о</a:t>
            </a:r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3779838" y="29972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н</a:t>
            </a:r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3779838" y="3357563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е</a:t>
            </a:r>
          </a:p>
        </p:txBody>
      </p:sp>
      <p:sp>
        <p:nvSpPr>
          <p:cNvPr id="40991" name="Rectangle 31"/>
          <p:cNvSpPr>
            <a:spLocks noChangeArrowheads="1"/>
          </p:cNvSpPr>
          <p:nvPr/>
        </p:nvSpPr>
        <p:spPr bwMode="auto">
          <a:xfrm>
            <a:off x="3779838" y="3716338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н</a:t>
            </a:r>
          </a:p>
        </p:txBody>
      </p: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3779838" y="40767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и</a:t>
            </a:r>
          </a:p>
        </p:txBody>
      </p:sp>
      <p:sp>
        <p:nvSpPr>
          <p:cNvPr id="40993" name="Rectangle 33"/>
          <p:cNvSpPr>
            <a:spLocks noChangeArrowheads="1"/>
          </p:cNvSpPr>
          <p:nvPr/>
        </p:nvSpPr>
        <p:spPr bwMode="auto">
          <a:xfrm>
            <a:off x="3779838" y="4437063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е</a:t>
            </a:r>
          </a:p>
        </p:txBody>
      </p:sp>
      <p:sp>
        <p:nvSpPr>
          <p:cNvPr id="40994" name="Rectangle 34"/>
          <p:cNvSpPr>
            <a:spLocks noChangeArrowheads="1"/>
          </p:cNvSpPr>
          <p:nvPr/>
        </p:nvSpPr>
        <p:spPr bwMode="auto">
          <a:xfrm>
            <a:off x="7740650" y="1916113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ч</a:t>
            </a:r>
          </a:p>
        </p:txBody>
      </p:sp>
      <p:sp>
        <p:nvSpPr>
          <p:cNvPr id="40995" name="Rectangle 35"/>
          <p:cNvSpPr>
            <a:spLocks noChangeArrowheads="1"/>
          </p:cNvSpPr>
          <p:nvPr/>
        </p:nvSpPr>
        <p:spPr bwMode="auto">
          <a:xfrm>
            <a:off x="7740650" y="2276475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и</a:t>
            </a:r>
          </a:p>
        </p:txBody>
      </p:sp>
      <p:sp>
        <p:nvSpPr>
          <p:cNvPr id="40996" name="Rectangle 36"/>
          <p:cNvSpPr>
            <a:spLocks noChangeArrowheads="1"/>
          </p:cNvSpPr>
          <p:nvPr/>
        </p:nvSpPr>
        <p:spPr bwMode="auto">
          <a:xfrm>
            <a:off x="7740650" y="2636838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с</a:t>
            </a:r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7740650" y="29972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л</a:t>
            </a:r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7740650" y="3357563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и</a:t>
            </a:r>
          </a:p>
        </p:txBody>
      </p:sp>
      <p:sp>
        <p:nvSpPr>
          <p:cNvPr id="40999" name="Rectangle 39"/>
          <p:cNvSpPr>
            <a:spLocks noChangeArrowheads="1"/>
          </p:cNvSpPr>
          <p:nvPr/>
        </p:nvSpPr>
        <p:spPr bwMode="auto">
          <a:xfrm>
            <a:off x="7740650" y="3716338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т</a:t>
            </a:r>
          </a:p>
        </p:txBody>
      </p: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7740650" y="40767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dirty="0">
                <a:solidFill>
                  <a:srgbClr val="FFFF00"/>
                </a:solidFill>
              </a:rPr>
              <a:t>е</a:t>
            </a:r>
          </a:p>
        </p:txBody>
      </p:sp>
      <p:sp>
        <p:nvSpPr>
          <p:cNvPr id="41001" name="Rectangle 41"/>
          <p:cNvSpPr>
            <a:spLocks noChangeArrowheads="1"/>
          </p:cNvSpPr>
          <p:nvPr/>
        </p:nvSpPr>
        <p:spPr bwMode="auto">
          <a:xfrm>
            <a:off x="7740650" y="4437063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л</a:t>
            </a:r>
          </a:p>
        </p:txBody>
      </p:sp>
      <p:sp>
        <p:nvSpPr>
          <p:cNvPr id="41002" name="Rectangle 42"/>
          <p:cNvSpPr>
            <a:spLocks noChangeArrowheads="1"/>
          </p:cNvSpPr>
          <p:nvPr/>
        </p:nvSpPr>
        <p:spPr bwMode="auto">
          <a:xfrm>
            <a:off x="7740650" y="4797425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ь</a:t>
            </a:r>
          </a:p>
        </p:txBody>
      </p:sp>
      <p:sp>
        <p:nvSpPr>
          <p:cNvPr id="41003" name="Rectangle 43"/>
          <p:cNvSpPr>
            <a:spLocks noChangeArrowheads="1"/>
          </p:cNvSpPr>
          <p:nvPr/>
        </p:nvSpPr>
        <p:spPr bwMode="auto">
          <a:xfrm>
            <a:off x="7740650" y="5157788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н</a:t>
            </a:r>
          </a:p>
        </p:txBody>
      </p:sp>
      <p:sp>
        <p:nvSpPr>
          <p:cNvPr id="41004" name="Rectangle 44"/>
          <p:cNvSpPr>
            <a:spLocks noChangeArrowheads="1"/>
          </p:cNvSpPr>
          <p:nvPr/>
        </p:nvSpPr>
        <p:spPr bwMode="auto">
          <a:xfrm>
            <a:off x="7740650" y="5516563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о</a:t>
            </a:r>
          </a:p>
        </p:txBody>
      </p:sp>
      <p:sp>
        <p:nvSpPr>
          <p:cNvPr id="41005" name="Rectangle 45"/>
          <p:cNvSpPr>
            <a:spLocks noChangeArrowheads="1"/>
          </p:cNvSpPr>
          <p:nvPr/>
        </p:nvSpPr>
        <p:spPr bwMode="auto">
          <a:xfrm>
            <a:off x="7740650" y="5876925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dirty="0">
                <a:solidFill>
                  <a:srgbClr val="FFFF00"/>
                </a:solidFill>
              </a:rPr>
              <a:t>е</a:t>
            </a:r>
          </a:p>
        </p:txBody>
      </p:sp>
      <p:sp>
        <p:nvSpPr>
          <p:cNvPr id="41006" name="Rectangle 46"/>
          <p:cNvSpPr>
            <a:spLocks noChangeArrowheads="1"/>
          </p:cNvSpPr>
          <p:nvPr/>
        </p:nvSpPr>
        <p:spPr bwMode="auto">
          <a:xfrm>
            <a:off x="4140200" y="2276475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а</a:t>
            </a:r>
          </a:p>
        </p:txBody>
      </p:sp>
      <p:sp>
        <p:nvSpPr>
          <p:cNvPr id="41007" name="Rectangle 47"/>
          <p:cNvSpPr>
            <a:spLocks noChangeArrowheads="1"/>
          </p:cNvSpPr>
          <p:nvPr/>
        </p:nvSpPr>
        <p:spPr bwMode="auto">
          <a:xfrm>
            <a:off x="4500563" y="2276475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г</a:t>
            </a:r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4859338" y="2276475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о</a:t>
            </a:r>
          </a:p>
        </p:txBody>
      </p:sp>
      <p:sp>
        <p:nvSpPr>
          <p:cNvPr id="41009" name="Rectangle 49"/>
          <p:cNvSpPr>
            <a:spLocks noChangeArrowheads="1"/>
          </p:cNvSpPr>
          <p:nvPr/>
        </p:nvSpPr>
        <p:spPr bwMode="auto">
          <a:xfrm>
            <a:off x="5219700" y="2276475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л</a:t>
            </a:r>
          </a:p>
        </p:txBody>
      </p:sp>
      <p:sp>
        <p:nvSpPr>
          <p:cNvPr id="41010" name="Rectangle 50"/>
          <p:cNvSpPr>
            <a:spLocks noChangeArrowheads="1"/>
          </p:cNvSpPr>
          <p:nvPr/>
        </p:nvSpPr>
        <p:spPr bwMode="auto">
          <a:xfrm>
            <a:off x="4140200" y="29972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а</a:t>
            </a:r>
          </a:p>
        </p:txBody>
      </p:sp>
      <p:sp>
        <p:nvSpPr>
          <p:cNvPr id="41011" name="Rectangle 51"/>
          <p:cNvSpPr>
            <a:spLocks noChangeArrowheads="1"/>
          </p:cNvSpPr>
          <p:nvPr/>
        </p:nvSpPr>
        <p:spPr bwMode="auto">
          <a:xfrm>
            <a:off x="3419475" y="2276475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г</a:t>
            </a:r>
          </a:p>
        </p:txBody>
      </p:sp>
      <p:sp>
        <p:nvSpPr>
          <p:cNvPr id="41012" name="Rectangle 52"/>
          <p:cNvSpPr>
            <a:spLocks noChangeArrowheads="1"/>
          </p:cNvSpPr>
          <p:nvPr/>
        </p:nvSpPr>
        <p:spPr bwMode="auto">
          <a:xfrm>
            <a:off x="4500563" y="29972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р</a:t>
            </a:r>
          </a:p>
        </p:txBody>
      </p:sp>
      <p:sp>
        <p:nvSpPr>
          <p:cNvPr id="41013" name="Rectangle 53"/>
          <p:cNvSpPr>
            <a:spLocks noChangeArrowheads="1"/>
          </p:cNvSpPr>
          <p:nvPr/>
        </p:nvSpPr>
        <p:spPr bwMode="auto">
          <a:xfrm>
            <a:off x="4859338" y="29972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е</a:t>
            </a:r>
          </a:p>
        </p:txBody>
      </p:sp>
      <p:sp>
        <p:nvSpPr>
          <p:cNvPr id="41014" name="Rectangle 54"/>
          <p:cNvSpPr>
            <a:spLocks noChangeArrowheads="1"/>
          </p:cNvSpPr>
          <p:nvPr/>
        </p:nvSpPr>
        <p:spPr bwMode="auto">
          <a:xfrm>
            <a:off x="5219700" y="29972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ч</a:t>
            </a:r>
          </a:p>
        </p:txBody>
      </p:sp>
      <p:sp>
        <p:nvSpPr>
          <p:cNvPr id="41015" name="Rectangle 55"/>
          <p:cNvSpPr>
            <a:spLocks noChangeArrowheads="1"/>
          </p:cNvSpPr>
          <p:nvPr/>
        </p:nvSpPr>
        <p:spPr bwMode="auto">
          <a:xfrm>
            <a:off x="5580063" y="29972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и</a:t>
            </a:r>
          </a:p>
        </p:txBody>
      </p:sp>
      <p:sp>
        <p:nvSpPr>
          <p:cNvPr id="41016" name="Rectangle 56"/>
          <p:cNvSpPr>
            <a:spLocks noChangeArrowheads="1"/>
          </p:cNvSpPr>
          <p:nvPr/>
        </p:nvSpPr>
        <p:spPr bwMode="auto">
          <a:xfrm>
            <a:off x="5940425" y="29972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е</a:t>
            </a:r>
          </a:p>
        </p:txBody>
      </p:sp>
      <p:sp>
        <p:nvSpPr>
          <p:cNvPr id="41017" name="Rectangle 57"/>
          <p:cNvSpPr>
            <a:spLocks noChangeArrowheads="1"/>
          </p:cNvSpPr>
          <p:nvPr/>
        </p:nvSpPr>
        <p:spPr bwMode="auto">
          <a:xfrm>
            <a:off x="3419475" y="40767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р</a:t>
            </a:r>
          </a:p>
        </p:txBody>
      </p:sp>
      <p:sp>
        <p:nvSpPr>
          <p:cNvPr id="41018" name="Rectangle 58"/>
          <p:cNvSpPr>
            <a:spLocks noChangeArrowheads="1"/>
          </p:cNvSpPr>
          <p:nvPr/>
        </p:nvSpPr>
        <p:spPr bwMode="auto">
          <a:xfrm>
            <a:off x="3059113" y="40767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п</a:t>
            </a:r>
          </a:p>
        </p:txBody>
      </p:sp>
      <p:sp>
        <p:nvSpPr>
          <p:cNvPr id="41019" name="Rectangle 59"/>
          <p:cNvSpPr>
            <a:spLocks noChangeArrowheads="1"/>
          </p:cNvSpPr>
          <p:nvPr/>
        </p:nvSpPr>
        <p:spPr bwMode="auto">
          <a:xfrm>
            <a:off x="4140200" y="40767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л</a:t>
            </a:r>
          </a:p>
        </p:txBody>
      </p:sp>
      <p:sp>
        <p:nvSpPr>
          <p:cNvPr id="41020" name="Rectangle 60"/>
          <p:cNvSpPr>
            <a:spLocks noChangeArrowheads="1"/>
          </p:cNvSpPr>
          <p:nvPr/>
        </p:nvSpPr>
        <p:spPr bwMode="auto">
          <a:xfrm>
            <a:off x="4500563" y="40767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а</a:t>
            </a:r>
          </a:p>
        </p:txBody>
      </p:sp>
      <p:sp>
        <p:nvSpPr>
          <p:cNvPr id="41021" name="Rectangle 61"/>
          <p:cNvSpPr>
            <a:spLocks noChangeArrowheads="1"/>
          </p:cNvSpPr>
          <p:nvPr/>
        </p:nvSpPr>
        <p:spPr bwMode="auto">
          <a:xfrm>
            <a:off x="7380288" y="40767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о</a:t>
            </a:r>
          </a:p>
        </p:txBody>
      </p:sp>
      <p:sp>
        <p:nvSpPr>
          <p:cNvPr id="41022" name="Rectangle 62"/>
          <p:cNvSpPr>
            <a:spLocks noChangeArrowheads="1"/>
          </p:cNvSpPr>
          <p:nvPr/>
        </p:nvSpPr>
        <p:spPr bwMode="auto">
          <a:xfrm>
            <a:off x="4859338" y="40767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г</a:t>
            </a:r>
          </a:p>
        </p:txBody>
      </p:sp>
      <p:sp>
        <p:nvSpPr>
          <p:cNvPr id="41023" name="Rectangle 63"/>
          <p:cNvSpPr>
            <a:spLocks noChangeArrowheads="1"/>
          </p:cNvSpPr>
          <p:nvPr/>
        </p:nvSpPr>
        <p:spPr bwMode="auto">
          <a:xfrm>
            <a:off x="5219700" y="40767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а</a:t>
            </a:r>
          </a:p>
        </p:txBody>
      </p:sp>
      <p:sp>
        <p:nvSpPr>
          <p:cNvPr id="41024" name="Rectangle 64"/>
          <p:cNvSpPr>
            <a:spLocks noChangeArrowheads="1"/>
          </p:cNvSpPr>
          <p:nvPr/>
        </p:nvSpPr>
        <p:spPr bwMode="auto">
          <a:xfrm>
            <a:off x="5580063" y="40767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т</a:t>
            </a:r>
          </a:p>
        </p:txBody>
      </p:sp>
      <p:sp>
        <p:nvSpPr>
          <p:cNvPr id="41025" name="Rectangle 65"/>
          <p:cNvSpPr>
            <a:spLocks noChangeArrowheads="1"/>
          </p:cNvSpPr>
          <p:nvPr/>
        </p:nvSpPr>
        <p:spPr bwMode="auto">
          <a:xfrm>
            <a:off x="5940425" y="40767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е</a:t>
            </a:r>
          </a:p>
        </p:txBody>
      </p:sp>
      <p:sp>
        <p:nvSpPr>
          <p:cNvPr id="41026" name="Rectangle 66"/>
          <p:cNvSpPr>
            <a:spLocks noChangeArrowheads="1"/>
          </p:cNvSpPr>
          <p:nvPr/>
        </p:nvSpPr>
        <p:spPr bwMode="auto">
          <a:xfrm>
            <a:off x="6300788" y="40767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л</a:t>
            </a:r>
          </a:p>
        </p:txBody>
      </p:sp>
      <p:sp>
        <p:nvSpPr>
          <p:cNvPr id="41027" name="Rectangle 67"/>
          <p:cNvSpPr>
            <a:spLocks noChangeArrowheads="1"/>
          </p:cNvSpPr>
          <p:nvPr/>
        </p:nvSpPr>
        <p:spPr bwMode="auto">
          <a:xfrm>
            <a:off x="6659563" y="40767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ь</a:t>
            </a:r>
          </a:p>
        </p:txBody>
      </p:sp>
      <p:sp>
        <p:nvSpPr>
          <p:cNvPr id="41028" name="Rectangle 68"/>
          <p:cNvSpPr>
            <a:spLocks noChangeArrowheads="1"/>
          </p:cNvSpPr>
          <p:nvPr/>
        </p:nvSpPr>
        <p:spPr bwMode="auto">
          <a:xfrm>
            <a:off x="7019925" y="4076700"/>
            <a:ext cx="358775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н</a:t>
            </a:r>
          </a:p>
        </p:txBody>
      </p:sp>
      <p:sp>
        <p:nvSpPr>
          <p:cNvPr id="41029" name="Rectangle 69"/>
          <p:cNvSpPr>
            <a:spLocks noChangeArrowheads="1"/>
          </p:cNvSpPr>
          <p:nvPr/>
        </p:nvSpPr>
        <p:spPr bwMode="auto">
          <a:xfrm>
            <a:off x="8101013" y="5157788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dirty="0">
                <a:solidFill>
                  <a:srgbClr val="FFFF00"/>
                </a:solidFill>
              </a:rPr>
              <a:t>и</a:t>
            </a:r>
          </a:p>
        </p:txBody>
      </p:sp>
      <p:sp>
        <p:nvSpPr>
          <p:cNvPr id="41030" name="Rectangle 70"/>
          <p:cNvSpPr>
            <a:spLocks noChangeArrowheads="1"/>
          </p:cNvSpPr>
          <p:nvPr/>
        </p:nvSpPr>
        <p:spPr bwMode="auto">
          <a:xfrm>
            <a:off x="7380288" y="5157788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е</a:t>
            </a:r>
          </a:p>
        </p:txBody>
      </p:sp>
      <p:sp>
        <p:nvSpPr>
          <p:cNvPr id="41031" name="Rectangle 71"/>
          <p:cNvSpPr>
            <a:spLocks noChangeArrowheads="1"/>
          </p:cNvSpPr>
          <p:nvPr/>
        </p:nvSpPr>
        <p:spPr bwMode="auto">
          <a:xfrm>
            <a:off x="7019925" y="5157788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м</a:t>
            </a:r>
          </a:p>
        </p:txBody>
      </p:sp>
      <p:sp>
        <p:nvSpPr>
          <p:cNvPr id="41032" name="Rectangle 72"/>
          <p:cNvSpPr>
            <a:spLocks noChangeArrowheads="1"/>
          </p:cNvSpPr>
          <p:nvPr/>
        </p:nvSpPr>
        <p:spPr bwMode="auto">
          <a:xfrm>
            <a:off x="6659563" y="5157788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и</a:t>
            </a:r>
          </a:p>
        </p:txBody>
      </p:sp>
      <p:sp>
        <p:nvSpPr>
          <p:cNvPr id="41033" name="Rectangle 73"/>
          <p:cNvSpPr>
            <a:spLocks noChangeArrowheads="1"/>
          </p:cNvSpPr>
          <p:nvPr/>
        </p:nvSpPr>
        <p:spPr bwMode="auto">
          <a:xfrm>
            <a:off x="6300788" y="5157788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о</a:t>
            </a:r>
          </a:p>
        </p:txBody>
      </p:sp>
      <p:sp>
        <p:nvSpPr>
          <p:cNvPr id="41034" name="Rectangle 74"/>
          <p:cNvSpPr>
            <a:spLocks noChangeArrowheads="1"/>
          </p:cNvSpPr>
          <p:nvPr/>
        </p:nvSpPr>
        <p:spPr bwMode="auto">
          <a:xfrm>
            <a:off x="5940425" y="5157788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т</a:t>
            </a:r>
          </a:p>
        </p:txBody>
      </p:sp>
      <p:sp>
        <p:nvSpPr>
          <p:cNvPr id="41035" name="Rectangle 75"/>
          <p:cNvSpPr>
            <a:spLocks noChangeArrowheads="1"/>
          </p:cNvSpPr>
          <p:nvPr/>
        </p:nvSpPr>
        <p:spPr bwMode="auto">
          <a:xfrm flipH="1">
            <a:off x="8460432" y="5157192"/>
            <a:ext cx="261742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dirty="0">
                <a:solidFill>
                  <a:srgbClr val="FFFF00"/>
                </a:solidFill>
              </a:rPr>
              <a:t>е</a:t>
            </a:r>
          </a:p>
        </p:txBody>
      </p:sp>
      <p:sp>
        <p:nvSpPr>
          <p:cNvPr id="41036" name="Rectangle 76"/>
          <p:cNvSpPr>
            <a:spLocks noChangeArrowheads="1"/>
          </p:cNvSpPr>
          <p:nvPr/>
        </p:nvSpPr>
        <p:spPr bwMode="auto">
          <a:xfrm>
            <a:off x="5580063" y="5157788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с</a:t>
            </a:r>
          </a:p>
        </p:txBody>
      </p:sp>
      <p:sp>
        <p:nvSpPr>
          <p:cNvPr id="41037" name="Rectangle 77"/>
          <p:cNvSpPr>
            <a:spLocks noChangeArrowheads="1"/>
          </p:cNvSpPr>
          <p:nvPr/>
        </p:nvSpPr>
        <p:spPr bwMode="auto">
          <a:xfrm>
            <a:off x="5219700" y="5157788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е</a:t>
            </a:r>
          </a:p>
        </p:txBody>
      </p:sp>
      <p:sp>
        <p:nvSpPr>
          <p:cNvPr id="41038" name="Rectangle 78"/>
          <p:cNvSpPr>
            <a:spLocks noChangeArrowheads="1"/>
          </p:cNvSpPr>
          <p:nvPr/>
        </p:nvSpPr>
        <p:spPr bwMode="auto">
          <a:xfrm>
            <a:off x="4859338" y="5157788"/>
            <a:ext cx="358775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FFFF00"/>
                </a:solidFill>
              </a:rPr>
              <a:t>м</a:t>
            </a:r>
          </a:p>
        </p:txBody>
      </p:sp>
      <p:sp>
        <p:nvSpPr>
          <p:cNvPr id="41039" name="Rectangle 79"/>
          <p:cNvSpPr>
            <a:spLocks noChangeArrowheads="1"/>
          </p:cNvSpPr>
          <p:nvPr/>
        </p:nvSpPr>
        <p:spPr bwMode="auto">
          <a:xfrm>
            <a:off x="2339975" y="1557338"/>
            <a:ext cx="360363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1040" name="Rectangle 80"/>
          <p:cNvSpPr>
            <a:spLocks noChangeArrowheads="1"/>
          </p:cNvSpPr>
          <p:nvPr/>
        </p:nvSpPr>
        <p:spPr bwMode="auto">
          <a:xfrm>
            <a:off x="2339975" y="1557338"/>
            <a:ext cx="360363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1041" name="Rectangle 81"/>
          <p:cNvSpPr>
            <a:spLocks noChangeArrowheads="1"/>
          </p:cNvSpPr>
          <p:nvPr/>
        </p:nvSpPr>
        <p:spPr bwMode="auto">
          <a:xfrm>
            <a:off x="323850" y="0"/>
            <a:ext cx="85693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3200">
                <a:solidFill>
                  <a:srgbClr val="CC3300"/>
                </a:solidFill>
                <a:latin typeface="Garamond" pitchFamily="18" charset="0"/>
              </a:rPr>
              <a:t>4.</a:t>
            </a:r>
            <a:r>
              <a:rPr lang="ru-RU" sz="320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ru-RU" sz="3200">
                <a:solidFill>
                  <a:srgbClr val="CC3300"/>
                </a:solidFill>
                <a:latin typeface="Garamond" pitchFamily="18" charset="0"/>
              </a:rPr>
              <a:t>Отвечает на вопросы что делать? что сделать? и обозначает действие предмета.</a:t>
            </a:r>
          </a:p>
        </p:txBody>
      </p:sp>
      <p:sp>
        <p:nvSpPr>
          <p:cNvPr id="41042" name="Rectangle 82"/>
          <p:cNvSpPr>
            <a:spLocks noChangeArrowheads="1"/>
          </p:cNvSpPr>
          <p:nvPr/>
        </p:nvSpPr>
        <p:spPr bwMode="auto">
          <a:xfrm>
            <a:off x="250825" y="260350"/>
            <a:ext cx="86407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1600" b="1">
                <a:solidFill>
                  <a:srgbClr val="FF0000"/>
                </a:solidFill>
                <a:latin typeface="Garamond" pitchFamily="18" charset="0"/>
              </a:rPr>
              <a:t>По горизонтали</a:t>
            </a:r>
            <a:r>
              <a:rPr lang="ru-RU" sz="420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ru-RU" sz="2800">
                <a:solidFill>
                  <a:srgbClr val="CC3300"/>
                </a:solidFill>
                <a:latin typeface="Garamond" pitchFamily="18" charset="0"/>
              </a:rPr>
              <a:t>1.</a:t>
            </a:r>
            <a:r>
              <a:rPr lang="ru-RU" sz="420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ru-RU" sz="3600">
                <a:solidFill>
                  <a:srgbClr val="CC3300"/>
                </a:solidFill>
                <a:latin typeface="Garamond" pitchFamily="18" charset="0"/>
              </a:rPr>
              <a:t>Часть речи, обозначает предмет.</a:t>
            </a:r>
          </a:p>
        </p:txBody>
      </p:sp>
      <p:sp>
        <p:nvSpPr>
          <p:cNvPr id="41043" name="Rectangle 83"/>
          <p:cNvSpPr>
            <a:spLocks noChangeArrowheads="1"/>
          </p:cNvSpPr>
          <p:nvPr/>
        </p:nvSpPr>
        <p:spPr bwMode="auto">
          <a:xfrm>
            <a:off x="3419475" y="2276475"/>
            <a:ext cx="360363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41044" name="Rectangle 84"/>
          <p:cNvSpPr>
            <a:spLocks noChangeArrowheads="1"/>
          </p:cNvSpPr>
          <p:nvPr/>
        </p:nvSpPr>
        <p:spPr bwMode="auto">
          <a:xfrm>
            <a:off x="503238" y="188913"/>
            <a:ext cx="864076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2400">
                <a:solidFill>
                  <a:srgbClr val="CC3300"/>
                </a:solidFill>
                <a:latin typeface="Garamond" pitchFamily="18" charset="0"/>
              </a:rPr>
              <a:t>7. Указывает на предмет, признак или количество, не называя их.</a:t>
            </a:r>
          </a:p>
        </p:txBody>
      </p:sp>
      <p:sp>
        <p:nvSpPr>
          <p:cNvPr id="41045" name="Rectangle 85"/>
          <p:cNvSpPr>
            <a:spLocks noChangeArrowheads="1"/>
          </p:cNvSpPr>
          <p:nvPr/>
        </p:nvSpPr>
        <p:spPr bwMode="auto">
          <a:xfrm>
            <a:off x="3779838" y="2997200"/>
            <a:ext cx="360362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41046" name="Rectangle 86"/>
          <p:cNvSpPr>
            <a:spLocks noChangeArrowheads="1"/>
          </p:cNvSpPr>
          <p:nvPr/>
        </p:nvSpPr>
        <p:spPr bwMode="auto">
          <a:xfrm>
            <a:off x="287338" y="260350"/>
            <a:ext cx="885666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2800">
                <a:solidFill>
                  <a:srgbClr val="CC3300"/>
                </a:solidFill>
                <a:latin typeface="Garamond" pitchFamily="18" charset="0"/>
              </a:rPr>
              <a:t>5. Часть речи, отвечает на вопросы где? куда?   откуда? как?</a:t>
            </a:r>
          </a:p>
        </p:txBody>
      </p:sp>
      <p:sp>
        <p:nvSpPr>
          <p:cNvPr id="41047" name="Rectangle 87"/>
          <p:cNvSpPr>
            <a:spLocks noChangeArrowheads="1"/>
          </p:cNvSpPr>
          <p:nvPr/>
        </p:nvSpPr>
        <p:spPr bwMode="auto">
          <a:xfrm>
            <a:off x="3059113" y="4076700"/>
            <a:ext cx="360362" cy="3603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41048" name="Rectangle 88"/>
          <p:cNvSpPr>
            <a:spLocks noChangeArrowheads="1"/>
          </p:cNvSpPr>
          <p:nvPr/>
        </p:nvSpPr>
        <p:spPr bwMode="auto">
          <a:xfrm>
            <a:off x="323850" y="188913"/>
            <a:ext cx="86407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3200">
                <a:solidFill>
                  <a:srgbClr val="CC3300"/>
                </a:solidFill>
                <a:latin typeface="Garamond" pitchFamily="18" charset="0"/>
              </a:rPr>
              <a:t>6. Обозначает признак предмета.</a:t>
            </a:r>
          </a:p>
        </p:txBody>
      </p:sp>
      <p:sp>
        <p:nvSpPr>
          <p:cNvPr id="41049" name="Rectangle 89"/>
          <p:cNvSpPr>
            <a:spLocks noChangeArrowheads="1"/>
          </p:cNvSpPr>
          <p:nvPr/>
        </p:nvSpPr>
        <p:spPr bwMode="auto">
          <a:xfrm>
            <a:off x="395288" y="188913"/>
            <a:ext cx="864076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2800">
                <a:solidFill>
                  <a:srgbClr val="CC3300"/>
                </a:solidFill>
                <a:latin typeface="Garamond" pitchFamily="18" charset="0"/>
              </a:rPr>
              <a:t>3. Часть речи, которая обозначает число, количество предметов и порядок предметов при счёте.</a:t>
            </a:r>
          </a:p>
        </p:txBody>
      </p:sp>
      <p:sp>
        <p:nvSpPr>
          <p:cNvPr id="41050" name="Rectangle 90"/>
          <p:cNvSpPr>
            <a:spLocks noChangeArrowheads="1"/>
          </p:cNvSpPr>
          <p:nvPr/>
        </p:nvSpPr>
        <p:spPr bwMode="auto">
          <a:xfrm>
            <a:off x="4859338" y="5157788"/>
            <a:ext cx="360362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41051" name="Rectangle 91"/>
          <p:cNvSpPr>
            <a:spLocks noChangeArrowheads="1"/>
          </p:cNvSpPr>
          <p:nvPr/>
        </p:nvSpPr>
        <p:spPr bwMode="auto">
          <a:xfrm>
            <a:off x="395288" y="260350"/>
            <a:ext cx="864076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1600" dirty="0">
                <a:solidFill>
                  <a:srgbClr val="996600"/>
                </a:solidFill>
                <a:latin typeface="Garamond" pitchFamily="18" charset="0"/>
              </a:rPr>
              <a:t>По вертикали.</a:t>
            </a:r>
            <a:r>
              <a:rPr lang="ru-RU" sz="3200" dirty="0">
                <a:solidFill>
                  <a:srgbClr val="996600"/>
                </a:solidFill>
                <a:latin typeface="Garamond" pitchFamily="18" charset="0"/>
              </a:rPr>
              <a:t> 1. Изменение глагола по лицам и числам.</a:t>
            </a:r>
          </a:p>
        </p:txBody>
      </p:sp>
      <p:sp>
        <p:nvSpPr>
          <p:cNvPr id="41052" name="Rectangle 92"/>
          <p:cNvSpPr>
            <a:spLocks noChangeArrowheads="1"/>
          </p:cNvSpPr>
          <p:nvPr/>
        </p:nvSpPr>
        <p:spPr bwMode="auto">
          <a:xfrm>
            <a:off x="251520" y="476672"/>
            <a:ext cx="864076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3200" dirty="0">
                <a:solidFill>
                  <a:srgbClr val="996600"/>
                </a:solidFill>
                <a:latin typeface="Garamond" pitchFamily="18" charset="0"/>
              </a:rPr>
              <a:t>2. Изменение именной части речи по </a:t>
            </a:r>
            <a:r>
              <a:rPr lang="ru-RU" sz="3200" b="1" dirty="0">
                <a:solidFill>
                  <a:srgbClr val="996600"/>
                </a:solidFill>
                <a:latin typeface="Garamond" pitchFamily="18" charset="0"/>
              </a:rPr>
              <a:t>падежам</a:t>
            </a:r>
            <a:r>
              <a:rPr lang="ru-RU" sz="3200" dirty="0">
                <a:solidFill>
                  <a:srgbClr val="996600"/>
                </a:solidFill>
                <a:latin typeface="Garamond" pitchFamily="18" charset="0"/>
              </a:rPr>
              <a:t>.</a:t>
            </a:r>
          </a:p>
        </p:txBody>
      </p:sp>
      <p:sp>
        <p:nvSpPr>
          <p:cNvPr id="41053" name="Rectangle 93"/>
          <p:cNvSpPr>
            <a:spLocks noChangeArrowheads="1"/>
          </p:cNvSpPr>
          <p:nvPr/>
        </p:nvSpPr>
        <p:spPr bwMode="auto">
          <a:xfrm>
            <a:off x="3779838" y="1557338"/>
            <a:ext cx="360362" cy="3603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41054" name="Rectangle 94"/>
          <p:cNvSpPr>
            <a:spLocks noChangeArrowheads="1"/>
          </p:cNvSpPr>
          <p:nvPr/>
        </p:nvSpPr>
        <p:spPr bwMode="auto">
          <a:xfrm>
            <a:off x="7740650" y="1916113"/>
            <a:ext cx="360363" cy="358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</a:rPr>
              <a:t>3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1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1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1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1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1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1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1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1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1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1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0" dur="2000"/>
                                        <p:tgtEl>
                                          <p:spTgt spid="41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1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1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1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1" dur="2000"/>
                                        <p:tgtEl>
                                          <p:spTgt spid="41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4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3" dur="2000"/>
                                        <p:tgtEl>
                                          <p:spTgt spid="41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1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1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41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1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1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41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0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0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40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41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1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1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41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1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41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41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41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41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1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41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41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1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1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41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4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4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4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41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41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41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41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41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41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500"/>
                            </p:stCondLst>
                            <p:childTnLst>
                              <p:par>
                                <p:cTn id="2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4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4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4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9" dur="2000"/>
                                        <p:tgtEl>
                                          <p:spTgt spid="41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2000"/>
                            </p:stCondLst>
                            <p:childTnLst>
                              <p:par>
                                <p:cTn id="30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41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41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41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4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4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4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4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4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4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4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4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4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4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4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4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4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4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4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4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4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4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4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4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4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41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41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41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4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4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4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4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4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4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1" dur="2000"/>
                                        <p:tgtEl>
                                          <p:spTgt spid="4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5" dur="500"/>
                                        <p:tgtEl>
                                          <p:spTgt spid="41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00"/>
                            </p:stCondLst>
                            <p:childTnLst>
                              <p:par>
                                <p:cTn id="36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4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4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4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6" dur="2000"/>
                                        <p:tgtEl>
                                          <p:spTgt spid="4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2000"/>
                            </p:stCondLst>
                            <p:childTnLst>
                              <p:par>
                                <p:cTn id="3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40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40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40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4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4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4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40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40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40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40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40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40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4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4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4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40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40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3" dur="500"/>
                                        <p:tgtEl>
                                          <p:spTgt spid="40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40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40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40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2500"/>
                            </p:stCondLst>
                            <p:childTnLst>
                              <p:par>
                                <p:cTn id="42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1" dur="500"/>
                                        <p:tgtEl>
                                          <p:spTgt spid="41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4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4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9" dur="1000"/>
                                        <p:tgtEl>
                                          <p:spTgt spid="4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2" dur="2000"/>
                                        <p:tgtEl>
                                          <p:spTgt spid="4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6" dur="2000"/>
                                        <p:tgtEl>
                                          <p:spTgt spid="41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2000"/>
                            </p:stCondLst>
                            <p:childTnLst>
                              <p:par>
                                <p:cTn id="4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40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40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8" dur="500"/>
                                        <p:tgtEl>
                                          <p:spTgt spid="40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40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40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3" dur="500"/>
                                        <p:tgtEl>
                                          <p:spTgt spid="40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40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40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8" dur="500"/>
                                        <p:tgtEl>
                                          <p:spTgt spid="40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1" dur="500" fill="hold"/>
                                        <p:tgtEl>
                                          <p:spTgt spid="40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40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3" dur="500"/>
                                        <p:tgtEl>
                                          <p:spTgt spid="40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2500"/>
                            </p:stCondLst>
                            <p:childTnLst>
                              <p:par>
                                <p:cTn id="46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6" dur="500"/>
                                        <p:tgtEl>
                                          <p:spTgt spid="41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2" dur="1000" fill="hold"/>
                                        <p:tgtEl>
                                          <p:spTgt spid="41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41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4" dur="1000"/>
                                        <p:tgtEl>
                                          <p:spTgt spid="4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7" dur="2000"/>
                                        <p:tgtEl>
                                          <p:spTgt spid="4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1" dur="2000"/>
                                        <p:tgtEl>
                                          <p:spTgt spid="41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2000"/>
                            </p:stCondLst>
                            <p:childTnLst>
                              <p:par>
                                <p:cTn id="48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6" dur="500" fill="hold"/>
                                        <p:tgtEl>
                                          <p:spTgt spid="4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4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4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1" dur="500" fill="hold"/>
                                        <p:tgtEl>
                                          <p:spTgt spid="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500" fill="hold"/>
                                        <p:tgtEl>
                                          <p:spTgt spid="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3" dur="500"/>
                                        <p:tgtEl>
                                          <p:spTgt spid="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40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40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8" dur="500"/>
                                        <p:tgtEl>
                                          <p:spTgt spid="40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1" dur="500" fill="hold"/>
                                        <p:tgtEl>
                                          <p:spTgt spid="4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4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3" dur="500"/>
                                        <p:tgtEl>
                                          <p:spTgt spid="4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6" dur="500" fill="hold"/>
                                        <p:tgtEl>
                                          <p:spTgt spid="40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500" fill="hold"/>
                                        <p:tgtEl>
                                          <p:spTgt spid="40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8" dur="500"/>
                                        <p:tgtEl>
                                          <p:spTgt spid="40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40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500" fill="hold"/>
                                        <p:tgtEl>
                                          <p:spTgt spid="40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3" dur="500"/>
                                        <p:tgtEl>
                                          <p:spTgt spid="40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500" fill="hold"/>
                                        <p:tgtEl>
                                          <p:spTgt spid="41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41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8" dur="500"/>
                                        <p:tgtEl>
                                          <p:spTgt spid="41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41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" fill="hold"/>
                                        <p:tgtEl>
                                          <p:spTgt spid="41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1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41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41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41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1" dur="500" fill="hold"/>
                                        <p:tgtEl>
                                          <p:spTgt spid="41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 fill="hold"/>
                                        <p:tgtEl>
                                          <p:spTgt spid="41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3" dur="500"/>
                                        <p:tgtEl>
                                          <p:spTgt spid="41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1039" grpId="0" animBg="1"/>
      <p:bldP spid="41040" grpId="0" animBg="1"/>
      <p:bldP spid="41040" grpId="1" animBg="1"/>
      <p:bldP spid="41040" grpId="2" animBg="1"/>
      <p:bldP spid="41041" grpId="0"/>
      <p:bldP spid="41041" grpId="1"/>
      <p:bldP spid="41042" grpId="0"/>
      <p:bldP spid="41042" grpId="1"/>
      <p:bldP spid="41043" grpId="0" animBg="1"/>
      <p:bldP spid="41044" grpId="0"/>
      <p:bldP spid="41044" grpId="1"/>
      <p:bldP spid="41045" grpId="0" animBg="1"/>
      <p:bldP spid="41046" grpId="0"/>
      <p:bldP spid="41046" grpId="1"/>
      <p:bldP spid="41047" grpId="0" animBg="1"/>
      <p:bldP spid="41048" grpId="0"/>
      <p:bldP spid="41048" grpId="1"/>
      <p:bldP spid="41049" grpId="0"/>
      <p:bldP spid="41050" grpId="0" animBg="1"/>
      <p:bldP spid="41051" grpId="0"/>
      <p:bldP spid="41051" grpId="1"/>
      <p:bldP spid="41052" grpId="0"/>
      <p:bldP spid="41052" grpId="1"/>
      <p:bldP spid="41053" grpId="0" animBg="1"/>
      <p:bldP spid="41053" grpId="1" animBg="1"/>
      <p:bldP spid="41054" grpId="0" animBg="1"/>
      <p:bldP spid="4105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92275" y="188913"/>
            <a:ext cx="6130925" cy="4143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Цель:</a:t>
            </a:r>
            <a:r>
              <a:rPr lang="ru-RU" sz="3800" smtClean="0"/>
              <a:t> 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087438"/>
            <a:ext cx="8208912" cy="5522912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006600"/>
                </a:solidFill>
              </a:rPr>
              <a:t>развить навыки правописания безударных личных окончаний в глаголах;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006600"/>
                </a:solidFill>
              </a:rPr>
              <a:t>познакомить учащихся с разноспрягаемыми и особо спрягаемыми глаголами</a:t>
            </a:r>
            <a:r>
              <a:rPr lang="ru-RU" sz="2800" b="1" i="1" dirty="0" smtClean="0">
                <a:solidFill>
                  <a:srgbClr val="006600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006600"/>
                </a:solidFill>
              </a:rPr>
              <a:t>       рассмотреть </a:t>
            </a:r>
            <a:r>
              <a:rPr lang="ru-RU" sz="2800" b="1" i="1" dirty="0" smtClean="0">
                <a:solidFill>
                  <a:srgbClr val="006600"/>
                </a:solidFill>
              </a:rPr>
              <a:t>лексическое </a:t>
            </a:r>
            <a:r>
              <a:rPr lang="ru-RU" sz="2800" b="1" i="1" dirty="0" smtClean="0">
                <a:solidFill>
                  <a:srgbClr val="006600"/>
                </a:solidFill>
              </a:rPr>
              <a:t>значение   разноспрягаемых </a:t>
            </a:r>
            <a:r>
              <a:rPr lang="ru-RU" sz="2800" b="1" i="1" dirty="0" smtClean="0">
                <a:solidFill>
                  <a:srgbClr val="006600"/>
                </a:solidFill>
              </a:rPr>
              <a:t>глаголов, расширить словарный запас.</a:t>
            </a:r>
          </a:p>
          <a:p>
            <a:endParaRPr lang="ru-RU" sz="2800" b="1" i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765175"/>
            <a:ext cx="8590285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«Четвёртый лишний»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755577" y="2205038"/>
            <a:ext cx="2880320" cy="863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r>
              <a:rPr lang="ru-RU" sz="3200" dirty="0">
                <a:solidFill>
                  <a:srgbClr val="FFFF00"/>
                </a:solidFill>
              </a:rPr>
              <a:t>Рисовать</a:t>
            </a: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755577" y="3284538"/>
            <a:ext cx="2880319" cy="72052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r>
              <a:rPr lang="ru-RU" sz="3200" dirty="0">
                <a:solidFill>
                  <a:srgbClr val="FFFF00"/>
                </a:solidFill>
              </a:rPr>
              <a:t>Молчать</a:t>
            </a:r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5076057" y="2205038"/>
            <a:ext cx="2736303" cy="863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r>
              <a:rPr lang="ru-RU" sz="3200" dirty="0">
                <a:solidFill>
                  <a:srgbClr val="FFFF00"/>
                </a:solidFill>
              </a:rPr>
              <a:t>Отдавать</a:t>
            </a:r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5076057" y="3284538"/>
            <a:ext cx="2736303" cy="72052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r>
              <a:rPr lang="ru-RU" sz="3200" dirty="0">
                <a:solidFill>
                  <a:srgbClr val="FFFF00"/>
                </a:solidFill>
              </a:rPr>
              <a:t>Накрывать</a:t>
            </a:r>
          </a:p>
        </p:txBody>
      </p:sp>
      <p:sp>
        <p:nvSpPr>
          <p:cNvPr id="7176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259633" y="5805264"/>
            <a:ext cx="1296144" cy="288032"/>
          </a:xfrm>
          <a:prstGeom prst="foldedCorner">
            <a:avLst>
              <a:gd name="adj" fmla="val 125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dirty="0">
                <a:hlinkClick r:id="rId3" action="ppaction://hlinksldjump"/>
              </a:rPr>
              <a:t>Подсказка</a:t>
            </a:r>
            <a:r>
              <a:rPr lang="ru-RU" dirty="0"/>
              <a:t> 1</a:t>
            </a:r>
          </a:p>
        </p:txBody>
      </p:sp>
      <p:sp>
        <p:nvSpPr>
          <p:cNvPr id="7177" name="AutoShape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40352" y="6165304"/>
            <a:ext cx="1296144" cy="432047"/>
          </a:xfrm>
          <a:prstGeom prst="octagon">
            <a:avLst>
              <a:gd name="adj" fmla="val 29287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>
                <a:solidFill>
                  <a:srgbClr val="FAF4F9"/>
                </a:solidFill>
              </a:rPr>
              <a:t>Ответ</a:t>
            </a:r>
          </a:p>
        </p:txBody>
      </p:sp>
      <p:sp>
        <p:nvSpPr>
          <p:cNvPr id="7178" name="AutoShap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75657" y="6309320"/>
            <a:ext cx="1440160" cy="360039"/>
          </a:xfrm>
          <a:prstGeom prst="actionButtonBlank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Подсказка 2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5" y="2349500"/>
            <a:ext cx="7920880" cy="2447925"/>
          </a:xfr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anchor="ctr"/>
          <a:lstStyle/>
          <a:p>
            <a:pPr marL="571500" indent="-57150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Обратите внимание на </a:t>
            </a:r>
            <a:r>
              <a:rPr lang="ru-RU" sz="4800" dirty="0" smtClean="0">
                <a:solidFill>
                  <a:srgbClr val="FFC000"/>
                </a:solidFill>
                <a:hlinkClick r:id="rId2" action="ppaction://hlinksldjump"/>
              </a:rPr>
              <a:t>спряжение глаголов</a:t>
            </a:r>
            <a:endParaRPr lang="ru-RU" sz="4800" dirty="0" smtClean="0">
              <a:solidFill>
                <a:srgbClr val="FFC000"/>
              </a:solidFill>
            </a:endParaRPr>
          </a:p>
        </p:txBody>
      </p:sp>
      <p:pic>
        <p:nvPicPr>
          <p:cNvPr id="8196" name="Picture 5" descr="p79_2_cl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5013325"/>
            <a:ext cx="52228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p79_1_clr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476250"/>
            <a:ext cx="317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237288"/>
            <a:ext cx="468312" cy="47625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7705725" cy="847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Спряжение</a:t>
            </a:r>
            <a:r>
              <a:rPr lang="ru-RU" sz="2400" b="1" i="1" dirty="0" smtClean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ru-RU" sz="2400" i="1" dirty="0" smtClean="0">
                <a:latin typeface="Arial" charset="0"/>
              </a:rPr>
              <a:t>—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это изменение глаголов по лицам и числам в настоящем и будущем времени.</a:t>
            </a:r>
            <a:r>
              <a:rPr lang="ru-RU" sz="3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981075"/>
            <a:ext cx="8928869" cy="820738"/>
          </a:xfrm>
        </p:spPr>
        <p:txBody>
          <a:bodyPr anchor="ctr"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Выделяют два типа спряжения. Глаголы первого и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второго спряжения различаются личными окончаниями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7226" name="Group 58"/>
          <p:cNvGraphicFramePr>
            <a:graphicFrameLocks noGrp="1"/>
          </p:cNvGraphicFramePr>
          <p:nvPr>
            <p:ph sz="half" idx="2"/>
          </p:nvPr>
        </p:nvGraphicFramePr>
        <p:xfrm>
          <a:off x="899591" y="1916113"/>
          <a:ext cx="7776864" cy="4176714"/>
        </p:xfrm>
        <a:graphic>
          <a:graphicData uri="http://schemas.openxmlformats.org/drawingml/2006/table">
            <a:tbl>
              <a:tblPr/>
              <a:tblGrid>
                <a:gridCol w="1381183"/>
                <a:gridCol w="1526166"/>
                <a:gridCol w="2471097"/>
                <a:gridCol w="2398418"/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Число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Лицо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Глаголы 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спряжения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Глаголы 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II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спряжения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97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Единст-венное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 число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дума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любл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9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ты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дума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шь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люб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шь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5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он, она, оно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дума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люб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97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Множест-венное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 число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мы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дума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люб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1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 (вы)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дума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люб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1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они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дума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ю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люб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70" name="AutoShape 9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431800" cy="4318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3" y="836613"/>
            <a:ext cx="7920880" cy="5113337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marL="800100" indent="-800100" algn="ctr" eaLnBrk="1" hangingPunct="1"/>
            <a:r>
              <a:rPr lang="ru-RU" sz="4800" dirty="0" smtClean="0">
                <a:solidFill>
                  <a:srgbClr val="FFFF00"/>
                </a:solidFill>
                <a:latin typeface="Arial" charset="0"/>
              </a:rPr>
              <a:t>Вспомните, </a:t>
            </a:r>
            <a:r>
              <a:rPr lang="ru-RU" sz="480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sz="4800" dirty="0" smtClean="0">
                <a:solidFill>
                  <a:schemeClr val="tx1"/>
                </a:solidFill>
                <a:latin typeface="Arial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sz="4800" dirty="0" smtClean="0">
                <a:solidFill>
                  <a:schemeClr val="tx1"/>
                </a:solidFill>
                <a:latin typeface="Arial" charset="0"/>
              </a:rPr>
            </a:br>
            <a:r>
              <a:rPr lang="ru-RU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hlinkClick r:id="rId2" action="ppaction://hlinksldjump"/>
              </a:rPr>
              <a:t>как определяем </a:t>
            </a:r>
            <a:br>
              <a:rPr lang="ru-RU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hlinkClick r:id="rId2" action="ppaction://hlinksldjump"/>
              </a:rPr>
            </a:br>
            <a:r>
              <a:rPr lang="ru-RU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hlinkClick r:id="rId2" action="ppaction://hlinksldjump"/>
              </a:rPr>
              <a:t>спряжение</a:t>
            </a:r>
            <a:r>
              <a:rPr lang="ru-RU" sz="4800" dirty="0" smtClean="0">
                <a:latin typeface="Arial" charset="0"/>
              </a:rPr>
              <a:t/>
            </a:r>
            <a:br>
              <a:rPr lang="ru-RU" sz="4800" dirty="0" smtClean="0">
                <a:latin typeface="Arial" charset="0"/>
              </a:rPr>
            </a:br>
            <a:endParaRPr lang="ru-RU" sz="4800" dirty="0" smtClean="0">
              <a:latin typeface="Arial" charset="0"/>
            </a:endParaRP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468312" cy="47625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22"/>
          <p:cNvSpPr>
            <a:spLocks/>
          </p:cNvSpPr>
          <p:nvPr/>
        </p:nvSpPr>
        <p:spPr bwMode="auto">
          <a:xfrm>
            <a:off x="179512" y="4437112"/>
            <a:ext cx="1224260" cy="1728787"/>
          </a:xfrm>
          <a:prstGeom prst="rightBracket">
            <a:avLst>
              <a:gd name="adj" fmla="val 11770"/>
            </a:avLst>
          </a:prstGeom>
          <a:solidFill>
            <a:schemeClr val="accent5">
              <a:lumMod val="75000"/>
            </a:schemeClr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0" name="AutoShape 29"/>
          <p:cNvSpPr>
            <a:spLocks noChangeArrowheads="1"/>
          </p:cNvSpPr>
          <p:nvPr/>
        </p:nvSpPr>
        <p:spPr bwMode="auto">
          <a:xfrm>
            <a:off x="7740650" y="5445125"/>
            <a:ext cx="144463" cy="431800"/>
          </a:xfrm>
          <a:prstGeom prst="downArrow">
            <a:avLst>
              <a:gd name="adj1" fmla="val 38685"/>
              <a:gd name="adj2" fmla="val 84813"/>
            </a:avLst>
          </a:prstGeom>
          <a:solidFill>
            <a:schemeClr val="accent5">
              <a:lumMod val="75000"/>
            </a:schemeClr>
          </a:solidFill>
          <a:ln w="31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1" name="AutoShape 29"/>
          <p:cNvSpPr>
            <a:spLocks noChangeArrowheads="1"/>
          </p:cNvSpPr>
          <p:nvPr/>
        </p:nvSpPr>
        <p:spPr bwMode="auto">
          <a:xfrm rot="-3039961">
            <a:off x="7163594" y="4725194"/>
            <a:ext cx="142875" cy="430213"/>
          </a:xfrm>
          <a:prstGeom prst="downArrow">
            <a:avLst>
              <a:gd name="adj1" fmla="val 50000"/>
              <a:gd name="adj2" fmla="val 75278"/>
            </a:avLst>
          </a:prstGeom>
          <a:solidFill>
            <a:schemeClr val="accent5">
              <a:lumMod val="75000"/>
            </a:schemeClr>
          </a:solidFill>
          <a:ln w="3175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37892" name="AutoShape 29"/>
          <p:cNvSpPr>
            <a:spLocks noChangeArrowheads="1"/>
          </p:cNvSpPr>
          <p:nvPr/>
        </p:nvSpPr>
        <p:spPr bwMode="auto">
          <a:xfrm rot="3168539">
            <a:off x="4862513" y="4651375"/>
            <a:ext cx="177800" cy="469900"/>
          </a:xfrm>
          <a:prstGeom prst="downArrow">
            <a:avLst>
              <a:gd name="adj1" fmla="val 50000"/>
              <a:gd name="adj2" fmla="val 66071"/>
            </a:avLst>
          </a:prstGeom>
          <a:solidFill>
            <a:schemeClr val="accent5">
              <a:lumMod val="75000"/>
            </a:schemeClr>
          </a:solidFill>
          <a:ln w="3175">
            <a:solidFill>
              <a:srgbClr val="FF00FF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1" y="188913"/>
            <a:ext cx="8208911" cy="41433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 определения спряжения глаголов</a:t>
            </a:r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1692275" y="692150"/>
            <a:ext cx="5329238" cy="4333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dirty="0">
                <a:solidFill>
                  <a:srgbClr val="FFFF00"/>
                </a:solidFill>
              </a:rPr>
              <a:t>Личное окончание глагола ударное?</a:t>
            </a:r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1763713" y="1268413"/>
            <a:ext cx="504825" cy="3603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rgbClr val="EFFFF7"/>
                </a:solidFill>
              </a:rPr>
              <a:t>ДА</a:t>
            </a:r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6877050" y="1412875"/>
            <a:ext cx="576263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rgbClr val="EFFFF7"/>
                </a:solidFill>
              </a:rPr>
              <a:t>НЕТ</a:t>
            </a:r>
          </a:p>
        </p:txBody>
      </p:sp>
      <p:sp>
        <p:nvSpPr>
          <p:cNvPr id="37897" name="Rectangle 8"/>
          <p:cNvSpPr>
            <a:spLocks noChangeArrowheads="1"/>
          </p:cNvSpPr>
          <p:nvPr/>
        </p:nvSpPr>
        <p:spPr bwMode="auto">
          <a:xfrm>
            <a:off x="107950" y="1844675"/>
            <a:ext cx="4464049" cy="5762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dirty="0">
                <a:solidFill>
                  <a:srgbClr val="FFFF00"/>
                </a:solidFill>
              </a:rPr>
              <a:t>Определяем по гласной в окончании</a:t>
            </a:r>
          </a:p>
        </p:txBody>
      </p:sp>
      <p:sp>
        <p:nvSpPr>
          <p:cNvPr id="37898" name="AutoShape 9"/>
          <p:cNvSpPr>
            <a:spLocks/>
          </p:cNvSpPr>
          <p:nvPr/>
        </p:nvSpPr>
        <p:spPr bwMode="auto">
          <a:xfrm>
            <a:off x="179512" y="2708920"/>
            <a:ext cx="1296987" cy="1655763"/>
          </a:xfrm>
          <a:prstGeom prst="rightBracket">
            <a:avLst>
              <a:gd name="adj" fmla="val 10639"/>
            </a:avLst>
          </a:prstGeom>
          <a:solidFill>
            <a:schemeClr val="accent5">
              <a:lumMod val="75000"/>
            </a:schemeClr>
          </a:solidFill>
          <a:ln w="254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395288" y="3141663"/>
            <a:ext cx="792162" cy="2873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>
                <a:solidFill>
                  <a:srgbClr val="3333FF"/>
                </a:solidFill>
              </a:rPr>
              <a:t>-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>
                <a:solidFill>
                  <a:srgbClr val="FFFF00"/>
                </a:solidFill>
              </a:rPr>
              <a:t>шь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95288" y="2852738"/>
            <a:ext cx="792162" cy="2873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>
                <a:solidFill>
                  <a:srgbClr val="3333FF"/>
                </a:solidFill>
              </a:rPr>
              <a:t>-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>
                <a:solidFill>
                  <a:srgbClr val="FFFF00"/>
                </a:solidFill>
              </a:rPr>
              <a:t>м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95288" y="3429000"/>
            <a:ext cx="792162" cy="2873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>
                <a:solidFill>
                  <a:srgbClr val="3333FF"/>
                </a:solidFill>
              </a:rPr>
              <a:t>-</a:t>
            </a:r>
            <a:r>
              <a:rPr lang="ru-RU" dirty="0" err="1">
                <a:solidFill>
                  <a:srgbClr val="FF0000"/>
                </a:solidFill>
              </a:rPr>
              <a:t>е</a:t>
            </a:r>
            <a:r>
              <a:rPr lang="ru-RU" dirty="0" err="1">
                <a:solidFill>
                  <a:srgbClr val="FFFF00"/>
                </a:solidFill>
              </a:rPr>
              <a:t>те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395288" y="3716338"/>
            <a:ext cx="792162" cy="2873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>
                <a:solidFill>
                  <a:srgbClr val="3333FF"/>
                </a:solidFill>
              </a:rPr>
              <a:t>-</a:t>
            </a:r>
            <a:r>
              <a:rPr lang="ru-RU" dirty="0" err="1">
                <a:solidFill>
                  <a:srgbClr val="FF0000"/>
                </a:solidFill>
              </a:rPr>
              <a:t>е</a:t>
            </a:r>
            <a:r>
              <a:rPr lang="ru-RU" dirty="0" err="1">
                <a:solidFill>
                  <a:srgbClr val="FFFF00"/>
                </a:solidFill>
              </a:rPr>
              <a:t>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395288" y="4005263"/>
            <a:ext cx="792162" cy="2873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>
                <a:solidFill>
                  <a:srgbClr val="3333FF"/>
                </a:solidFill>
              </a:rPr>
              <a:t>-</a:t>
            </a:r>
            <a:r>
              <a:rPr lang="ru-RU" dirty="0" err="1">
                <a:solidFill>
                  <a:srgbClr val="FF0000"/>
                </a:solidFill>
              </a:rPr>
              <a:t>у</a:t>
            </a:r>
            <a:r>
              <a:rPr lang="ru-RU" dirty="0" err="1">
                <a:solidFill>
                  <a:srgbClr val="FFFF00"/>
                </a:solidFill>
              </a:rPr>
              <a:t>т</a:t>
            </a:r>
            <a:r>
              <a:rPr lang="ru-RU" dirty="0">
                <a:solidFill>
                  <a:srgbClr val="3333FF"/>
                </a:solidFill>
              </a:rPr>
              <a:t>/-</a:t>
            </a:r>
            <a:r>
              <a:rPr lang="ru-RU" dirty="0">
                <a:solidFill>
                  <a:srgbClr val="FF0000"/>
                </a:solidFill>
              </a:rPr>
              <a:t>ю</a:t>
            </a:r>
            <a:r>
              <a:rPr lang="ru-RU" dirty="0">
                <a:solidFill>
                  <a:srgbClr val="FFFF00"/>
                </a:solidFill>
              </a:rPr>
              <a:t>т</a:t>
            </a: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323850" y="4797425"/>
            <a:ext cx="792163" cy="2873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3333FF"/>
                </a:solidFill>
              </a:rPr>
              <a:t>-</a:t>
            </a:r>
            <a:r>
              <a:rPr lang="ru-RU">
                <a:solidFill>
                  <a:srgbClr val="FF0000"/>
                </a:solidFill>
              </a:rPr>
              <a:t>и</a:t>
            </a:r>
            <a:r>
              <a:rPr lang="ru-RU">
                <a:solidFill>
                  <a:srgbClr val="3333FF"/>
                </a:solidFill>
              </a:rPr>
              <a:t>шь</a:t>
            </a: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323850" y="4508500"/>
            <a:ext cx="792163" cy="2873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3333FF"/>
                </a:solidFill>
              </a:rPr>
              <a:t>-</a:t>
            </a:r>
            <a:r>
              <a:rPr lang="ru-RU">
                <a:solidFill>
                  <a:srgbClr val="FF0000"/>
                </a:solidFill>
              </a:rPr>
              <a:t>и</a:t>
            </a:r>
            <a:r>
              <a:rPr lang="ru-RU">
                <a:solidFill>
                  <a:srgbClr val="3333FF"/>
                </a:solidFill>
              </a:rPr>
              <a:t>м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23850" y="5084763"/>
            <a:ext cx="792163" cy="2873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3333FF"/>
                </a:solidFill>
              </a:rPr>
              <a:t>-</a:t>
            </a:r>
            <a:r>
              <a:rPr lang="ru-RU">
                <a:solidFill>
                  <a:srgbClr val="FF0000"/>
                </a:solidFill>
              </a:rPr>
              <a:t>и</a:t>
            </a:r>
            <a:r>
              <a:rPr lang="ru-RU">
                <a:solidFill>
                  <a:srgbClr val="3333FF"/>
                </a:solidFill>
              </a:rPr>
              <a:t>те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23850" y="5373688"/>
            <a:ext cx="792163" cy="2873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3333FF"/>
                </a:solidFill>
              </a:rPr>
              <a:t>-</a:t>
            </a:r>
            <a:r>
              <a:rPr lang="ru-RU">
                <a:solidFill>
                  <a:srgbClr val="FF0000"/>
                </a:solidFill>
              </a:rPr>
              <a:t>и</a:t>
            </a:r>
            <a:r>
              <a:rPr lang="ru-RU">
                <a:solidFill>
                  <a:srgbClr val="3333FF"/>
                </a:solidFill>
              </a:rPr>
              <a:t>т</a:t>
            </a:r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323850" y="5661025"/>
            <a:ext cx="792163" cy="2873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3333FF"/>
                </a:solidFill>
              </a:rPr>
              <a:t>-</a:t>
            </a:r>
            <a:r>
              <a:rPr lang="ru-RU">
                <a:solidFill>
                  <a:srgbClr val="FF0000"/>
                </a:solidFill>
              </a:rPr>
              <a:t>а</a:t>
            </a:r>
            <a:r>
              <a:rPr lang="ru-RU">
                <a:solidFill>
                  <a:srgbClr val="3333FF"/>
                </a:solidFill>
              </a:rPr>
              <a:t>т/-</a:t>
            </a:r>
            <a:r>
              <a:rPr lang="ru-RU">
                <a:solidFill>
                  <a:srgbClr val="FF0000"/>
                </a:solidFill>
              </a:rPr>
              <a:t>я</a:t>
            </a:r>
            <a:r>
              <a:rPr lang="ru-RU">
                <a:solidFill>
                  <a:srgbClr val="3333FF"/>
                </a:solidFill>
              </a:rPr>
              <a:t>т</a:t>
            </a:r>
          </a:p>
        </p:txBody>
      </p:sp>
      <p:sp>
        <p:nvSpPr>
          <p:cNvPr id="37910" name="Rectangle 23"/>
          <p:cNvSpPr>
            <a:spLocks noChangeArrowheads="1"/>
          </p:cNvSpPr>
          <p:nvPr/>
        </p:nvSpPr>
        <p:spPr bwMode="auto">
          <a:xfrm>
            <a:off x="1979613" y="3068638"/>
            <a:ext cx="1008062" cy="7921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solidFill>
                  <a:srgbClr val="FFC000"/>
                </a:solidFill>
              </a:rPr>
              <a:t>I</a:t>
            </a:r>
            <a:r>
              <a:rPr lang="ru-RU" sz="2800" dirty="0">
                <a:solidFill>
                  <a:srgbClr val="FFC000"/>
                </a:solidFill>
              </a:rPr>
              <a:t> </a:t>
            </a:r>
            <a:r>
              <a:rPr lang="ru-RU" sz="2800" dirty="0" err="1">
                <a:solidFill>
                  <a:srgbClr val="FFC000"/>
                </a:solidFill>
              </a:rPr>
              <a:t>спр</a:t>
            </a:r>
            <a:r>
              <a:rPr lang="ru-RU" sz="2800" dirty="0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37911" name="AutoShape 25"/>
          <p:cNvSpPr>
            <a:spLocks noChangeArrowheads="1"/>
          </p:cNvSpPr>
          <p:nvPr/>
        </p:nvSpPr>
        <p:spPr bwMode="auto">
          <a:xfrm rot="3944207">
            <a:off x="2303463" y="1017588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75000"/>
            </a:schemeClr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37912" name="AutoShape 27"/>
          <p:cNvSpPr>
            <a:spLocks noChangeArrowheads="1"/>
          </p:cNvSpPr>
          <p:nvPr/>
        </p:nvSpPr>
        <p:spPr bwMode="auto">
          <a:xfrm rot="-5400000">
            <a:off x="1691481" y="3285332"/>
            <a:ext cx="144463" cy="431800"/>
          </a:xfrm>
          <a:prstGeom prst="downArrow">
            <a:avLst>
              <a:gd name="adj1" fmla="val 29630"/>
              <a:gd name="adj2" fmla="val 73950"/>
            </a:avLst>
          </a:prstGeom>
          <a:solidFill>
            <a:schemeClr val="accent5">
              <a:lumMod val="75000"/>
            </a:schemeClr>
          </a:solidFill>
          <a:ln w="3175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37913" name="AutoShape 28"/>
          <p:cNvSpPr>
            <a:spLocks noChangeArrowheads="1"/>
          </p:cNvSpPr>
          <p:nvPr/>
        </p:nvSpPr>
        <p:spPr bwMode="auto">
          <a:xfrm rot="-3049696">
            <a:off x="6767513" y="1017588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75000"/>
            </a:schemeClr>
          </a:solidFill>
          <a:ln w="3175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37914" name="AutoShape 29"/>
          <p:cNvSpPr>
            <a:spLocks noChangeArrowheads="1"/>
          </p:cNvSpPr>
          <p:nvPr/>
        </p:nvSpPr>
        <p:spPr bwMode="auto">
          <a:xfrm>
            <a:off x="6938963" y="1843088"/>
            <a:ext cx="225425" cy="433387"/>
          </a:xfrm>
          <a:prstGeom prst="downArrow">
            <a:avLst>
              <a:gd name="adj1" fmla="val 50000"/>
              <a:gd name="adj2" fmla="val 48063"/>
            </a:avLst>
          </a:prstGeom>
          <a:solidFill>
            <a:schemeClr val="accent5">
              <a:lumMod val="75000"/>
            </a:schemeClr>
          </a:solidFill>
          <a:ln w="31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15" name="AutoShape 30"/>
          <p:cNvSpPr>
            <a:spLocks noChangeArrowheads="1"/>
          </p:cNvSpPr>
          <p:nvPr/>
        </p:nvSpPr>
        <p:spPr bwMode="auto">
          <a:xfrm rot="16318618" flipH="1">
            <a:off x="1599407" y="5029994"/>
            <a:ext cx="107950" cy="503237"/>
          </a:xfrm>
          <a:prstGeom prst="downArrow">
            <a:avLst>
              <a:gd name="adj1" fmla="val 50000"/>
              <a:gd name="adj2" fmla="val 116544"/>
            </a:avLst>
          </a:prstGeom>
          <a:solidFill>
            <a:schemeClr val="accent5">
              <a:lumMod val="75000"/>
            </a:schemeClr>
          </a:solidFill>
          <a:ln w="3175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37916" name="AutoShape 31"/>
          <p:cNvSpPr>
            <a:spLocks noChangeArrowheads="1"/>
          </p:cNvSpPr>
          <p:nvPr/>
        </p:nvSpPr>
        <p:spPr bwMode="auto">
          <a:xfrm rot="614719">
            <a:off x="892175" y="2420938"/>
            <a:ext cx="215900" cy="358775"/>
          </a:xfrm>
          <a:prstGeom prst="downArrow">
            <a:avLst>
              <a:gd name="adj1" fmla="val 50000"/>
              <a:gd name="adj2" fmla="val 41544"/>
            </a:avLst>
          </a:prstGeom>
          <a:solidFill>
            <a:schemeClr val="accent5">
              <a:lumMod val="75000"/>
            </a:schemeClr>
          </a:solidFill>
          <a:ln w="31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17" name="Rectangle 32"/>
          <p:cNvSpPr>
            <a:spLocks noChangeArrowheads="1"/>
          </p:cNvSpPr>
          <p:nvPr/>
        </p:nvSpPr>
        <p:spPr bwMode="auto">
          <a:xfrm>
            <a:off x="3635375" y="3357563"/>
            <a:ext cx="5508625" cy="1441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dirty="0">
                <a:solidFill>
                  <a:srgbClr val="FFFF00"/>
                </a:solidFill>
              </a:rPr>
              <a:t>на </a:t>
            </a:r>
            <a:r>
              <a:rPr lang="ru-RU" sz="2400" b="1" dirty="0">
                <a:solidFill>
                  <a:srgbClr val="FFFF00"/>
                </a:solidFill>
              </a:rPr>
              <a:t>– </a:t>
            </a:r>
            <a:r>
              <a:rPr lang="ru-RU" sz="2400" b="1" dirty="0" err="1">
                <a:solidFill>
                  <a:srgbClr val="FF0000"/>
                </a:solidFill>
              </a:rPr>
              <a:t>и</a:t>
            </a:r>
            <a:r>
              <a:rPr lang="ru-RU" sz="2400" b="1" dirty="0" err="1">
                <a:solidFill>
                  <a:srgbClr val="FFFF00"/>
                </a:solidFill>
              </a:rPr>
              <a:t>ть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</a:p>
          <a:p>
            <a:r>
              <a:rPr lang="ru-RU" dirty="0">
                <a:solidFill>
                  <a:srgbClr val="FFFF00"/>
                </a:solidFill>
              </a:rPr>
              <a:t>(кроме брить и стелить) +</a:t>
            </a:r>
          </a:p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гнать, держать, дышать, обидеть,</a:t>
            </a:r>
          </a:p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слышать, видеть, ненавидеть,</a:t>
            </a:r>
          </a:p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зависеть, терпеть, вертеть, смотреть</a:t>
            </a:r>
          </a:p>
        </p:txBody>
      </p:sp>
      <p:sp>
        <p:nvSpPr>
          <p:cNvPr id="37918" name="AutoShape 3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308725"/>
            <a:ext cx="503237" cy="54927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19" name="AutoShape 25"/>
          <p:cNvSpPr>
            <a:spLocks noChangeArrowheads="1"/>
          </p:cNvSpPr>
          <p:nvPr/>
        </p:nvSpPr>
        <p:spPr bwMode="auto">
          <a:xfrm>
            <a:off x="1908175" y="1628775"/>
            <a:ext cx="142875" cy="287338"/>
          </a:xfrm>
          <a:prstGeom prst="downArrow">
            <a:avLst>
              <a:gd name="adj1" fmla="val 50000"/>
              <a:gd name="adj2" fmla="val 50278"/>
            </a:avLst>
          </a:prstGeom>
          <a:solidFill>
            <a:schemeClr val="accent5">
              <a:lumMod val="75000"/>
            </a:schemeClr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20" name="AutoShape 29"/>
          <p:cNvSpPr>
            <a:spLocks noChangeArrowheads="1"/>
          </p:cNvSpPr>
          <p:nvPr/>
        </p:nvSpPr>
        <p:spPr bwMode="auto">
          <a:xfrm rot="16656" flipH="1">
            <a:off x="6948488" y="2924175"/>
            <a:ext cx="160337" cy="401638"/>
          </a:xfrm>
          <a:prstGeom prst="downArrow">
            <a:avLst>
              <a:gd name="adj1" fmla="val 50000"/>
              <a:gd name="adj2" fmla="val 62624"/>
            </a:avLst>
          </a:prstGeom>
          <a:solidFill>
            <a:schemeClr val="accent5">
              <a:lumMod val="75000"/>
            </a:schemeClr>
          </a:solidFill>
          <a:ln w="31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4211638" y="5157788"/>
            <a:ext cx="792162" cy="43338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rgbClr val="EFFFF7"/>
                </a:solidFill>
              </a:rPr>
              <a:t>ДА</a:t>
            </a:r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7451725" y="5013325"/>
            <a:ext cx="792163" cy="4333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rgbClr val="EFFFF7"/>
                </a:solidFill>
              </a:rPr>
              <a:t>НЕТ</a:t>
            </a:r>
          </a:p>
        </p:txBody>
      </p:sp>
      <p:sp>
        <p:nvSpPr>
          <p:cNvPr id="37923" name="AutoShape 29"/>
          <p:cNvSpPr>
            <a:spLocks noChangeArrowheads="1"/>
          </p:cNvSpPr>
          <p:nvPr/>
        </p:nvSpPr>
        <p:spPr bwMode="auto">
          <a:xfrm>
            <a:off x="4572000" y="5589588"/>
            <a:ext cx="144463" cy="301625"/>
          </a:xfrm>
          <a:prstGeom prst="downArrow">
            <a:avLst>
              <a:gd name="adj1" fmla="val 50000"/>
              <a:gd name="adj2" fmla="val 52198"/>
            </a:avLst>
          </a:prstGeom>
          <a:solidFill>
            <a:schemeClr val="accent5">
              <a:lumMod val="75000"/>
            </a:schemeClr>
          </a:solidFill>
          <a:ln w="31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24" name="Rectangle 24"/>
          <p:cNvSpPr>
            <a:spLocks noChangeArrowheads="1"/>
          </p:cNvSpPr>
          <p:nvPr/>
        </p:nvSpPr>
        <p:spPr bwMode="auto">
          <a:xfrm>
            <a:off x="2124075" y="5084763"/>
            <a:ext cx="1008063" cy="7921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solidFill>
                  <a:srgbClr val="FFC000"/>
                </a:solidFill>
              </a:rPr>
              <a:t>II</a:t>
            </a:r>
            <a:r>
              <a:rPr lang="ru-RU" sz="2800" dirty="0">
                <a:solidFill>
                  <a:srgbClr val="FFC000"/>
                </a:solidFill>
              </a:rPr>
              <a:t> </a:t>
            </a:r>
            <a:r>
              <a:rPr lang="ru-RU" sz="2800" dirty="0" err="1">
                <a:solidFill>
                  <a:srgbClr val="FFC000"/>
                </a:solidFill>
              </a:rPr>
              <a:t>спр</a:t>
            </a:r>
            <a:r>
              <a:rPr lang="ru-RU" sz="2800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37925" name="Rectangle 5"/>
          <p:cNvSpPr>
            <a:spLocks noChangeArrowheads="1"/>
          </p:cNvSpPr>
          <p:nvPr/>
        </p:nvSpPr>
        <p:spPr bwMode="auto">
          <a:xfrm>
            <a:off x="4139952" y="2349500"/>
            <a:ext cx="4859586" cy="5762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dirty="0">
                <a:solidFill>
                  <a:srgbClr val="FFFF00"/>
                </a:solidFill>
              </a:rPr>
              <a:t>Ставим глагол в неопределённую форму,</a:t>
            </a:r>
          </a:p>
          <a:p>
            <a:r>
              <a:rPr lang="ru-RU" sz="2000" dirty="0">
                <a:solidFill>
                  <a:srgbClr val="FFFF00"/>
                </a:solidFill>
              </a:rPr>
              <a:t> определяем по гласной в суффиксе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4211638" y="6021388"/>
            <a:ext cx="1008062" cy="5762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solidFill>
                  <a:srgbClr val="FFC000"/>
                </a:solidFill>
              </a:rPr>
              <a:t>II</a:t>
            </a:r>
            <a:r>
              <a:rPr lang="ru-RU" sz="2800" dirty="0" err="1">
                <a:solidFill>
                  <a:srgbClr val="FFC000"/>
                </a:solidFill>
              </a:rPr>
              <a:t>спр</a:t>
            </a:r>
            <a:r>
              <a:rPr lang="ru-RU" sz="2800" dirty="0"/>
              <a:t>.</a:t>
            </a:r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308850" y="6021388"/>
            <a:ext cx="1008063" cy="5762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solidFill>
                  <a:srgbClr val="FFC000"/>
                </a:solidFill>
              </a:rPr>
              <a:t>I</a:t>
            </a:r>
            <a:r>
              <a:rPr lang="ru-RU" sz="2800" dirty="0">
                <a:solidFill>
                  <a:srgbClr val="FFC000"/>
                </a:solidFill>
              </a:rPr>
              <a:t> </a:t>
            </a:r>
            <a:r>
              <a:rPr lang="ru-RU" sz="2800" dirty="0" err="1">
                <a:solidFill>
                  <a:srgbClr val="FFC000"/>
                </a:solidFill>
              </a:rPr>
              <a:t>спр</a:t>
            </a:r>
            <a:r>
              <a:rPr lang="ru-RU" sz="2800" dirty="0"/>
              <a:t>.</a:t>
            </a:r>
          </a:p>
        </p:txBody>
      </p:sp>
      <p:sp>
        <p:nvSpPr>
          <p:cNvPr id="37909" name="AutoShape 22"/>
          <p:cNvSpPr>
            <a:spLocks/>
          </p:cNvSpPr>
          <p:nvPr/>
        </p:nvSpPr>
        <p:spPr bwMode="auto">
          <a:xfrm>
            <a:off x="107504" y="4437112"/>
            <a:ext cx="1296144" cy="1728787"/>
          </a:xfrm>
          <a:prstGeom prst="rightBracket">
            <a:avLst>
              <a:gd name="adj" fmla="val 11770"/>
            </a:avLst>
          </a:prstGeom>
          <a:solidFill>
            <a:schemeClr val="accent5">
              <a:lumMod val="75000"/>
            </a:schemeClr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>
                <a:solidFill>
                  <a:srgbClr val="FFFF00"/>
                </a:solidFill>
              </a:rPr>
              <a:t>м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>
                <a:solidFill>
                  <a:srgbClr val="FFFF00"/>
                </a:solidFill>
              </a:rPr>
              <a:t>шь</a:t>
            </a:r>
          </a:p>
          <a:p>
            <a:pPr>
              <a:buFontTx/>
              <a:buChar char="-"/>
            </a:pP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>
                <a:solidFill>
                  <a:srgbClr val="FFFF00"/>
                </a:solidFill>
              </a:rPr>
              <a:t>те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>
                <a:solidFill>
                  <a:srgbClr val="FFFF00"/>
                </a:solidFill>
              </a:rPr>
              <a:t>т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>
                <a:solidFill>
                  <a:srgbClr val="FFFF00"/>
                </a:solidFill>
              </a:rPr>
              <a:t>т</a:t>
            </a:r>
            <a:r>
              <a:rPr lang="ru-RU" dirty="0" smtClean="0"/>
              <a:t>- </a:t>
            </a:r>
            <a:r>
              <a:rPr lang="ru-RU" dirty="0" err="1" smtClean="0">
                <a:solidFill>
                  <a:srgbClr val="FF0000"/>
                </a:solidFill>
              </a:rPr>
              <a:t>я</a:t>
            </a:r>
            <a:r>
              <a:rPr lang="ru-RU" dirty="0" err="1" smtClean="0">
                <a:solidFill>
                  <a:srgbClr val="FFFF00"/>
                </a:solidFill>
              </a:rPr>
              <a:t>т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e_20110213132719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file_20110213132719</Template>
  <TotalTime>599</TotalTime>
  <Words>820</Words>
  <Application>Microsoft Office PowerPoint</Application>
  <PresentationFormat>Экран (4:3)</PresentationFormat>
  <Paragraphs>252</Paragraphs>
  <Slides>26</Slides>
  <Notes>0</Notes>
  <HiddenSlides>7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file_20110213132719</vt:lpstr>
      <vt:lpstr>Урок русского языка в              6 классе</vt:lpstr>
      <vt:lpstr>План урока</vt:lpstr>
      <vt:lpstr>Кроссворд «Части речи»</vt:lpstr>
      <vt:lpstr>Цель: </vt:lpstr>
      <vt:lpstr>«Четвёртый лишний»</vt:lpstr>
      <vt:lpstr>Слайд 6</vt:lpstr>
      <vt:lpstr>Спряжение — это изменение глаголов по лицам и числам в настоящем и будущем времени. </vt:lpstr>
      <vt:lpstr>Вспомните,   как определяем  спряжение </vt:lpstr>
      <vt:lpstr>Алгоритм определения спряжения глаголов</vt:lpstr>
      <vt:lpstr>Ответ</vt:lpstr>
      <vt:lpstr>Слайд 11</vt:lpstr>
      <vt:lpstr>Поставьте эти глаголы  в форму 3 лица единственного и множественного числа</vt:lpstr>
      <vt:lpstr>Ответ</vt:lpstr>
      <vt:lpstr>С каким подобным лингвистическим явлением мы уже встречались при изучении имени существительного? </vt:lpstr>
      <vt:lpstr>Как можно назвать глагол бежать, если он совмещает окончания  1 и 2 спряжения? </vt:lpstr>
      <vt:lpstr>РАЗНОСПРЯГАЕМЫЕ ГЛАГОЛЫ</vt:lpstr>
      <vt:lpstr>Спряжение глагола бежать</vt:lpstr>
      <vt:lpstr>Спряжение глагола хотеть</vt:lpstr>
      <vt:lpstr>Обратите внимание на окончания глаголов есть и дать в единственном числе</vt:lpstr>
      <vt:lpstr>Спряжение глаголов есть и дать</vt:lpstr>
      <vt:lpstr>Являются ли такие окончания типичными для глаголов?</vt:lpstr>
      <vt:lpstr>Словарная работа</vt:lpstr>
      <vt:lpstr>Подберите синонимы к глаголу чтить.</vt:lpstr>
      <vt:lpstr>Домашнее задание</vt:lpstr>
      <vt:lpstr>Вывод. Рефлексия</vt:lpstr>
      <vt:lpstr>Презентацию подготовила учитель русского языка и литературы  МОУ «Средняя общеобразовательная школа №12 с углубленным изучением отдельных предметов. «Центр образования» города Серпухова                                            КАРПОВА Елена Александровна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Разноспрягаемые глаголы</dc:title>
  <dc:creator>123</dc:creator>
  <cp:lastModifiedBy>Елена</cp:lastModifiedBy>
  <cp:revision>66</cp:revision>
  <dcterms:created xsi:type="dcterms:W3CDTF">2009-04-19T03:48:08Z</dcterms:created>
  <dcterms:modified xsi:type="dcterms:W3CDTF">2011-04-24T15:20:37Z</dcterms:modified>
</cp:coreProperties>
</file>