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32" autoAdjust="0"/>
  </p:normalViewPr>
  <p:slideViewPr>
    <p:cSldViewPr>
      <p:cViewPr>
        <p:scale>
          <a:sx n="50" d="100"/>
          <a:sy n="50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D45-7D4C-42B1-B7F8-F9BF67E44E2D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4756-B601-44BF-97DB-C946CD4B4B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52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8EE2-820D-4AFF-9186-3A92CD2C785F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4DB4-D13D-43B0-9A3E-FBB5236BA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4DB4-D13D-43B0-9A3E-FBB5236BAC2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 userDrawn="1"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11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9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FBD1-A661-48E7-8438-866E4A003643}" type="datetimeFigureOut">
              <a:rPr lang="ru-RU" smtClean="0"/>
              <a:pPr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gif"/><Relationship Id="rId7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slide" Target="slide2.xm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5.gif"/><Relationship Id="rId4" Type="http://schemas.openxmlformats.org/officeDocument/2006/relationships/image" Target="../media/image13.pn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208" y="2060848"/>
            <a:ext cx="6728792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Н, НН </a:t>
            </a:r>
            <a:b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разных частях речи</a:t>
            </a:r>
            <a:endParaRPr lang="ru-RU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Довыдова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А.В.,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ГБОУ СОШ №1234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0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472608" cy="1143000"/>
          </a:xfrm>
        </p:spPr>
        <p:txBody>
          <a:bodyPr/>
          <a:lstStyle/>
          <a:p>
            <a:r>
              <a:rPr lang="ru-RU" dirty="0" smtClean="0"/>
              <a:t>Какая часть речи</a:t>
            </a:r>
            <a:endParaRPr lang="ru-RU" dirty="0"/>
          </a:p>
        </p:txBody>
      </p:sp>
      <p:pic>
        <p:nvPicPr>
          <p:cNvPr id="5" name="Рисунок 4" descr="question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32656"/>
            <a:ext cx="1008112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question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008112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763688" y="162880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15816" y="1628800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1628800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556792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11560" y="2780928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Отыменное прилагательное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47664" y="4293096"/>
            <a:ext cx="2304256" cy="122413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Причастие</a:t>
            </a:r>
          </a:p>
          <a:p>
            <a:pPr algn="ctr"/>
            <a:r>
              <a:rPr lang="ru-RU" dirty="0" smtClean="0"/>
              <a:t>или</a:t>
            </a:r>
          </a:p>
          <a:p>
            <a:pPr algn="ctr"/>
            <a:r>
              <a:rPr lang="ru-RU" dirty="0" smtClean="0"/>
              <a:t>отглагольное прилагательное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67944" y="4869160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 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88224" y="2348880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Краткое причастие 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788024" y="1628800"/>
            <a:ext cx="504056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6228184" y="4077072"/>
            <a:ext cx="2160240" cy="8640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Краткое прилагательное </a:t>
            </a:r>
            <a:endParaRPr lang="ru-RU" dirty="0"/>
          </a:p>
        </p:txBody>
      </p:sp>
      <p:pic>
        <p:nvPicPr>
          <p:cNvPr id="37" name="Рисунок 36" descr="1_md_wht.gif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861048"/>
            <a:ext cx="33337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" name="Рисунок 37" descr="2_md_wh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5733256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9" name="Рисунок 38" descr="3_md_wht_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5949280"/>
            <a:ext cx="41910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" name="Рисунок 39" descr="4_md_wht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5085184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Рисунок 40" descr="5_md_wht_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2320" y="3356992"/>
            <a:ext cx="428625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Н, НН в отыменных прилагательных и в прилагательных с непроизводной основой</a:t>
            </a:r>
            <a:endParaRPr lang="ru-RU" sz="3200" dirty="0"/>
          </a:p>
        </p:txBody>
      </p:sp>
      <p:pic>
        <p:nvPicPr>
          <p:cNvPr id="3" name="Рисунок 2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12474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83568" y="1844824"/>
            <a:ext cx="36724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суффиксах АН, ЯН, ИН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гусиНый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ледяНой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прилагательных с непроизводной основой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свиНой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румяНый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зелеНый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юНый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Исключение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    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ветреНый</a:t>
            </a:r>
            <a:endParaRPr lang="ru-RU" sz="2400" b="1" dirty="0">
              <a:solidFill>
                <a:srgbClr val="008000"/>
              </a:solidFill>
            </a:endParaRPr>
          </a:p>
        </p:txBody>
      </p:sp>
      <p:pic>
        <p:nvPicPr>
          <p:cNvPr id="8" name="Рисунок 7" descr="hohmodrom_ve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186558"/>
            <a:ext cx="2020640" cy="167144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572000" y="1916832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суффиксах ЕНН, ОНН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станциоННый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 прилагательных с основой на </a:t>
            </a:r>
            <a:r>
              <a:rPr lang="ru-RU" sz="2400" dirty="0" err="1" smtClean="0"/>
              <a:t>Н+суффикс</a:t>
            </a:r>
            <a:r>
              <a:rPr lang="ru-RU" sz="2400" dirty="0" smtClean="0"/>
              <a:t> Н</a:t>
            </a:r>
          </a:p>
          <a:p>
            <a:pPr marL="342900" indent="-342900"/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ист-ИН-Ный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кармаН-Ный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Исключения</a:t>
            </a:r>
          </a:p>
          <a:p>
            <a:pPr marL="342900" indent="-342900"/>
            <a:r>
              <a:rPr lang="ru-RU" sz="2400" b="1" dirty="0" err="1" smtClean="0">
                <a:solidFill>
                  <a:srgbClr val="008000"/>
                </a:solidFill>
              </a:rPr>
              <a:t>стекляННый</a:t>
            </a:r>
            <a:r>
              <a:rPr lang="ru-RU" sz="2400" b="1" dirty="0" smtClean="0">
                <a:solidFill>
                  <a:srgbClr val="008000"/>
                </a:solidFill>
              </a:rPr>
              <a:t>,  </a:t>
            </a:r>
            <a:r>
              <a:rPr lang="ru-RU" sz="2400" b="1" dirty="0" err="1" smtClean="0">
                <a:solidFill>
                  <a:srgbClr val="008000"/>
                </a:solidFill>
              </a:rPr>
              <a:t>оловяННый</a:t>
            </a:r>
            <a:r>
              <a:rPr lang="ru-RU" sz="2400" b="1" dirty="0" smtClean="0">
                <a:solidFill>
                  <a:srgbClr val="008000"/>
                </a:solidFill>
              </a:rPr>
              <a:t>, </a:t>
            </a:r>
            <a:r>
              <a:rPr lang="ru-RU" sz="2400" b="1" dirty="0" err="1" smtClean="0">
                <a:solidFill>
                  <a:srgbClr val="008000"/>
                </a:solidFill>
              </a:rPr>
              <a:t>деревяННый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marL="342900" indent="-342900"/>
            <a:r>
              <a:rPr lang="en-US" sz="2400" b="1" dirty="0" smtClean="0">
                <a:solidFill>
                  <a:srgbClr val="C00000"/>
                </a:solidFill>
              </a:rPr>
              <a:t>N.B.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marL="342900" indent="-342900"/>
            <a:r>
              <a:rPr lang="ru-RU" sz="2400" b="1" dirty="0" err="1" smtClean="0">
                <a:solidFill>
                  <a:srgbClr val="C00000"/>
                </a:solidFill>
              </a:rPr>
              <a:t>без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/>
            <a:r>
              <a:rPr lang="ru-RU" sz="2400" b="1" dirty="0" err="1" smtClean="0">
                <a:solidFill>
                  <a:srgbClr val="C00000"/>
                </a:solidFill>
              </a:rPr>
              <a:t>над</a:t>
            </a:r>
            <a:r>
              <a:rPr lang="ru-RU" sz="2400" b="1" dirty="0" err="1" smtClean="0">
                <a:solidFill>
                  <a:srgbClr val="008000"/>
                </a:solidFill>
              </a:rPr>
              <a:t>ветреННый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 marL="342900" indent="-342900"/>
            <a:endParaRPr lang="ru-RU" sz="2400" b="1" dirty="0">
              <a:solidFill>
                <a:srgbClr val="008000"/>
              </a:solidFill>
            </a:endParaRPr>
          </a:p>
        </p:txBody>
      </p:sp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5037674"/>
            <a:ext cx="1368152" cy="1820326"/>
          </a:xfrm>
          <a:prstGeom prst="rect">
            <a:avLst/>
          </a:prstGeom>
        </p:spPr>
      </p:pic>
      <p:pic>
        <p:nvPicPr>
          <p:cNvPr id="13" name="Рисунок 12" descr="h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5805264"/>
            <a:ext cx="5524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5805264"/>
            <a:ext cx="5524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1_md_wh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0"/>
            <a:ext cx="530087" cy="908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lenovo\Documents\Фоны для презентаций\Указатель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1114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Н, НН в причастиях и отглагольных прилагательных</a:t>
            </a:r>
            <a:endParaRPr lang="ru-RU" sz="3600" dirty="0"/>
          </a:p>
        </p:txBody>
      </p:sp>
      <p:pic>
        <p:nvPicPr>
          <p:cNvPr id="3" name="Рисунок 2" descr="2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756084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988840"/>
            <a:ext cx="3240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Образовано от глагола несовершенного вида</a:t>
            </a:r>
          </a:p>
          <a:p>
            <a:r>
              <a:rPr lang="ru-RU" sz="2400" dirty="0" smtClean="0"/>
              <a:t>(что делать?)</a:t>
            </a:r>
          </a:p>
          <a:p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Нет приставки (кроме НЕ-)</a:t>
            </a:r>
          </a:p>
          <a:p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Нет зависимого слова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гружеНый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золочеНый</a:t>
            </a:r>
            <a:endParaRPr lang="ru-RU" sz="2400" b="1" dirty="0" smtClean="0">
              <a:solidFill>
                <a:srgbClr val="008000"/>
              </a:solidFill>
            </a:endParaRPr>
          </a:p>
        </p:txBody>
      </p:sp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119675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83671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83671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люс 8"/>
          <p:cNvSpPr/>
          <p:nvPr/>
        </p:nvSpPr>
        <p:spPr>
          <a:xfrm>
            <a:off x="2195736" y="3140968"/>
            <a:ext cx="432048" cy="432048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195736" y="4077072"/>
            <a:ext cx="432048" cy="432048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556792"/>
            <a:ext cx="47160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Образовано от глагола совершенного вида (что сделать?)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куплеННый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приставка (кроме НЕ-)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погружеННый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Есть зависимое слово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гружеННый</a:t>
            </a:r>
            <a:r>
              <a:rPr lang="ru-RU" sz="2400" b="1" dirty="0" smtClean="0">
                <a:solidFill>
                  <a:srgbClr val="008000"/>
                </a:solidFill>
              </a:rPr>
              <a:t> кирпичом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Оканчивается на -ОВАННЫЙ/-ЁВАННЫЙ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Например:  </a:t>
            </a:r>
            <a:r>
              <a:rPr lang="ru-RU" sz="2400" b="1" dirty="0" err="1" smtClean="0">
                <a:solidFill>
                  <a:srgbClr val="008000"/>
                </a:solidFill>
              </a:rPr>
              <a:t>лин</a:t>
            </a:r>
            <a:r>
              <a:rPr lang="ru-RU" sz="2400" b="1" u="sng" dirty="0" err="1" smtClean="0">
                <a:solidFill>
                  <a:srgbClr val="008000"/>
                </a:solidFill>
              </a:rPr>
              <a:t>ОВАННЫЙ</a:t>
            </a:r>
            <a:endParaRPr lang="ru-RU" sz="2400" b="1" u="sng" dirty="0" smtClean="0">
              <a:solidFill>
                <a:srgbClr val="008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3402267">
            <a:off x="8190580" y="2353456"/>
            <a:ext cx="553998" cy="687048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969423">
            <a:off x="8302211" y="3149453"/>
            <a:ext cx="779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3923928" y="5301208"/>
            <a:ext cx="648072" cy="648072"/>
          </a:xfrm>
          <a:prstGeom prst="mathPlus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5949280"/>
            <a:ext cx="2105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360"/>
                            </p:stCondLst>
                            <p:childTnLst>
                              <p:par>
                                <p:cTn id="1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002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5002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5" grpId="0"/>
      <p:bldP spid="16" grpId="0" animBg="1"/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Исключения </a:t>
            </a:r>
            <a:br>
              <a:rPr lang="ru-RU" sz="3200" dirty="0" smtClean="0"/>
            </a:br>
            <a:r>
              <a:rPr lang="ru-RU" sz="3200" dirty="0" smtClean="0"/>
              <a:t>(причастия и отглагольные прилагательные)</a:t>
            </a:r>
            <a:endParaRPr lang="ru-RU" sz="3200" dirty="0"/>
          </a:p>
        </p:txBody>
      </p:sp>
      <p:pic>
        <p:nvPicPr>
          <p:cNvPr id="3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pic>
        <p:nvPicPr>
          <p:cNvPr id="4" name="Рисунок 3" descr="2_md_w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0"/>
            <a:ext cx="756084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1628800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83568" y="2636912"/>
            <a:ext cx="1730538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ранеНый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коваНый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жеваНый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276872"/>
            <a:ext cx="225465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8000"/>
                </a:solidFill>
              </a:rPr>
              <a:t>ИЗ</a:t>
            </a:r>
            <a:r>
              <a:rPr lang="ru-RU" dirty="0" err="1" smtClean="0"/>
              <a:t>ранеННый</a:t>
            </a:r>
            <a:endParaRPr lang="ru-RU" dirty="0" smtClean="0"/>
          </a:p>
          <a:p>
            <a:r>
              <a:rPr lang="ru-RU" b="1" dirty="0" err="1" smtClean="0">
                <a:solidFill>
                  <a:srgbClr val="008000"/>
                </a:solidFill>
              </a:rPr>
              <a:t>ПОД</a:t>
            </a:r>
            <a:r>
              <a:rPr lang="ru-RU" dirty="0" err="1" smtClean="0"/>
              <a:t>коваННый</a:t>
            </a:r>
            <a:endParaRPr lang="ru-RU" dirty="0" smtClean="0"/>
          </a:p>
          <a:p>
            <a:r>
              <a:rPr lang="ru-RU" b="1" dirty="0" err="1" smtClean="0">
                <a:solidFill>
                  <a:srgbClr val="008000"/>
                </a:solidFill>
              </a:rPr>
              <a:t>ИЗ</a:t>
            </a:r>
            <a:r>
              <a:rPr lang="ru-RU" dirty="0" err="1" smtClean="0"/>
              <a:t>жеваННый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ранеННый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стрелой</a:t>
            </a:r>
          </a:p>
          <a:p>
            <a:r>
              <a:rPr lang="ru-RU" dirty="0" err="1" smtClean="0"/>
              <a:t>коваННый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кузнецом</a:t>
            </a:r>
          </a:p>
          <a:p>
            <a:r>
              <a:rPr lang="ru-RU" dirty="0" err="1" smtClean="0"/>
              <a:t>жеваННый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лошадью</a:t>
            </a:r>
            <a:endParaRPr lang="ru-RU" b="1" dirty="0">
              <a:solidFill>
                <a:srgbClr val="008000"/>
              </a:solidFill>
            </a:endParaRPr>
          </a:p>
        </p:txBody>
      </p:sp>
      <p:pic>
        <p:nvPicPr>
          <p:cNvPr id="10" name="Рисунок 9" descr="images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55776" y="2492896"/>
            <a:ext cx="869781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mages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55776" y="4005064"/>
            <a:ext cx="759621" cy="85077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9" cstate="print">
            <a:grayscl/>
          </a:blip>
          <a:stretch>
            <a:fillRect/>
          </a:stretch>
        </p:blipFill>
        <p:spPr>
          <a:xfrm>
            <a:off x="2555776" y="5517232"/>
            <a:ext cx="864096" cy="864096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Овал 12"/>
          <p:cNvSpPr/>
          <p:nvPr/>
        </p:nvSpPr>
        <p:spPr>
          <a:xfrm rot="20094750">
            <a:off x="3536828" y="3606565"/>
            <a:ext cx="1645518" cy="578138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Зависимое</a:t>
            </a:r>
          </a:p>
          <a:p>
            <a:pPr algn="ctr"/>
            <a:r>
              <a:rPr lang="ru-RU" sz="1600" dirty="0" smtClean="0"/>
              <a:t>слово</a:t>
            </a:r>
            <a:endParaRPr lang="ru-RU" sz="1600" dirty="0"/>
          </a:p>
        </p:txBody>
      </p:sp>
      <p:sp>
        <p:nvSpPr>
          <p:cNvPr id="14" name="Минус 13"/>
          <p:cNvSpPr/>
          <p:nvPr/>
        </p:nvSpPr>
        <p:spPr>
          <a:xfrm>
            <a:off x="4067944" y="2564904"/>
            <a:ext cx="864096" cy="216024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 rot="5400000">
            <a:off x="4572000" y="2708920"/>
            <a:ext cx="387660" cy="243644"/>
          </a:xfrm>
          <a:prstGeom prst="mathMin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63888" y="1628800"/>
            <a:ext cx="72008" cy="48965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люс 17"/>
          <p:cNvSpPr/>
          <p:nvPr/>
        </p:nvSpPr>
        <p:spPr>
          <a:xfrm>
            <a:off x="5868144" y="4581128"/>
            <a:ext cx="504056" cy="504056"/>
          </a:xfrm>
          <a:prstGeom prst="mathPlus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4919008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неждаННый</a:t>
            </a:r>
            <a:r>
              <a:rPr lang="ru-RU" sz="2400" dirty="0" smtClean="0"/>
              <a:t>, </a:t>
            </a:r>
          </a:p>
          <a:p>
            <a:r>
              <a:rPr lang="ru-RU" sz="2400" dirty="0" err="1" smtClean="0"/>
              <a:t>негадаННый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невидаННый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неслыхаННый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нечаяННый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128792" cy="1143000"/>
          </a:xfrm>
        </p:spPr>
        <p:txBody>
          <a:bodyPr/>
          <a:lstStyle/>
          <a:p>
            <a:r>
              <a:rPr lang="ru-RU" dirty="0" smtClean="0"/>
              <a:t>Н, НН в наречиях</a:t>
            </a:r>
            <a:endParaRPr lang="ru-RU" dirty="0"/>
          </a:p>
        </p:txBody>
      </p:sp>
      <p:pic>
        <p:nvPicPr>
          <p:cNvPr id="4" name="Рисунок 3" descr="3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72006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1124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В наречиях пишется столько же Н, сколько в прилагательных и причастиях, от которых они образованы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827584" y="2852936"/>
            <a:ext cx="2664296" cy="648072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прилагательное</a:t>
            </a:r>
          </a:p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67544" y="4077072"/>
            <a:ext cx="2664296" cy="648072"/>
          </a:xfrm>
          <a:prstGeom prst="ellipse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прилагательное</a:t>
            </a:r>
          </a:p>
          <a:p>
            <a:pPr algn="ctr"/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732240" y="2780928"/>
            <a:ext cx="1944216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199784" y="3933056"/>
            <a:ext cx="1944216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211960" y="314096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1960" y="429309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Равно 14"/>
          <p:cNvSpPr/>
          <p:nvPr/>
        </p:nvSpPr>
        <p:spPr>
          <a:xfrm>
            <a:off x="4644008" y="3429000"/>
            <a:ext cx="792088" cy="504056"/>
          </a:xfrm>
          <a:prstGeom prst="mathEqual">
            <a:avLst/>
          </a:prstGeom>
          <a:ln>
            <a:solidFill>
              <a:srgbClr val="8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Рисунок 1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2852936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2852936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Рисунок 19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Рисунок 20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4005064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1979712" y="4869160"/>
            <a:ext cx="614213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  <a:r>
              <a:rPr lang="ru-RU" sz="2400" b="1" dirty="0" err="1" smtClean="0">
                <a:solidFill>
                  <a:srgbClr val="008000"/>
                </a:solidFill>
              </a:rPr>
              <a:t>взволноваННый</a:t>
            </a:r>
            <a:r>
              <a:rPr lang="ru-RU" sz="2400" b="1" dirty="0" smtClean="0">
                <a:solidFill>
                  <a:srgbClr val="008000"/>
                </a:solidFill>
              </a:rPr>
              <a:t> – </a:t>
            </a:r>
            <a:r>
              <a:rPr lang="ru-RU" sz="2400" b="1" dirty="0" err="1" smtClean="0">
                <a:solidFill>
                  <a:srgbClr val="008000"/>
                </a:solidFill>
              </a:rPr>
              <a:t>взволноваННо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Н, НН в кратких прилагательных</a:t>
            </a:r>
            <a:endParaRPr lang="ru-RU" dirty="0"/>
          </a:p>
        </p:txBody>
      </p:sp>
      <p:pic>
        <p:nvPicPr>
          <p:cNvPr id="3" name="Рисунок 2" descr="4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89552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980728"/>
            <a:ext cx="5454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кратких отыменных прилагательных и в кратких прилагательных с непроизводной основой пишется столько же Н, сколько в полных прилагательных , от которых они образованы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429000"/>
            <a:ext cx="23884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Например: </a:t>
            </a: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юНый</a:t>
            </a:r>
            <a:r>
              <a:rPr lang="ru-RU" sz="2400" b="1" dirty="0" smtClean="0">
                <a:solidFill>
                  <a:srgbClr val="008000"/>
                </a:solidFill>
              </a:rPr>
              <a:t> – </a:t>
            </a:r>
            <a:r>
              <a:rPr lang="ru-RU" sz="2400" b="1" dirty="0" err="1" smtClean="0">
                <a:solidFill>
                  <a:srgbClr val="008000"/>
                </a:solidFill>
              </a:rPr>
              <a:t>юНа</a:t>
            </a:r>
            <a:endParaRPr lang="ru-RU" sz="2400" b="1" dirty="0" smtClean="0">
              <a:solidFill>
                <a:srgbClr val="008000"/>
              </a:solidFill>
            </a:endParaRPr>
          </a:p>
          <a:p>
            <a:r>
              <a:rPr lang="ru-RU" sz="2400" b="1" dirty="0" err="1" smtClean="0">
                <a:solidFill>
                  <a:srgbClr val="008000"/>
                </a:solidFill>
              </a:rPr>
              <a:t>цеННый</a:t>
            </a:r>
            <a:r>
              <a:rPr lang="ru-RU" sz="2400" b="1" dirty="0" smtClean="0">
                <a:solidFill>
                  <a:srgbClr val="008000"/>
                </a:solidFill>
              </a:rPr>
              <a:t> - </a:t>
            </a:r>
            <a:r>
              <a:rPr lang="ru-RU" sz="2400" b="1" dirty="0" err="1" smtClean="0">
                <a:solidFill>
                  <a:srgbClr val="008000"/>
                </a:solidFill>
              </a:rPr>
              <a:t>цеННа</a:t>
            </a:r>
            <a:endParaRPr lang="ru-RU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Н, НН в кратких причастиях и отглагольных прилагательных</a:t>
            </a:r>
            <a:endParaRPr lang="ru-RU" dirty="0"/>
          </a:p>
        </p:txBody>
      </p:sp>
      <p:pic>
        <p:nvPicPr>
          <p:cNvPr id="3" name="Рисунок 2" descr="5_md_wht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789552" cy="105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lenovo\Documents\Фоны для презентаций\Указатель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3920" y="0"/>
            <a:ext cx="720080" cy="720080"/>
          </a:xfrm>
          <a:prstGeom prst="rect">
            <a:avLst/>
          </a:prstGeom>
          <a:noFill/>
        </p:spPr>
      </p:pic>
      <p:pic>
        <p:nvPicPr>
          <p:cNvPr id="5" name="Рисунок 4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h_md_w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556792"/>
            <a:ext cx="476250" cy="571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499992" y="1772816"/>
            <a:ext cx="0" cy="45365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99592" y="2204864"/>
            <a:ext cx="2956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 кратких причастиях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2204864"/>
            <a:ext cx="32219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в кратких отглагольных</a:t>
            </a:r>
          </a:p>
          <a:p>
            <a:pPr algn="ctr"/>
            <a:r>
              <a:rPr lang="ru-RU" sz="2400" dirty="0" smtClean="0"/>
              <a:t> прилагательных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610683"/>
            <a:ext cx="41044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Обозначает действие, можно перефразировать глаголом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что </a:t>
            </a:r>
            <a:r>
              <a:rPr lang="ru-RU" b="1" dirty="0" err="1" smtClean="0">
                <a:solidFill>
                  <a:srgbClr val="008000"/>
                </a:solidFill>
              </a:rPr>
              <a:t>написаНо</a:t>
            </a:r>
            <a:endParaRPr lang="ru-RU" b="1" dirty="0" smtClean="0">
              <a:solidFill>
                <a:srgbClr val="00800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пером - что написали пером.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 нем есть или можно придумать зависимое слово в творительном</a:t>
            </a:r>
          </a:p>
          <a:p>
            <a:r>
              <a:rPr lang="ru-RU" dirty="0" smtClean="0"/>
              <a:t>падеже, которое обозначает производителя этого действия или инструмент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</a:t>
            </a:r>
            <a:r>
              <a:rPr lang="ru-RU" b="1" dirty="0" err="1" smtClean="0">
                <a:solidFill>
                  <a:srgbClr val="008000"/>
                </a:solidFill>
              </a:rPr>
              <a:t>выгружеНа</a:t>
            </a:r>
            <a:r>
              <a:rPr lang="ru-RU" b="1" dirty="0" smtClean="0">
                <a:solidFill>
                  <a:srgbClr val="008000"/>
                </a:solidFill>
              </a:rPr>
              <a:t> (кем?) рабочими; </a:t>
            </a:r>
            <a:r>
              <a:rPr lang="ru-RU" b="1" dirty="0" err="1" smtClean="0">
                <a:solidFill>
                  <a:srgbClr val="008000"/>
                </a:solidFill>
              </a:rPr>
              <a:t>написаНо</a:t>
            </a:r>
            <a:r>
              <a:rPr lang="ru-RU" b="1" dirty="0" smtClean="0">
                <a:solidFill>
                  <a:srgbClr val="008000"/>
                </a:solidFill>
              </a:rPr>
              <a:t> (чем?) пером.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0689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обычно относятся к</a:t>
            </a:r>
          </a:p>
          <a:p>
            <a:r>
              <a:rPr lang="ru-RU" dirty="0" smtClean="0"/>
              <a:t>существительному и обозначают качество (отвечают на вопрос КАКОВ? КАКОВА?)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девушка была </a:t>
            </a:r>
            <a:r>
              <a:rPr lang="ru-RU" b="1" dirty="0" err="1" smtClean="0">
                <a:solidFill>
                  <a:srgbClr val="008000"/>
                </a:solidFill>
              </a:rPr>
              <a:t>образоваННа</a:t>
            </a:r>
            <a:r>
              <a:rPr lang="ru-RU" b="1" dirty="0" smtClean="0">
                <a:solidFill>
                  <a:srgbClr val="008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часто стоит в ряду однородных членов с кратким  отыменным прилагательным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Например: девушка была красива и хорошо </a:t>
            </a:r>
            <a:r>
              <a:rPr lang="ru-RU" b="1" dirty="0" err="1" smtClean="0">
                <a:solidFill>
                  <a:srgbClr val="008000"/>
                </a:solidFill>
              </a:rPr>
              <a:t>образоваННа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64704"/>
            <a:ext cx="51845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Ресурсы </a:t>
            </a:r>
            <a:r>
              <a:rPr lang="ru-RU" sz="2000" dirty="0" err="1" smtClean="0"/>
              <a:t>изыска...ы</a:t>
            </a:r>
            <a:r>
              <a:rPr lang="ru-RU" sz="2000" dirty="0" smtClean="0"/>
              <a:t> экономистами, </a:t>
            </a:r>
          </a:p>
          <a:p>
            <a:r>
              <a:rPr lang="ru-RU" sz="2000" dirty="0" smtClean="0"/>
              <a:t>ее манеры </a:t>
            </a:r>
            <a:r>
              <a:rPr lang="ru-RU" sz="2000" dirty="0" err="1" smtClean="0"/>
              <a:t>изыска...ы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ягоды </a:t>
            </a:r>
            <a:r>
              <a:rPr lang="ru-RU" sz="2000" dirty="0" err="1" smtClean="0"/>
              <a:t>подавле...ы</a:t>
            </a:r>
            <a:r>
              <a:rPr lang="ru-RU" sz="2000" dirty="0" smtClean="0"/>
              <a:t> в корзине, </a:t>
            </a:r>
          </a:p>
          <a:p>
            <a:r>
              <a:rPr lang="ru-RU" sz="2000" dirty="0" smtClean="0"/>
              <a:t>люди стояли </a:t>
            </a:r>
            <a:r>
              <a:rPr lang="ru-RU" sz="2000" dirty="0" err="1" smtClean="0"/>
              <a:t>подавле...ы</a:t>
            </a:r>
            <a:r>
              <a:rPr lang="ru-RU" sz="2000" dirty="0" smtClean="0"/>
              <a:t> и унылы,</a:t>
            </a:r>
          </a:p>
          <a:p>
            <a:r>
              <a:rPr lang="ru-RU" sz="2000" dirty="0" smtClean="0"/>
              <a:t> сумма собрала по копеечке, </a:t>
            </a:r>
          </a:p>
          <a:p>
            <a:r>
              <a:rPr lang="ru-RU" sz="2000" dirty="0" smtClean="0"/>
              <a:t>речь стройна и </a:t>
            </a:r>
            <a:r>
              <a:rPr lang="ru-RU" sz="2000" dirty="0" err="1" smtClean="0"/>
              <a:t>собра...а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собрание прошло организовал…о, </a:t>
            </a:r>
          </a:p>
          <a:p>
            <a:r>
              <a:rPr lang="ru-RU" sz="2000" dirty="0" smtClean="0"/>
              <a:t>организовало несколько концертов, </a:t>
            </a:r>
          </a:p>
          <a:p>
            <a:r>
              <a:rPr lang="ru-RU" sz="2000" dirty="0" smtClean="0"/>
              <a:t>кричал </a:t>
            </a:r>
            <a:r>
              <a:rPr lang="ru-RU" sz="2000" dirty="0" err="1" smtClean="0"/>
              <a:t>отчая...о</a:t>
            </a:r>
            <a:r>
              <a:rPr lang="ru-RU" sz="2000" dirty="0" smtClean="0"/>
              <a:t> и </a:t>
            </a:r>
            <a:r>
              <a:rPr lang="ru-RU" sz="2000" dirty="0" err="1" smtClean="0"/>
              <a:t>неугомо...о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глядел </a:t>
            </a:r>
            <a:r>
              <a:rPr lang="ru-RU" sz="2000" dirty="0" err="1" smtClean="0"/>
              <a:t>испуга...о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общество </a:t>
            </a:r>
            <a:r>
              <a:rPr lang="ru-RU" sz="2000" dirty="0" err="1" smtClean="0"/>
              <a:t>испуга...о</a:t>
            </a:r>
            <a:r>
              <a:rPr lang="ru-RU" sz="2000" dirty="0" smtClean="0"/>
              <a:t> грядущими переменами, </a:t>
            </a:r>
          </a:p>
          <a:p>
            <a:r>
              <a:rPr lang="ru-RU" sz="2000" dirty="0" smtClean="0"/>
              <a:t>тучи </a:t>
            </a:r>
            <a:r>
              <a:rPr lang="ru-RU" sz="2000" dirty="0" err="1" smtClean="0"/>
              <a:t>рассея...ы</a:t>
            </a:r>
            <a:r>
              <a:rPr lang="ru-RU" sz="2000" dirty="0" smtClean="0"/>
              <a:t> ветром,</a:t>
            </a:r>
          </a:p>
          <a:p>
            <a:r>
              <a:rPr lang="ru-RU" sz="2000" dirty="0" smtClean="0"/>
              <a:t>студентка </a:t>
            </a:r>
            <a:r>
              <a:rPr lang="ru-RU" sz="2000" dirty="0" err="1" smtClean="0"/>
              <a:t>рассея...а</a:t>
            </a:r>
            <a:r>
              <a:rPr lang="ru-RU" sz="2000" dirty="0" smtClean="0"/>
              <a:t> и </a:t>
            </a:r>
            <a:r>
              <a:rPr lang="ru-RU" sz="2000" dirty="0" err="1" smtClean="0"/>
              <a:t>несобра...а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сумка </a:t>
            </a:r>
            <a:r>
              <a:rPr lang="ru-RU" sz="2000" dirty="0" err="1" smtClean="0"/>
              <a:t>собра...а</a:t>
            </a:r>
            <a:r>
              <a:rPr lang="ru-RU" sz="2000" dirty="0" smtClean="0"/>
              <a:t> в дорогу, </a:t>
            </a:r>
          </a:p>
          <a:p>
            <a:r>
              <a:rPr lang="ru-RU" sz="2000" dirty="0" smtClean="0"/>
              <a:t>Женщина </a:t>
            </a:r>
            <a:r>
              <a:rPr lang="ru-RU" sz="2000" dirty="0" err="1" smtClean="0"/>
              <a:t>надме...а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зрители спокойны и </a:t>
            </a:r>
            <a:r>
              <a:rPr lang="ru-RU" sz="2000" dirty="0" err="1" smtClean="0"/>
              <a:t>сдержа...ы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волны </a:t>
            </a:r>
            <a:r>
              <a:rPr lang="ru-RU" sz="2000" dirty="0" err="1" smtClean="0"/>
              <a:t>сдержа...ы</a:t>
            </a:r>
            <a:r>
              <a:rPr lang="ru-RU" sz="2000" dirty="0" smtClean="0"/>
              <a:t> гранитной набережной,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836712"/>
            <a:ext cx="3851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поля ограничены оврагом,</a:t>
            </a:r>
          </a:p>
          <a:p>
            <a:r>
              <a:rPr lang="ru-RU" sz="2000" dirty="0" smtClean="0"/>
              <a:t> публика </a:t>
            </a:r>
            <a:r>
              <a:rPr lang="ru-RU" sz="2000" dirty="0" err="1" smtClean="0"/>
              <a:t>избалова</a:t>
            </a:r>
            <a:r>
              <a:rPr lang="ru-RU" sz="2000" dirty="0" smtClean="0"/>
              <a:t>... а и капризна, </a:t>
            </a:r>
          </a:p>
          <a:p>
            <a:r>
              <a:rPr lang="ru-RU" sz="2000" dirty="0" smtClean="0"/>
              <a:t>преступники тупы и ограничены, актриса </a:t>
            </a:r>
            <a:r>
              <a:rPr lang="ru-RU" sz="2000" dirty="0" err="1" smtClean="0"/>
              <a:t>избалова...а</a:t>
            </a:r>
            <a:r>
              <a:rPr lang="ru-RU" sz="2000" dirty="0" smtClean="0"/>
              <a:t> вниманием публики, </a:t>
            </a:r>
          </a:p>
          <a:p>
            <a:r>
              <a:rPr lang="ru-RU" sz="2000" dirty="0" smtClean="0"/>
              <a:t>дети </a:t>
            </a:r>
            <a:r>
              <a:rPr lang="ru-RU" sz="2000" dirty="0" err="1" smtClean="0"/>
              <a:t>смышле...ы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щеки </a:t>
            </a:r>
            <a:r>
              <a:rPr lang="ru-RU" sz="2000" dirty="0" err="1" smtClean="0"/>
              <a:t>румя...ы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528</Words>
  <Application>Microsoft Office PowerPoint</Application>
  <PresentationFormat>Экран (4:3)</PresentationFormat>
  <Paragraphs>125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Н, НН  в разных частях речи</vt:lpstr>
      <vt:lpstr>Какая часть речи</vt:lpstr>
      <vt:lpstr>Н, НН в отыменных прилагательных и в прилагательных с непроизводной основой</vt:lpstr>
      <vt:lpstr>Н, НН в причастиях и отглагольных прилагательных</vt:lpstr>
      <vt:lpstr>Исключения  (причастия и отглагольные прилагательные)</vt:lpstr>
      <vt:lpstr>Н, НН в наречиях</vt:lpstr>
      <vt:lpstr>Н, НН в кратких прилагательных</vt:lpstr>
      <vt:lpstr>Н, НН в кратких причастиях и отглагольных прилагательных</vt:lpstr>
      <vt:lpstr>Упражнения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Nesti LOVE Tixon</cp:lastModifiedBy>
  <cp:revision>68</cp:revision>
  <dcterms:created xsi:type="dcterms:W3CDTF">2012-07-06T14:37:40Z</dcterms:created>
  <dcterms:modified xsi:type="dcterms:W3CDTF">2012-08-24T19:33:56Z</dcterms:modified>
</cp:coreProperties>
</file>