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57" r:id="rId5"/>
    <p:sldId id="258" r:id="rId6"/>
    <p:sldId id="259" r:id="rId7"/>
    <p:sldId id="264" r:id="rId8"/>
    <p:sldId id="260" r:id="rId9"/>
    <p:sldId id="266" r:id="rId10"/>
    <p:sldId id="261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осань 1аним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5023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622504" cy="72251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2636912"/>
            <a:ext cx="40324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u="sng" dirty="0" smtClean="0">
                <a:solidFill>
                  <a:srgbClr val="00B0F0"/>
                </a:solidFill>
              </a:rPr>
              <a:t>УРОК РУССКОГО ЯЗЫКА</a:t>
            </a:r>
            <a:endParaRPr lang="ru-RU" sz="6600" b="1" i="1" u="sng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03848" y="260648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u="sng" dirty="0" smtClean="0">
                <a:solidFill>
                  <a:srgbClr val="FF0000"/>
                </a:solidFill>
              </a:rPr>
              <a:t>МОЛОДЦЫ!</a:t>
            </a:r>
            <a:endParaRPr lang="ru-RU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996952"/>
            <a:ext cx="475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u="sng" dirty="0" smtClean="0">
                <a:solidFill>
                  <a:srgbClr val="C00000"/>
                </a:solidFill>
              </a:rPr>
              <a:t>УДАЧИ!</a:t>
            </a:r>
          </a:p>
          <a:p>
            <a:r>
              <a:rPr lang="ru-RU" sz="6000" u="sng" dirty="0" smtClean="0">
                <a:solidFill>
                  <a:srgbClr val="C00000"/>
                </a:solidFill>
              </a:rPr>
              <a:t>ВСЕГО ХОРОШЕГО</a:t>
            </a:r>
            <a:r>
              <a:rPr lang="ru-RU" sz="4800" u="sng" dirty="0" smtClean="0">
                <a:solidFill>
                  <a:srgbClr val="0070C0"/>
                </a:solidFill>
              </a:rPr>
              <a:t>.</a:t>
            </a:r>
            <a:endParaRPr lang="ru-RU" sz="4800" u="sng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1313404749_ukhqpd9rzumtoqo.jpg"/>
          <p:cNvPicPr>
            <a:picLocks noChangeAspect="1"/>
          </p:cNvPicPr>
          <p:nvPr/>
        </p:nvPicPr>
        <p:blipFill>
          <a:blip r:embed="rId4" cstate="print"/>
          <a:srcRect l="50000"/>
          <a:stretch>
            <a:fillRect/>
          </a:stretch>
        </p:blipFill>
        <p:spPr>
          <a:xfrm>
            <a:off x="5436096" y="2708920"/>
            <a:ext cx="2761957" cy="36568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ш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76672"/>
            <a:ext cx="2646220" cy="2232248"/>
          </a:xfrm>
          <a:prstGeom prst="rect">
            <a:avLst/>
          </a:prstGeom>
        </p:spPr>
      </p:pic>
      <p:pic>
        <p:nvPicPr>
          <p:cNvPr id="10" name="Рисунок 9" descr="салют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332656"/>
            <a:ext cx="3419872" cy="169168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порт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933"/>
            <a:ext cx="9143999" cy="709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516216" y="3284984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ПРЕЗЕНТАЦИЯ УЧИТЕЛЯ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ГБОО СОШ №1905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СМИРНОВОЙ Н. 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ы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2448272" cy="2448272"/>
          </a:xfrm>
          <a:prstGeom prst="rect">
            <a:avLst/>
          </a:prstGeom>
        </p:spPr>
      </p:pic>
      <p:pic>
        <p:nvPicPr>
          <p:cNvPr id="7" name="Рисунок 6" descr="в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3451332"/>
            <a:ext cx="2088232" cy="26271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порт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7461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99592" y="764704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/>
              <a:t>5 октября.</a:t>
            </a:r>
          </a:p>
          <a:p>
            <a:r>
              <a:rPr lang="ru-RU" sz="4800" i="1" dirty="0" smtClean="0"/>
              <a:t>Классная работа.</a:t>
            </a:r>
            <a:endParaRPr lang="ru-RU" sz="4800" i="1" dirty="0"/>
          </a:p>
        </p:txBody>
      </p:sp>
      <p:pic>
        <p:nvPicPr>
          <p:cNvPr id="6" name="Рисунок 5" descr="69490770_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2800" y="3573016"/>
            <a:ext cx="3603024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фон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287386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7" y="260648"/>
            <a:ext cx="259228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55576" y="328498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воробей</a:t>
            </a:r>
            <a:endParaRPr lang="ru-RU" sz="3200" b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364502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заяц</a:t>
            </a:r>
            <a:endParaRPr lang="ru-RU" sz="3200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6021288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собака</a:t>
            </a:r>
            <a:endParaRPr lang="ru-RU" sz="3200" b="1" u="sng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1241249459_pes-57.jpg"/>
          <p:cNvPicPr>
            <a:picLocks noChangeAspect="1"/>
          </p:cNvPicPr>
          <p:nvPr/>
        </p:nvPicPr>
        <p:blipFill>
          <a:blip r:embed="rId4" cstate="print"/>
          <a:srcRect l="14721" t="4641" r="7161" b="8001"/>
          <a:stretch>
            <a:fillRect/>
          </a:stretch>
        </p:blipFill>
        <p:spPr>
          <a:xfrm>
            <a:off x="3059832" y="3212976"/>
            <a:ext cx="3672408" cy="3080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4195618.jpg"/>
          <p:cNvPicPr>
            <a:picLocks noChangeAspect="1"/>
          </p:cNvPicPr>
          <p:nvPr/>
        </p:nvPicPr>
        <p:blipFill>
          <a:blip r:embed="rId5" cstate="print"/>
          <a:srcRect l="18621"/>
          <a:stretch>
            <a:fillRect/>
          </a:stretch>
        </p:blipFill>
        <p:spPr>
          <a:xfrm>
            <a:off x="6084168" y="260648"/>
            <a:ext cx="283231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rк портфолио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2810723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419872" y="332656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</a:rPr>
              <a:t>Словарное слово</a:t>
            </a:r>
            <a:endParaRPr lang="ru-RU" sz="4000" b="1" u="sng" dirty="0">
              <a:solidFill>
                <a:srgbClr val="C0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292080" y="1268760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9552" y="2636912"/>
            <a:ext cx="748883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</a:rPr>
              <a:t>НАЙТИ В СЛОВАРЕ.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2.ПРОЧИТАТЬ ЛЕКСИЧЕСКОЕ ЗНАЧЕНИЕ СЛОВА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3.ЗАПИСАТЬ В ТЕТРАДЬ.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4.ПОСТАВИТЬ УДАРЕНИЕ.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5.ПОДЧЕРКНУТЬ БЕЗУДАРНУЮ ГЛАСНУЮ.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6.СОСТАВИТЬ ПРЕДЛОЖЕНИЕ СО СЛОВАРНЫМ СЛОВОМ.</a:t>
            </a: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1840" y="198884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Воробей   заяц   собака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rib__3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764704"/>
            <a:ext cx="3571875" cy="4762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148064" y="980728"/>
            <a:ext cx="374441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rgbClr val="002060"/>
                </a:solidFill>
              </a:rPr>
              <a:t>Гриб</a:t>
            </a:r>
          </a:p>
          <a:p>
            <a:r>
              <a:rPr lang="ru-RU" sz="6600" b="1" i="1" dirty="0" smtClean="0">
                <a:solidFill>
                  <a:srgbClr val="002060"/>
                </a:solidFill>
              </a:rPr>
              <a:t>Грибник</a:t>
            </a:r>
          </a:p>
          <a:p>
            <a:r>
              <a:rPr lang="ru-RU" sz="6600" b="1" i="1" dirty="0" smtClean="0">
                <a:solidFill>
                  <a:srgbClr val="002060"/>
                </a:solidFill>
              </a:rPr>
              <a:t>Грибок</a:t>
            </a:r>
          </a:p>
          <a:p>
            <a:r>
              <a:rPr lang="ru-RU" sz="6600" b="1" i="1" dirty="0" smtClean="0">
                <a:solidFill>
                  <a:srgbClr val="002060"/>
                </a:solidFill>
              </a:rPr>
              <a:t>Грибной</a:t>
            </a:r>
          </a:p>
          <a:p>
            <a:endParaRPr lang="ru-RU" sz="6600" b="1" i="1" dirty="0">
              <a:solidFill>
                <a:srgbClr val="002060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>
            <a:off x="5364088" y="1052736"/>
            <a:ext cx="1368152" cy="57606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>
            <a:off x="5364088" y="2060848"/>
            <a:ext cx="1296144" cy="57606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5364088" y="2996952"/>
            <a:ext cx="1368152" cy="57606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>
            <a:off x="5364088" y="4005064"/>
            <a:ext cx="1296144" cy="50405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порт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7173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67544" y="548680"/>
            <a:ext cx="83529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БУДЕМ УЧИТЬСЯ:</a:t>
            </a:r>
          </a:p>
          <a:p>
            <a:endParaRPr lang="ru-RU" sz="3600" i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3600" i="1" u="sng" dirty="0" smtClean="0">
                <a:solidFill>
                  <a:schemeClr val="tx2">
                    <a:lumMod val="50000"/>
                  </a:schemeClr>
                </a:solidFill>
              </a:rPr>
              <a:t>1 .ОПРЕДЕЛЯТЬ ЛЕКСИЧЕСКОЕ  ЗНАЧЕНИЕ СЛОВА</a:t>
            </a:r>
          </a:p>
          <a:p>
            <a:r>
              <a:rPr lang="ru-RU" sz="3600" i="1" u="sng" dirty="0" smtClean="0">
                <a:solidFill>
                  <a:schemeClr val="tx2">
                    <a:lumMod val="50000"/>
                  </a:schemeClr>
                </a:solidFill>
              </a:rPr>
              <a:t>2.ПОДБИРАТЬ РОДСТВЕННЫЕ СЛОВА</a:t>
            </a:r>
          </a:p>
          <a:p>
            <a:r>
              <a:rPr lang="ru-RU" sz="3600" i="1" u="sng" dirty="0" smtClean="0">
                <a:solidFill>
                  <a:schemeClr val="tx2">
                    <a:lumMod val="50000"/>
                  </a:schemeClr>
                </a:solidFill>
              </a:rPr>
              <a:t>3.НАХОДИТЬ ОБЩУЮ ЧАСТЬ СЛОВ(КОРЕНЬ).</a:t>
            </a:r>
          </a:p>
          <a:p>
            <a:endParaRPr lang="ru-RU" sz="3200" dirty="0" smtClean="0">
              <a:solidFill>
                <a:srgbClr val="C00000"/>
              </a:solidFill>
            </a:endParaRPr>
          </a:p>
          <a:p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ы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293096"/>
            <a:ext cx="1872208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фон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644008" y="764704"/>
            <a:ext cx="410445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b="1" u="sng" dirty="0" smtClean="0">
              <a:solidFill>
                <a:srgbClr val="002060"/>
              </a:solidFill>
            </a:endParaRPr>
          </a:p>
          <a:p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4" name="Рисунок 13" descr="1311072962_0_a33f_4b72f793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4896544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5868144" y="980728"/>
            <a:ext cx="2592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i="1" dirty="0" smtClean="0">
              <a:solidFill>
                <a:srgbClr val="0070C0"/>
              </a:solidFill>
            </a:endParaRP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ВОДА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ВОДИЧКА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ВОДЯНОЙ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ВОДИТЕЛЬ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87824" y="980728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solidFill>
                  <a:srgbClr val="FFC000"/>
                </a:solidFill>
              </a:rPr>
              <a:t>ОТДЫХАЕМ</a:t>
            </a:r>
            <a:endParaRPr lang="ru-RU" sz="4400" b="1" i="1" u="sng" dirty="0">
              <a:solidFill>
                <a:srgbClr val="FFC000"/>
              </a:solidFill>
            </a:endParaRPr>
          </a:p>
        </p:txBody>
      </p:sp>
      <p:pic>
        <p:nvPicPr>
          <p:cNvPr id="6" name="Рисунок 5" descr="баб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588223" y="620688"/>
            <a:ext cx="1947053" cy="1872208"/>
          </a:xfrm>
          <a:prstGeom prst="rect">
            <a:avLst/>
          </a:prstGeom>
        </p:spPr>
      </p:pic>
      <p:pic>
        <p:nvPicPr>
          <p:cNvPr id="7" name="Рисунок 6" descr="баб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861048"/>
            <a:ext cx="2520280" cy="2520280"/>
          </a:xfrm>
          <a:prstGeom prst="rect">
            <a:avLst/>
          </a:prstGeom>
        </p:spPr>
      </p:pic>
      <p:pic>
        <p:nvPicPr>
          <p:cNvPr id="9" name="Рисунок 8" descr="баб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1" y="4571048"/>
            <a:ext cx="1421804" cy="1450240"/>
          </a:xfrm>
          <a:prstGeom prst="rect">
            <a:avLst/>
          </a:prstGeom>
        </p:spPr>
      </p:pic>
      <p:pic>
        <p:nvPicPr>
          <p:cNvPr id="10" name="Рисунок 9" descr="баб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1052736"/>
            <a:ext cx="1368152" cy="1395515"/>
          </a:xfrm>
          <a:prstGeom prst="rect">
            <a:avLst/>
          </a:prstGeom>
        </p:spPr>
      </p:pic>
      <p:pic>
        <p:nvPicPr>
          <p:cNvPr id="11" name="Рисунок 10" descr="в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1960" y="4077072"/>
            <a:ext cx="2088232" cy="2289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27584" y="980729"/>
            <a:ext cx="60304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i="1" u="sng" dirty="0" smtClean="0">
                <a:solidFill>
                  <a:srgbClr val="FF0000"/>
                </a:solidFill>
              </a:rPr>
              <a:t>учились</a:t>
            </a:r>
            <a:r>
              <a:rPr lang="ru-RU" sz="4800" b="1" dirty="0" smtClean="0">
                <a:solidFill>
                  <a:srgbClr val="C00000"/>
                </a:solidFill>
              </a:rPr>
              <a:t>:</a:t>
            </a:r>
          </a:p>
          <a:p>
            <a:endParaRPr lang="ru-RU" i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3600" i="1" u="sng" dirty="0" smtClean="0">
                <a:solidFill>
                  <a:schemeClr val="tx2">
                    <a:lumMod val="50000"/>
                  </a:schemeClr>
                </a:solidFill>
              </a:rPr>
              <a:t> .НАХОДИТЬ  ЛЕКСИЧЕСКОЕ  ЗНАЧЕНИЕ СЛОВА</a:t>
            </a:r>
          </a:p>
          <a:p>
            <a:r>
              <a:rPr lang="ru-RU" sz="3600" i="1" u="sng" dirty="0" smtClean="0">
                <a:solidFill>
                  <a:schemeClr val="tx2">
                    <a:lumMod val="50000"/>
                  </a:schemeClr>
                </a:solidFill>
              </a:rPr>
              <a:t>.ПОДБИРАТЬ РОДСТВЕННЫЕ СЛОВА</a:t>
            </a:r>
          </a:p>
          <a:p>
            <a:r>
              <a:rPr lang="ru-RU" sz="3600" i="1" u="sng" dirty="0" smtClean="0">
                <a:solidFill>
                  <a:schemeClr val="tx2">
                    <a:lumMod val="50000"/>
                  </a:schemeClr>
                </a:solidFill>
              </a:rPr>
              <a:t>.НАХОДИТЬ ОБЩУЮ ЧАСТЬ СЛОВ(КОРЕНЬ).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104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радость</dc:creator>
  <cp:lastModifiedBy>радость</cp:lastModifiedBy>
  <cp:revision>42</cp:revision>
  <dcterms:created xsi:type="dcterms:W3CDTF">2011-09-27T15:07:33Z</dcterms:created>
  <dcterms:modified xsi:type="dcterms:W3CDTF">2011-10-19T19:48:29Z</dcterms:modified>
</cp:coreProperties>
</file>