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1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255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255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3CE6-3206-4363-91DD-0CECB3DE4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3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6B82-F69C-4DCF-B02E-4FF03027A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799B-D057-4202-B324-29E456585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2C16-B072-4922-BDE6-2331DDCA7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1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4A10-0866-415D-A819-612847225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8773-2506-44CB-8F56-31A0A8442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8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33462-765A-4F69-821D-57AC684CD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88518-9F10-4D10-8DD3-747F67C1D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7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1EE64-3056-4184-8E5C-2E7EF24F0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E999-5785-4EBB-A923-C97422FE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2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8966-0D51-4CB1-A371-72BF7DF43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2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13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13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3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4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5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153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03551FB-D438-4286-923A-1A18E6DDA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153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53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53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53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000250"/>
            <a:ext cx="7772400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rgbClr val="FFFF66"/>
                </a:solidFill>
              </a:rPr>
              <a:t>Тема урока: «Правописание безударных гласных в корне слова»</a:t>
            </a: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214563" y="571500"/>
            <a:ext cx="457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66"/>
                </a:solidFill>
              </a:rPr>
              <a:t>2 класс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FFFF66"/>
                </a:solidFill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>Безударная гласная в корне.</a:t>
            </a:r>
            <a:br>
              <a:rPr lang="ru-RU" sz="4000" b="1" smtClean="0">
                <a:solidFill>
                  <a:srgbClr val="FF3300"/>
                </a:solidFill>
              </a:rPr>
            </a:br>
            <a:r>
              <a:rPr lang="ru-RU" sz="4000" b="1" smtClean="0">
                <a:solidFill>
                  <a:srgbClr val="FF3300"/>
                </a:solidFill>
              </a:rPr>
              <a:t>Алгоритм проверки.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1. Прочитай слово, поставь ударение.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2. Определи, в какой части слова находится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безударный гласный.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Выдели корень и безударный гласный.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3.  Для проверки гласного измени слово или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подбери однокоренное, чтобы проверяемый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гласный стоял под ударением.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4.   Напиши в слове такую же гласную, как и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в проверочном.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FFFF66"/>
                </a:solidFill>
              </a:rPr>
              <a:t>5.   Обозначь орфограмму.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Застывшая р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404813"/>
            <a:ext cx="5688012" cy="194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Ул__ца, м__роз, д__ревья,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ин__й, скр__пит, р__ка,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х__ккей.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208962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На улице мороз. На деревьях иней.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Под ногами скрипит снег. Застыла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река. Ребята спешат на хоккей</a:t>
            </a:r>
            <a:r>
              <a:rPr lang="ru-RU" smtClean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109574" name="Picture 6" descr="дети на хокк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08275"/>
            <a:ext cx="51831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196975"/>
            <a:ext cx="4619625" cy="2676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Покружились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звёздочки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В воздухе немножко,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Сели и растаяли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На моей ладошке.</a:t>
            </a:r>
          </a:p>
        </p:txBody>
      </p:sp>
      <p:pic>
        <p:nvPicPr>
          <p:cNvPr id="110596" name="Picture 4" descr="j029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81075"/>
            <a:ext cx="15128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j029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512888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j029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15128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9" name="Picture 7" descr="j029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84763"/>
            <a:ext cx="15128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8" descr="j0299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51288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Снеж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549275"/>
            <a:ext cx="14430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8" name="Picture 12" descr="Снеж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33600"/>
            <a:ext cx="14430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9" name="Picture 13" descr="Снеж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24175"/>
            <a:ext cx="14430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0" name="Picture 14" descr="Снеж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789363"/>
            <a:ext cx="14430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1" name="Picture 15" descr="Снеж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14430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8172450" y="1125538"/>
            <a:ext cx="576263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6227763" y="2708275"/>
            <a:ext cx="576262" cy="503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4284663" y="3500438"/>
            <a:ext cx="576262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2411413" y="4437063"/>
            <a:ext cx="576262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611188" y="5373688"/>
            <a:ext cx="576262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2" grpId="0" animBg="1"/>
      <p:bldP spid="111633" grpId="0" animBg="1"/>
      <p:bldP spid="111634" grpId="0" animBg="1"/>
      <p:bldP spid="111635" grpId="0" animBg="1"/>
      <p:bldP spid="1116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Снеж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50950"/>
            <a:ext cx="9150350" cy="98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игра с неж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снегов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70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3673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Д__твора любит снежную зиму.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Очень здор__во  ск__титься с горки,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изв__ляться в сн__гу, поск__льзить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по льду, по__грать в сн__жки,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сл__пить крепость или забавного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сн__говика. 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8" y="4005263"/>
            <a:ext cx="8229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3200" b="1">
              <a:solidFill>
                <a:srgbClr val="FFFF66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95288" y="4005263"/>
            <a:ext cx="8229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3200" b="1">
              <a:solidFill>
                <a:srgbClr val="FFFF66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4365625"/>
            <a:ext cx="8424862" cy="23050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000" b="1" smtClean="0">
                <a:solidFill>
                  <a:srgbClr val="FFFF66"/>
                </a:solidFill>
              </a:rPr>
              <a:t>Д</a:t>
            </a:r>
            <a:r>
              <a:rPr lang="ru-RU" sz="4000" b="1" smtClean="0">
                <a:solidFill>
                  <a:srgbClr val="FF3300"/>
                </a:solidFill>
              </a:rPr>
              <a:t>е</a:t>
            </a:r>
            <a:r>
              <a:rPr lang="ru-RU" sz="4000" b="1" smtClean="0">
                <a:solidFill>
                  <a:srgbClr val="FFFF66"/>
                </a:solidFill>
              </a:rPr>
              <a:t>твора, здор</a:t>
            </a:r>
            <a:r>
              <a:rPr lang="ru-RU" sz="4000" b="1" smtClean="0">
                <a:solidFill>
                  <a:srgbClr val="FF3300"/>
                </a:solidFill>
              </a:rPr>
              <a:t>о</a:t>
            </a:r>
            <a:r>
              <a:rPr lang="ru-RU" sz="4000" b="1" smtClean="0">
                <a:solidFill>
                  <a:srgbClr val="FFFF66"/>
                </a:solidFill>
              </a:rPr>
              <a:t>во, ск</a:t>
            </a:r>
            <a:r>
              <a:rPr lang="ru-RU" sz="4000" b="1" smtClean="0">
                <a:solidFill>
                  <a:srgbClr val="FF3300"/>
                </a:solidFill>
              </a:rPr>
              <a:t>а</a:t>
            </a:r>
            <a:r>
              <a:rPr lang="ru-RU" sz="4000" b="1" smtClean="0">
                <a:solidFill>
                  <a:srgbClr val="FFFF66"/>
                </a:solidFill>
              </a:rPr>
              <a:t>титься, изв</a:t>
            </a:r>
            <a:r>
              <a:rPr lang="ru-RU" sz="4000" b="1" smtClean="0">
                <a:solidFill>
                  <a:srgbClr val="FF3300"/>
                </a:solidFill>
              </a:rPr>
              <a:t>а</a:t>
            </a:r>
            <a:r>
              <a:rPr lang="ru-RU" sz="4000" b="1" smtClean="0">
                <a:solidFill>
                  <a:srgbClr val="FFFF66"/>
                </a:solidFill>
              </a:rPr>
              <a:t>ляться, в сн</a:t>
            </a:r>
            <a:r>
              <a:rPr lang="ru-RU" sz="4000" b="1" smtClean="0">
                <a:solidFill>
                  <a:srgbClr val="FF3300"/>
                </a:solidFill>
              </a:rPr>
              <a:t>е</a:t>
            </a:r>
            <a:r>
              <a:rPr lang="ru-RU" sz="4000" b="1" smtClean="0">
                <a:solidFill>
                  <a:srgbClr val="FFFF66"/>
                </a:solidFill>
              </a:rPr>
              <a:t>гу, поск</a:t>
            </a:r>
            <a:r>
              <a:rPr lang="ru-RU" sz="4000" b="1" smtClean="0">
                <a:solidFill>
                  <a:srgbClr val="FF3300"/>
                </a:solidFill>
              </a:rPr>
              <a:t>о</a:t>
            </a:r>
            <a:r>
              <a:rPr lang="ru-RU" sz="4000" b="1" smtClean="0">
                <a:solidFill>
                  <a:srgbClr val="FFFF66"/>
                </a:solidFill>
              </a:rPr>
              <a:t>льзить, по</a:t>
            </a:r>
            <a:r>
              <a:rPr lang="ru-RU" sz="4000" b="1" smtClean="0">
                <a:solidFill>
                  <a:srgbClr val="FF3300"/>
                </a:solidFill>
              </a:rPr>
              <a:t>и</a:t>
            </a:r>
            <a:r>
              <a:rPr lang="ru-RU" sz="4000" b="1" smtClean="0">
                <a:solidFill>
                  <a:srgbClr val="FFFF66"/>
                </a:solidFill>
              </a:rPr>
              <a:t>грать, в сн</a:t>
            </a:r>
            <a:r>
              <a:rPr lang="ru-RU" sz="4000" b="1" smtClean="0">
                <a:solidFill>
                  <a:srgbClr val="FF3300"/>
                </a:solidFill>
              </a:rPr>
              <a:t>е</a:t>
            </a:r>
            <a:r>
              <a:rPr lang="ru-RU" sz="4000" b="1" smtClean="0">
                <a:solidFill>
                  <a:srgbClr val="FFFF66"/>
                </a:solidFill>
              </a:rPr>
              <a:t>жки, сл</a:t>
            </a:r>
            <a:r>
              <a:rPr lang="ru-RU" sz="4000" b="1" smtClean="0">
                <a:solidFill>
                  <a:srgbClr val="FF3300"/>
                </a:solidFill>
              </a:rPr>
              <a:t>е</a:t>
            </a:r>
            <a:r>
              <a:rPr lang="ru-RU" sz="4000" b="1" smtClean="0">
                <a:solidFill>
                  <a:srgbClr val="FFFF66"/>
                </a:solidFill>
              </a:rPr>
              <a:t>пить, сн</a:t>
            </a:r>
            <a:r>
              <a:rPr lang="ru-RU" sz="4000" b="1" smtClean="0">
                <a:solidFill>
                  <a:srgbClr val="FF3300"/>
                </a:solidFill>
              </a:rPr>
              <a:t>е</a:t>
            </a:r>
            <a:r>
              <a:rPr lang="ru-RU" sz="4000" b="1" smtClean="0">
                <a:solidFill>
                  <a:srgbClr val="FFFF66"/>
                </a:solidFill>
              </a:rPr>
              <a:t>говика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FFFF66"/>
                </a:solidFill>
                <a:effectLst/>
              </a:rPr>
              <a:t>Вариант 1.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66"/>
                </a:solidFill>
                <a:effectLst/>
              </a:rPr>
              <a:t>Солнце, за низкое, скрылось,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66"/>
                </a:solidFill>
                <a:effectLst/>
              </a:rPr>
              <a:t>деревьями.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66"/>
                </a:solidFill>
                <a:effectLst/>
              </a:rPr>
              <a:t>В, берёзы, уборе, зимнем, стоят.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>
              <a:solidFill>
                <a:srgbClr val="FFFF66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FFFF66"/>
                </a:solidFill>
                <a:effectLst/>
              </a:rPr>
              <a:t>Вариант 2.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66"/>
                </a:solidFill>
                <a:effectLst/>
              </a:rPr>
              <a:t>Птицы, путь, в, тронулись, дальний.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FFFF66"/>
                </a:solidFill>
                <a:effectLst/>
              </a:rPr>
              <a:t>Загадок, и, как, в, тайн, много, лесу!</a:t>
            </a:r>
          </a:p>
        </p:txBody>
      </p:sp>
      <p:pic>
        <p:nvPicPr>
          <p:cNvPr id="116740" name="Picture 4" descr="птицы на ю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294163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солнце зимой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60350"/>
            <a:ext cx="24479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66"/>
                </a:solidFill>
                <a:effectLst/>
              </a:rPr>
              <a:t>С малой удачи начинается большой успех.</a:t>
            </a:r>
          </a:p>
        </p:txBody>
      </p:sp>
      <p:pic>
        <p:nvPicPr>
          <p:cNvPr id="97284" name="Picture 4" descr="урок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600200"/>
            <a:ext cx="3143250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84763"/>
            <a:ext cx="8713787" cy="13843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b="1" smtClean="0">
                <a:solidFill>
                  <a:srgbClr val="FFFF66"/>
                </a:solidFill>
              </a:rPr>
              <a:t>Птицы тронулись в дальний путь. Как много загадок и тайн в лесу!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8785225" cy="173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Низкое солнце скрылось за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деревьями.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Березы стоят в зимнем уборе.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b="1" smtClean="0">
              <a:solidFill>
                <a:srgbClr val="FFFF66"/>
              </a:solidFill>
              <a:effectLst/>
            </a:endParaRPr>
          </a:p>
        </p:txBody>
      </p:sp>
      <p:pic>
        <p:nvPicPr>
          <p:cNvPr id="117764" name="Picture 4" descr="зимушка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36734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2057400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FFFF66"/>
                </a:solidFill>
                <a:effectLst/>
              </a:rPr>
              <a:t>Начлег, трава, селач, снежок, мячи, кармушка, вареник, плясать, полител,</a:t>
            </a:r>
            <a:br>
              <a:rPr lang="ru-RU" sz="3200" b="1" smtClean="0">
                <a:solidFill>
                  <a:srgbClr val="FFFF66"/>
                </a:solidFill>
                <a:effectLst/>
              </a:rPr>
            </a:br>
            <a:r>
              <a:rPr lang="ru-RU" sz="3200" b="1" smtClean="0">
                <a:solidFill>
                  <a:srgbClr val="FFFF66"/>
                </a:solidFill>
                <a:effectLst/>
              </a:rPr>
              <a:t>грибной, пятнистый, звирёк.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57563"/>
            <a:ext cx="8229600" cy="2303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Н</a:t>
            </a:r>
            <a:r>
              <a:rPr lang="ru-RU" b="1" smtClean="0">
                <a:solidFill>
                  <a:srgbClr val="FF3300"/>
                </a:solidFill>
                <a:effectLst/>
              </a:rPr>
              <a:t>о</a:t>
            </a:r>
            <a:r>
              <a:rPr lang="ru-RU" b="1" smtClean="0">
                <a:solidFill>
                  <a:srgbClr val="FFFF66"/>
                </a:solidFill>
                <a:effectLst/>
              </a:rPr>
              <a:t>члег, трава,</a:t>
            </a:r>
            <a:r>
              <a:rPr lang="ru-RU" b="1" smtClean="0">
                <a:effectLst/>
              </a:rPr>
              <a:t> </a:t>
            </a:r>
            <a:r>
              <a:rPr lang="ru-RU" b="1" smtClean="0">
                <a:solidFill>
                  <a:srgbClr val="FFFF66"/>
                </a:solidFill>
                <a:effectLst/>
              </a:rPr>
              <a:t>с</a:t>
            </a:r>
            <a:r>
              <a:rPr lang="ru-RU" b="1" smtClean="0">
                <a:solidFill>
                  <a:srgbClr val="FF3300"/>
                </a:solidFill>
                <a:effectLst/>
              </a:rPr>
              <a:t>и</a:t>
            </a:r>
            <a:r>
              <a:rPr lang="ru-RU" b="1" smtClean="0">
                <a:solidFill>
                  <a:srgbClr val="FFFF66"/>
                </a:solidFill>
                <a:effectLst/>
              </a:rPr>
              <a:t>лач,</a:t>
            </a:r>
            <a:r>
              <a:rPr lang="ru-RU" b="1" smtClean="0">
                <a:effectLst/>
              </a:rPr>
              <a:t> </a:t>
            </a:r>
            <a:r>
              <a:rPr lang="ru-RU" b="1" smtClean="0">
                <a:solidFill>
                  <a:srgbClr val="FFFF66"/>
                </a:solidFill>
                <a:effectLst/>
              </a:rPr>
              <a:t>снежок, мячи,</a:t>
            </a:r>
            <a:r>
              <a:rPr lang="ru-RU" b="1" smtClean="0">
                <a:effectLst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к</a:t>
            </a:r>
            <a:r>
              <a:rPr lang="ru-RU" b="1" smtClean="0">
                <a:solidFill>
                  <a:srgbClr val="FF3300"/>
                </a:solidFill>
                <a:effectLst/>
              </a:rPr>
              <a:t>о</a:t>
            </a:r>
            <a:r>
              <a:rPr lang="ru-RU" b="1" smtClean="0">
                <a:solidFill>
                  <a:srgbClr val="FFFF66"/>
                </a:solidFill>
                <a:effectLst/>
              </a:rPr>
              <a:t>рмушка, вареник, плясать,</a:t>
            </a:r>
            <a:r>
              <a:rPr lang="ru-RU" b="1" smtClean="0">
                <a:effectLst/>
              </a:rPr>
              <a:t> </a:t>
            </a:r>
            <a:r>
              <a:rPr lang="ru-RU" b="1" smtClean="0">
                <a:solidFill>
                  <a:srgbClr val="FFFF66"/>
                </a:solidFill>
                <a:effectLst/>
              </a:rPr>
              <a:t>пол</a:t>
            </a:r>
            <a:r>
              <a:rPr lang="ru-RU" b="1" smtClean="0">
                <a:solidFill>
                  <a:srgbClr val="FF3300"/>
                </a:solidFill>
                <a:effectLst/>
              </a:rPr>
              <a:t>е</a:t>
            </a:r>
            <a:r>
              <a:rPr lang="ru-RU" b="1" smtClean="0">
                <a:solidFill>
                  <a:srgbClr val="FFFF66"/>
                </a:solidFill>
                <a:effectLst/>
              </a:rPr>
              <a:t>тел,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FF66"/>
                </a:solidFill>
                <a:effectLst/>
              </a:rPr>
              <a:t>грибной, пятнистый,</a:t>
            </a:r>
            <a:r>
              <a:rPr lang="ru-RU" b="1" smtClean="0">
                <a:effectLst/>
              </a:rPr>
              <a:t> </a:t>
            </a:r>
            <a:r>
              <a:rPr lang="ru-RU" b="1" smtClean="0">
                <a:solidFill>
                  <a:srgbClr val="FFFF66"/>
                </a:solidFill>
                <a:effectLst/>
              </a:rPr>
              <a:t>зв</a:t>
            </a:r>
            <a:r>
              <a:rPr lang="ru-RU" b="1" smtClean="0">
                <a:solidFill>
                  <a:srgbClr val="FF3300"/>
                </a:solidFill>
                <a:effectLst/>
              </a:rPr>
              <a:t>е</a:t>
            </a:r>
            <a:r>
              <a:rPr lang="ru-RU" b="1" smtClean="0">
                <a:solidFill>
                  <a:srgbClr val="FFFF66"/>
                </a:solidFill>
                <a:effectLst/>
              </a:rPr>
              <a:t>рёк.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652963"/>
            <a:ext cx="84455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66"/>
                </a:solidFill>
              </a:rPr>
              <a:t>Сегодня у нас всё получится</a:t>
            </a:r>
            <a:r>
              <a:rPr lang="ru-RU" smtClean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229600" cy="1079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solidFill>
                  <a:srgbClr val="FFFF66"/>
                </a:solidFill>
              </a:rPr>
              <a:t>Нас, всё, у, сегодня, получится.</a:t>
            </a:r>
          </a:p>
        </p:txBody>
      </p:sp>
      <p:pic>
        <p:nvPicPr>
          <p:cNvPr id="98308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280511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деревья в ине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969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Определите, что нарисовал каждый из мальчиков,</a:t>
            </a:r>
            <a:b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используя слова: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FF3300"/>
                </a:solidFill>
              </a:rPr>
              <a:t>если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FF3300"/>
                </a:solidFill>
              </a:rPr>
              <a:t>значит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 sz="2400" b="1" smtClean="0"/>
              <a:t> </a:t>
            </a:r>
            <a:r>
              <a:rPr lang="ru-RU" sz="2400" b="1" smtClean="0">
                <a:solidFill>
                  <a:srgbClr val="FF3300"/>
                </a:solidFill>
              </a:rPr>
              <a:t>следовательно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4000" smtClean="0"/>
              <a:t>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561262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Ребята – Роман, Николай и Василий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рисовали картину: деревья зимой,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снеговика и детей на улице.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Василий нарисовал снеговика.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Николай не стал рисовать деревья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зимой.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3671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Ребята – Роман, Николай и Василий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рисовали картину: деревья зимой,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снеговика и детей на улице.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Василий нарисовал снеговика.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Николай не стал рисовать деревья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зимой.</a:t>
            </a:r>
            <a:r>
              <a:rPr lang="ru-RU" smtClean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100356" name="Picture 4" descr="Дети и снегов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29000"/>
            <a:ext cx="25161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1739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Р</a:t>
            </a:r>
            <a:r>
              <a:rPr lang="ru-RU" b="1" smtClean="0">
                <a:solidFill>
                  <a:srgbClr val="FF3300"/>
                </a:solidFill>
              </a:rPr>
              <a:t>о</a:t>
            </a:r>
            <a:r>
              <a:rPr lang="ru-RU" b="1" smtClean="0">
                <a:solidFill>
                  <a:srgbClr val="FFFF66"/>
                </a:solidFill>
              </a:rPr>
              <a:t>ман,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FF66"/>
                </a:solidFill>
              </a:rPr>
              <a:t>Н</a:t>
            </a:r>
            <a:r>
              <a:rPr lang="ru-RU" b="1" smtClean="0">
                <a:solidFill>
                  <a:srgbClr val="FF3300"/>
                </a:solidFill>
              </a:rPr>
              <a:t>и</a:t>
            </a:r>
            <a:r>
              <a:rPr lang="ru-RU" b="1" smtClean="0">
                <a:solidFill>
                  <a:srgbClr val="FFFF66"/>
                </a:solidFill>
              </a:rPr>
              <a:t>к</a:t>
            </a:r>
            <a:r>
              <a:rPr lang="ru-RU" b="1" smtClean="0">
                <a:solidFill>
                  <a:srgbClr val="FF3300"/>
                </a:solidFill>
              </a:rPr>
              <a:t>о</a:t>
            </a:r>
            <a:r>
              <a:rPr lang="ru-RU" b="1" smtClean="0">
                <a:solidFill>
                  <a:srgbClr val="FFFF66"/>
                </a:solidFill>
              </a:rPr>
              <a:t>лай,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FF66"/>
                </a:solidFill>
              </a:rPr>
              <a:t>В</a:t>
            </a:r>
            <a:r>
              <a:rPr lang="ru-RU" b="1" smtClean="0">
                <a:solidFill>
                  <a:srgbClr val="FF3300"/>
                </a:solidFill>
              </a:rPr>
              <a:t>а</a:t>
            </a:r>
            <a:r>
              <a:rPr lang="ru-RU" b="1" smtClean="0">
                <a:solidFill>
                  <a:srgbClr val="FFFF66"/>
                </a:solidFill>
              </a:rPr>
              <a:t>силий,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FF66"/>
                </a:solidFill>
              </a:rPr>
              <a:t>з</a:t>
            </a:r>
            <a:r>
              <a:rPr lang="ru-RU" b="1" smtClean="0">
                <a:solidFill>
                  <a:srgbClr val="FF3300"/>
                </a:solidFill>
              </a:rPr>
              <a:t>и</a:t>
            </a:r>
            <a:r>
              <a:rPr lang="ru-RU" b="1" smtClean="0">
                <a:solidFill>
                  <a:srgbClr val="FFFF66"/>
                </a:solidFill>
              </a:rPr>
              <a:t>мой,</a:t>
            </a:r>
            <a:r>
              <a:rPr lang="ru-RU" b="1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66"/>
                </a:solidFill>
              </a:rPr>
              <a:t>сн</a:t>
            </a:r>
            <a:r>
              <a:rPr lang="ru-RU" b="1" smtClean="0">
                <a:solidFill>
                  <a:srgbClr val="FF3300"/>
                </a:solidFill>
              </a:rPr>
              <a:t>е</a:t>
            </a:r>
            <a:r>
              <a:rPr lang="ru-RU" b="1" smtClean="0">
                <a:solidFill>
                  <a:srgbClr val="FFFF66"/>
                </a:solidFill>
              </a:rPr>
              <a:t>говика,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FF66"/>
                </a:solidFill>
              </a:rPr>
              <a:t>д</a:t>
            </a:r>
            <a:r>
              <a:rPr lang="ru-RU" b="1" smtClean="0">
                <a:solidFill>
                  <a:srgbClr val="FF3300"/>
                </a:solidFill>
              </a:rPr>
              <a:t>е</a:t>
            </a:r>
            <a:r>
              <a:rPr lang="ru-RU" b="1" smtClean="0">
                <a:solidFill>
                  <a:srgbClr val="FFFF66"/>
                </a:solidFill>
              </a:rPr>
              <a:t>тей,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FF66"/>
                </a:solidFill>
              </a:rPr>
              <a:t>д</a:t>
            </a:r>
            <a:r>
              <a:rPr lang="ru-RU" b="1" smtClean="0">
                <a:solidFill>
                  <a:srgbClr val="FF3300"/>
                </a:solidFill>
              </a:rPr>
              <a:t>е</a:t>
            </a:r>
            <a:r>
              <a:rPr lang="ru-RU" b="1" smtClean="0">
                <a:solidFill>
                  <a:srgbClr val="FFFF66"/>
                </a:solidFill>
              </a:rPr>
              <a:t>ревья.</a:t>
            </a:r>
            <a:r>
              <a:rPr lang="ru-RU" smtClean="0"/>
              <a:t> </a:t>
            </a:r>
          </a:p>
        </p:txBody>
      </p:sp>
      <p:pic>
        <p:nvPicPr>
          <p:cNvPr id="104455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05038"/>
            <a:ext cx="41354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66"/>
                </a:solidFill>
              </a:rPr>
              <a:t>Р</a:t>
            </a:r>
            <a:r>
              <a:rPr lang="ru-RU" sz="4000" smtClean="0">
                <a:solidFill>
                  <a:srgbClr val="FF3300"/>
                </a:solidFill>
              </a:rPr>
              <a:t>е</a:t>
            </a:r>
            <a:r>
              <a:rPr lang="ru-RU" sz="4000" smtClean="0">
                <a:solidFill>
                  <a:srgbClr val="FFFF66"/>
                </a:solidFill>
              </a:rPr>
              <a:t>бята,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FF66"/>
                </a:solidFill>
              </a:rPr>
              <a:t>р</a:t>
            </a:r>
            <a:r>
              <a:rPr lang="ru-RU" sz="4000" smtClean="0">
                <a:solidFill>
                  <a:srgbClr val="FF3300"/>
                </a:solidFill>
              </a:rPr>
              <a:t>и</a:t>
            </a:r>
            <a:r>
              <a:rPr lang="ru-RU" sz="4000" smtClean="0">
                <a:solidFill>
                  <a:srgbClr val="FFFF66"/>
                </a:solidFill>
              </a:rPr>
              <a:t>совали,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FF66"/>
                </a:solidFill>
              </a:rPr>
              <a:t>к</a:t>
            </a:r>
            <a:r>
              <a:rPr lang="ru-RU" sz="4000" smtClean="0">
                <a:solidFill>
                  <a:srgbClr val="FF3300"/>
                </a:solidFill>
              </a:rPr>
              <a:t>а</a:t>
            </a:r>
            <a:r>
              <a:rPr lang="ru-RU" sz="4000" smtClean="0">
                <a:solidFill>
                  <a:srgbClr val="FFFF66"/>
                </a:solidFill>
              </a:rPr>
              <a:t>ртину,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FF66"/>
                </a:solidFill>
              </a:rPr>
              <a:t>на</a:t>
            </a:r>
            <a:r>
              <a:rPr lang="ru-RU" sz="4000" smtClean="0"/>
              <a:t> </a:t>
            </a:r>
            <a:r>
              <a:rPr lang="ru-RU" sz="4000" smtClean="0">
                <a:solidFill>
                  <a:srgbClr val="FFFF66"/>
                </a:solidFill>
              </a:rPr>
              <a:t>ул</a:t>
            </a:r>
            <a:r>
              <a:rPr lang="ru-RU" sz="4000" smtClean="0">
                <a:solidFill>
                  <a:srgbClr val="FF3300"/>
                </a:solidFill>
              </a:rPr>
              <a:t>и</a:t>
            </a:r>
            <a:r>
              <a:rPr lang="ru-RU" sz="4000" smtClean="0">
                <a:solidFill>
                  <a:srgbClr val="FFFF66"/>
                </a:solidFill>
              </a:rPr>
              <a:t>це. </a:t>
            </a:r>
          </a:p>
        </p:txBody>
      </p:sp>
      <p:pic>
        <p:nvPicPr>
          <p:cNvPr id="107527" name="Picture 7" descr="зимушка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5688013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84213" y="5445125"/>
            <a:ext cx="79930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66"/>
                </a:solidFill>
                <a:latin typeface="Tahoma" pitchFamily="34" charset="0"/>
              </a:rPr>
              <a:t>Все слова в словарях записаны в алфавитном порядке.</a:t>
            </a:r>
          </a:p>
        </p:txBody>
      </p:sp>
      <p:pic>
        <p:nvPicPr>
          <p:cNvPr id="105481" name="Picture 9" descr="Словарь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836613"/>
            <a:ext cx="26558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10" descr="Словарь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4765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11" descr="Словарь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26479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04813"/>
            <a:ext cx="6337300" cy="2808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66"/>
                </a:solidFill>
              </a:rPr>
              <a:t>Если буква гласная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66"/>
                </a:solidFill>
              </a:rPr>
              <a:t>Вызвала сомнение –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66"/>
                </a:solidFill>
              </a:rPr>
              <a:t>Ты её немедленно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FF66"/>
                </a:solidFill>
              </a:rPr>
              <a:t>Поставь под ударение!</a:t>
            </a:r>
          </a:p>
        </p:txBody>
      </p:sp>
      <p:pic>
        <p:nvPicPr>
          <p:cNvPr id="101382" name="Picture 6" descr="Алфав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28702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авопписание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правопписание</Template>
  <TotalTime>0</TotalTime>
  <Words>472</Words>
  <Application>Microsoft Office PowerPoint</Application>
  <PresentationFormat>Экран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Wingdings</vt:lpstr>
      <vt:lpstr>Calibri</vt:lpstr>
      <vt:lpstr>Tahoma</vt:lpstr>
      <vt:lpstr>Times New Roman</vt:lpstr>
      <vt:lpstr>правопписание</vt:lpstr>
      <vt:lpstr>Тема урока: «Правописание безударных гласных в корне слова»</vt:lpstr>
      <vt:lpstr>С малой удачи начинается большой успех.</vt:lpstr>
      <vt:lpstr>Сегодня у нас всё получится.</vt:lpstr>
      <vt:lpstr>Определите, что нарисовал каждый из мальчиков, используя слова: если, значит, следовательно. </vt:lpstr>
      <vt:lpstr>Презентация PowerPoint</vt:lpstr>
      <vt:lpstr>Презентация PowerPoint</vt:lpstr>
      <vt:lpstr>Ребята, рисовали, картину, на улице. </vt:lpstr>
      <vt:lpstr>Презентация PowerPoint</vt:lpstr>
      <vt:lpstr>Презентация PowerPoint</vt:lpstr>
      <vt:lpstr>Безударная гласная в корне. Алгоритм проверки.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Детвора, здорово, скатиться, изваляться, в снегу, поскользить, поиграть, в снежки, слепить, снеговика</vt:lpstr>
      <vt:lpstr>Презентация PowerPoint</vt:lpstr>
      <vt:lpstr>Птицы тронулись в дальний путь. Как много загадок и тайн в лесу!</vt:lpstr>
      <vt:lpstr>Начлег, трава, селач, снежок, мячи, кармушка, вареник, плясать, полител, грибной, пятнистый, звирёк.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«Правописание безударных гласных в корне слова»</dc:title>
  <dc:creator>Andrey</dc:creator>
  <cp:lastModifiedBy>Andrey</cp:lastModifiedBy>
  <cp:revision>1</cp:revision>
  <cp:lastPrinted>1601-01-01T00:00:00Z</cp:lastPrinted>
  <dcterms:created xsi:type="dcterms:W3CDTF">2012-09-07T10:54:40Z</dcterms:created>
  <dcterms:modified xsi:type="dcterms:W3CDTF">2012-09-07T10:55:08Z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