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0" r:id="rId1"/>
  </p:sldMasterIdLst>
  <p:notesMasterIdLst>
    <p:notesMasterId r:id="rId11"/>
  </p:notesMasterIdLst>
  <p:sldIdLst>
    <p:sldId id="256" r:id="rId2"/>
    <p:sldId id="267" r:id="rId3"/>
    <p:sldId id="264" r:id="rId4"/>
    <p:sldId id="265" r:id="rId5"/>
    <p:sldId id="266" r:id="rId6"/>
    <p:sldId id="263" r:id="rId7"/>
    <p:sldId id="257" r:id="rId8"/>
    <p:sldId id="258" r:id="rId9"/>
    <p:sldId id="260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712DE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100" d="100"/>
          <a:sy n="100" d="100"/>
        </p:scale>
        <p:origin x="-294" y="-17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921D723-33AB-4EF4-9FAC-50AC83CC5E62}" type="datetimeFigureOut">
              <a:rPr lang="ru-RU" smtClean="0"/>
              <a:pPr/>
              <a:t>24.11.2010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37DE508-FB61-496A-8382-9C973EB560B4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7DE508-FB61-496A-8382-9C973EB560B4}" type="slidenum">
              <a:rPr lang="ru-RU" smtClean="0"/>
              <a:pPr/>
              <a:t>7</a:t>
            </a:fld>
            <a:endParaRPr lang="ru-RU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7DE508-FB61-496A-8382-9C973EB560B4}" type="slidenum">
              <a:rPr lang="ru-RU" smtClean="0"/>
              <a:pPr/>
              <a:t>8</a:t>
            </a:fld>
            <a:endParaRPr lang="ru-RU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310924-698C-4122-B161-2D62C29112D6}" type="datetime1">
              <a:rPr lang="ru-RU" smtClean="0"/>
              <a:pPr/>
              <a:t>24.11.2010</a:t>
            </a:fld>
            <a:endParaRPr lang="ru-RU" dirty="0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01AD0F-4D84-49F6-8F8B-E91F79434C0B}" type="datetime1">
              <a:rPr lang="ru-RU" smtClean="0"/>
              <a:pPr/>
              <a:t>24.11.2010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6BE0B8-3815-4F91-9F74-247E61AE0FE2}" type="datetime1">
              <a:rPr lang="ru-RU" smtClean="0"/>
              <a:pPr/>
              <a:t>24.11.2010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E454C9-46DF-4ED1-AAB2-1008019958A6}" type="datetime1">
              <a:rPr lang="ru-RU" smtClean="0"/>
              <a:pPr/>
              <a:t>24.11.2010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02635-4BDA-4678-8029-12A242272353}" type="datetime1">
              <a:rPr lang="ru-RU" smtClean="0"/>
              <a:pPr/>
              <a:t>24.11.2010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A41A07-25CB-4A06-B032-BD364C242F74}" type="datetime1">
              <a:rPr lang="ru-RU" smtClean="0"/>
              <a:pPr/>
              <a:t>24.11.2010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A7A0CD-7E52-4D0E-8667-69BF0F6E94A8}" type="datetime1">
              <a:rPr lang="ru-RU" smtClean="0"/>
              <a:pPr/>
              <a:t>24.11.2010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8F5EFC-E3DE-467B-B43D-0B752BF899A4}" type="datetime1">
              <a:rPr lang="ru-RU" smtClean="0"/>
              <a:pPr/>
              <a:t>24.11.2010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9CF499-1BCB-4FEA-9C76-D99B62B70622}" type="datetime1">
              <a:rPr lang="ru-RU" smtClean="0"/>
              <a:pPr/>
              <a:t>24.11.2010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511759-F4DF-4D4D-9F84-85E399037305}" type="datetime1">
              <a:rPr lang="ru-RU" smtClean="0"/>
              <a:pPr/>
              <a:t>24.11.2010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dirty="0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EC59F-38DC-4EDE-881E-41BB7E840EEF}" type="datetime1">
              <a:rPr lang="ru-RU" smtClean="0"/>
              <a:pPr/>
              <a:t>24.11.2010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BEAC7"/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F647D846-8F63-4734-AE60-3A4A77907BB4}" type="datetime1">
              <a:rPr lang="ru-RU" smtClean="0"/>
              <a:pPr/>
              <a:t>24.11.2010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hf hdr="0" ftr="0" dt="0"/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5.png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 </a:t>
            </a:r>
            <a:r>
              <a:rPr lang="ru-RU" cap="none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92D05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«Дорога </a:t>
            </a:r>
            <a:r>
              <a:rPr lang="ru-RU" cap="none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92D05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в школу»</a:t>
            </a:r>
            <a:endParaRPr lang="ru-RU" cap="none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92D050"/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1</a:t>
            </a:fld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r>
              <a:rPr lang="ru-RU" b="1" dirty="0" smtClean="0">
                <a:ln>
                  <a:prstDash val="solid"/>
                </a:ln>
                <a:solidFill>
                  <a:schemeClr val="accent5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Урок русского языка в 6 классе</a:t>
            </a:r>
          </a:p>
          <a:p>
            <a:r>
              <a:rPr lang="ru-RU" b="1" dirty="0" smtClean="0">
                <a:ln>
                  <a:prstDash val="solid"/>
                </a:ln>
                <a:solidFill>
                  <a:schemeClr val="accent5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(урок-игра </a:t>
            </a:r>
          </a:p>
          <a:p>
            <a:r>
              <a:rPr lang="ru-RU" b="1" dirty="0" smtClean="0">
                <a:ln>
                  <a:prstDash val="solid"/>
                </a:ln>
                <a:solidFill>
                  <a:schemeClr val="accent5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по правилам дорожного движения)</a:t>
            </a:r>
            <a:endParaRPr lang="ru-RU" b="1" dirty="0">
              <a:ln>
                <a:prstDash val="solid"/>
              </a:ln>
              <a:solidFill>
                <a:schemeClr val="accent5"/>
              </a:soli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500034" y="642918"/>
            <a:ext cx="8229600" cy="1357322"/>
          </a:xfrm>
        </p:spPr>
        <p:txBody>
          <a:bodyPr>
            <a:no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r>
              <a:rPr lang="ru-RU" sz="2400" dirty="0" smtClean="0">
                <a:ln w="50800"/>
                <a:solidFill>
                  <a:srgbClr val="0070C0"/>
                </a:solidFill>
                <a:effectLst/>
              </a:rPr>
              <a:t>От глаголов неопределенной формы  образуйте  глаголы первого лица единственного числа: </a:t>
            </a:r>
            <a:br>
              <a:rPr lang="ru-RU" sz="2400" dirty="0" smtClean="0">
                <a:ln w="50800"/>
                <a:solidFill>
                  <a:srgbClr val="0070C0"/>
                </a:solidFill>
                <a:effectLst/>
              </a:rPr>
            </a:br>
            <a:r>
              <a:rPr lang="ru-RU" sz="2400" dirty="0" smtClean="0">
                <a:ln w="50800"/>
                <a:solidFill>
                  <a:srgbClr val="0070C0"/>
                </a:solidFill>
                <a:effectLst/>
              </a:rPr>
              <a:t>Переходить -  перехожу</a:t>
            </a:r>
            <a:br>
              <a:rPr lang="ru-RU" sz="2400" dirty="0" smtClean="0">
                <a:ln w="50800"/>
                <a:solidFill>
                  <a:srgbClr val="0070C0"/>
                </a:solidFill>
                <a:effectLst/>
              </a:rPr>
            </a:br>
            <a:endParaRPr lang="ru-RU" sz="2400" dirty="0">
              <a:ln w="50800"/>
              <a:solidFill>
                <a:srgbClr val="0070C0"/>
              </a:solidFill>
              <a:effectLst/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sz="half" idx="1"/>
          </p:nvPr>
        </p:nvSpPr>
        <p:spPr>
          <a:xfrm>
            <a:off x="457200" y="2143116"/>
            <a:ext cx="4038600" cy="3983047"/>
          </a:xfrm>
        </p:spPr>
        <p:txBody>
          <a:bodyPr/>
          <a:lstStyle/>
          <a:p>
            <a:pPr algn="r">
              <a:buFont typeface="Calibri" pitchFamily="34" charset="0"/>
              <a:buChar char=" "/>
            </a:pPr>
            <a:r>
              <a:rPr lang="ru-RU" sz="2800" dirty="0" smtClean="0">
                <a:ln w="1905">
                  <a:solidFill>
                    <a:srgbClr val="4712DE"/>
                  </a:solidFill>
                </a:ln>
                <a:solidFill>
                  <a:schemeClr val="accent5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Переходить -</a:t>
            </a:r>
          </a:p>
          <a:p>
            <a:pPr algn="r">
              <a:buFont typeface="Calibri" pitchFamily="34" charset="0"/>
              <a:buChar char=" "/>
            </a:pPr>
            <a:r>
              <a:rPr lang="ru-RU" sz="2800" dirty="0" smtClean="0">
                <a:ln w="1905">
                  <a:solidFill>
                    <a:srgbClr val="4712DE"/>
                  </a:solidFill>
                </a:ln>
                <a:solidFill>
                  <a:schemeClr val="accent5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Тормозить  -</a:t>
            </a:r>
          </a:p>
          <a:p>
            <a:pPr algn="r">
              <a:buFont typeface="Calibri" pitchFamily="34" charset="0"/>
              <a:buChar char=" "/>
            </a:pPr>
            <a:r>
              <a:rPr lang="ru-RU" sz="2800" dirty="0" smtClean="0">
                <a:ln w="1905">
                  <a:solidFill>
                    <a:srgbClr val="4712DE"/>
                  </a:solidFill>
                </a:ln>
                <a:solidFill>
                  <a:schemeClr val="accent5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Бежать -</a:t>
            </a:r>
          </a:p>
        </p:txBody>
      </p:sp>
      <p:sp>
        <p:nvSpPr>
          <p:cNvPr id="7" name="Содержимое 6"/>
          <p:cNvSpPr>
            <a:spLocks noGrp="1"/>
          </p:cNvSpPr>
          <p:nvPr>
            <p:ph sz="half" idx="2"/>
          </p:nvPr>
        </p:nvSpPr>
        <p:spPr>
          <a:xfrm>
            <a:off x="4357686" y="2143116"/>
            <a:ext cx="4329114" cy="3983047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800" dirty="0" smtClean="0">
                <a:ln w="1905">
                  <a:solidFill>
                    <a:srgbClr val="4712DE"/>
                  </a:solidFill>
                </a:ln>
                <a:solidFill>
                  <a:schemeClr val="accent5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перехожу</a:t>
            </a:r>
          </a:p>
          <a:p>
            <a:pPr>
              <a:buNone/>
            </a:pPr>
            <a:r>
              <a:rPr lang="ru-RU" sz="2800" dirty="0" smtClean="0">
                <a:ln w="1905">
                  <a:solidFill>
                    <a:srgbClr val="4712DE"/>
                  </a:solidFill>
                </a:ln>
                <a:solidFill>
                  <a:schemeClr val="accent5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торможу</a:t>
            </a:r>
            <a:endParaRPr lang="ru-RU" sz="2800" dirty="0" smtClean="0">
              <a:ln w="1905">
                <a:solidFill>
                  <a:srgbClr val="4712DE"/>
                </a:solidFill>
              </a:ln>
              <a:solidFill>
                <a:schemeClr val="accent5">
                  <a:lumMod val="75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>
              <a:buNone/>
            </a:pPr>
            <a:r>
              <a:rPr lang="ru-RU" sz="2800" dirty="0" smtClean="0">
                <a:ln w="1905">
                  <a:solidFill>
                    <a:srgbClr val="4712DE"/>
                  </a:solidFill>
                </a:ln>
                <a:solidFill>
                  <a:schemeClr val="accent5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бегу.</a:t>
            </a:r>
            <a:endParaRPr lang="ru-RU" sz="2800" dirty="0">
              <a:ln w="1905">
                <a:solidFill>
                  <a:srgbClr val="4712DE"/>
                </a:solidFill>
              </a:ln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2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900" decel="100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900" decel="100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2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2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2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20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rm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r>
              <a:rPr lang="ru-RU" sz="2400" dirty="0" smtClean="0">
                <a:ln w="50800"/>
                <a:solidFill>
                  <a:srgbClr val="0070C0"/>
                </a:solidFill>
                <a:effectLst/>
              </a:rPr>
              <a:t>От имен  существительных ед. числа образуйте имена существительные множественного  числа:</a:t>
            </a:r>
            <a:endParaRPr lang="ru-RU" sz="2400" dirty="0">
              <a:ln w="50800"/>
              <a:solidFill>
                <a:srgbClr val="0070C0"/>
              </a:solidFill>
              <a:effectLst/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sz="half" idx="1"/>
          </p:nvPr>
        </p:nvSpPr>
        <p:spPr>
          <a:xfrm>
            <a:off x="457200" y="2500306"/>
            <a:ext cx="4038600" cy="3625857"/>
          </a:xfrm>
        </p:spPr>
        <p:txBody>
          <a:bodyPr>
            <a:normAutofit/>
          </a:bodyPr>
          <a:lstStyle/>
          <a:p>
            <a:pPr algn="r">
              <a:buFont typeface="Calibri" pitchFamily="34" charset="0"/>
              <a:buChar char=" "/>
            </a:pPr>
            <a:r>
              <a:rPr lang="ru-RU" sz="3200" b="1" dirty="0" smtClean="0">
                <a:ln w="1905"/>
                <a:solidFill>
                  <a:schemeClr val="accent5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Переход – </a:t>
            </a:r>
          </a:p>
          <a:p>
            <a:pPr algn="r">
              <a:buFont typeface="Calibri" pitchFamily="34" charset="0"/>
              <a:buChar char=" "/>
            </a:pPr>
            <a:r>
              <a:rPr lang="ru-RU" sz="3200" b="1" dirty="0" smtClean="0">
                <a:ln w="1905"/>
                <a:solidFill>
                  <a:schemeClr val="accent5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Вездеход – </a:t>
            </a:r>
          </a:p>
          <a:p>
            <a:pPr algn="r">
              <a:buFont typeface="Calibri" pitchFamily="34" charset="0"/>
              <a:buChar char=" "/>
            </a:pPr>
            <a:r>
              <a:rPr lang="ru-RU" sz="3200" b="1" dirty="0" smtClean="0">
                <a:ln w="1905"/>
                <a:solidFill>
                  <a:schemeClr val="accent5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Поворот – </a:t>
            </a:r>
          </a:p>
          <a:p>
            <a:pPr algn="r">
              <a:buFont typeface="Calibri" pitchFamily="34" charset="0"/>
              <a:buChar char=" "/>
            </a:pPr>
            <a:r>
              <a:rPr lang="ru-RU" sz="3200" b="1" dirty="0" smtClean="0">
                <a:ln w="1905"/>
                <a:solidFill>
                  <a:schemeClr val="accent5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Пешеход – </a:t>
            </a:r>
          </a:p>
          <a:p>
            <a:pPr algn="r">
              <a:buFont typeface="Calibri" pitchFamily="34" charset="0"/>
              <a:buChar char=" "/>
            </a:pPr>
            <a:r>
              <a:rPr lang="ru-RU" sz="3200" b="1" dirty="0" smtClean="0">
                <a:ln w="1905"/>
                <a:solidFill>
                  <a:schemeClr val="accent5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Транспорт-</a:t>
            </a:r>
            <a:endParaRPr lang="ru-RU" sz="3200" dirty="0"/>
          </a:p>
        </p:txBody>
      </p:sp>
      <p:sp>
        <p:nvSpPr>
          <p:cNvPr id="7" name="Содержимое 6"/>
          <p:cNvSpPr>
            <a:spLocks noGrp="1"/>
          </p:cNvSpPr>
          <p:nvPr>
            <p:ph sz="half" idx="2"/>
          </p:nvPr>
        </p:nvSpPr>
        <p:spPr>
          <a:xfrm>
            <a:off x="4357686" y="2500306"/>
            <a:ext cx="4038600" cy="3597269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3200" b="1" dirty="0" smtClean="0">
                <a:ln w="1905"/>
                <a:solidFill>
                  <a:schemeClr val="accent5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переходы</a:t>
            </a:r>
            <a:endParaRPr lang="ru-RU" sz="3200" b="1" dirty="0" smtClean="0">
              <a:ln w="1905"/>
              <a:solidFill>
                <a:schemeClr val="accent5">
                  <a:lumMod val="75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>
              <a:buNone/>
            </a:pPr>
            <a:r>
              <a:rPr lang="ru-RU" sz="3200" b="1" dirty="0" smtClean="0">
                <a:ln w="1905"/>
                <a:solidFill>
                  <a:schemeClr val="accent5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вездеходы</a:t>
            </a:r>
            <a:endParaRPr lang="ru-RU" sz="3200" b="1" dirty="0" smtClean="0">
              <a:ln w="1905"/>
              <a:solidFill>
                <a:schemeClr val="accent5">
                  <a:lumMod val="75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>
              <a:buNone/>
            </a:pPr>
            <a:r>
              <a:rPr lang="ru-RU" sz="3200" b="1" dirty="0" smtClean="0">
                <a:ln w="1905"/>
                <a:solidFill>
                  <a:schemeClr val="accent5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повороты</a:t>
            </a:r>
            <a:endParaRPr lang="ru-RU" sz="3200" b="1" dirty="0" smtClean="0">
              <a:ln w="1905"/>
              <a:solidFill>
                <a:schemeClr val="accent5">
                  <a:lumMod val="75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>
              <a:buNone/>
            </a:pPr>
            <a:r>
              <a:rPr lang="ru-RU" sz="3200" b="1" dirty="0" smtClean="0">
                <a:ln w="1905"/>
                <a:solidFill>
                  <a:schemeClr val="accent5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пешеходы</a:t>
            </a:r>
            <a:endParaRPr lang="ru-RU" sz="3200" b="1" dirty="0" smtClean="0">
              <a:ln w="1905"/>
              <a:solidFill>
                <a:schemeClr val="accent5">
                  <a:lumMod val="75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>
              <a:buNone/>
            </a:pPr>
            <a:r>
              <a:rPr lang="ru-RU" sz="3200" b="1" dirty="0" smtClean="0">
                <a:ln w="1905"/>
                <a:solidFill>
                  <a:schemeClr val="accent5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транспорт.</a:t>
            </a:r>
            <a:endParaRPr lang="ru-RU" sz="32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3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1" dur="2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6" dur="2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4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4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10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457200" y="428604"/>
            <a:ext cx="8229600" cy="1143008"/>
          </a:xfrm>
        </p:spPr>
        <p:txBody>
          <a:bodyPr>
            <a:no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r>
              <a:rPr lang="ru-RU" sz="2400" dirty="0" smtClean="0">
                <a:ln w="50800"/>
                <a:solidFill>
                  <a:srgbClr val="0070C0"/>
                </a:solidFill>
                <a:effectLst/>
              </a:rPr>
              <a:t>От глаголов ед. Числа прошедшего времени образуйте глаголы первого лица ед. числа</a:t>
            </a:r>
            <a:br>
              <a:rPr lang="ru-RU" sz="2400" dirty="0" smtClean="0">
                <a:ln w="50800"/>
                <a:solidFill>
                  <a:srgbClr val="0070C0"/>
                </a:solidFill>
                <a:effectLst/>
              </a:rPr>
            </a:br>
            <a:r>
              <a:rPr lang="ru-RU" sz="2400" dirty="0" smtClean="0">
                <a:ln w="50800"/>
                <a:solidFill>
                  <a:srgbClr val="0070C0"/>
                </a:solidFill>
                <a:effectLst/>
              </a:rPr>
              <a:t> настоящего времени:</a:t>
            </a:r>
            <a:br>
              <a:rPr lang="ru-RU" sz="2400" dirty="0" smtClean="0">
                <a:ln w="50800"/>
                <a:solidFill>
                  <a:srgbClr val="0070C0"/>
                </a:solidFill>
                <a:effectLst/>
              </a:rPr>
            </a:br>
            <a:endParaRPr lang="ru-RU" sz="2400" dirty="0">
              <a:ln w="50800"/>
              <a:solidFill>
                <a:srgbClr val="0070C0"/>
              </a:solidFill>
              <a:effectLst/>
            </a:endParaRPr>
          </a:p>
        </p:txBody>
      </p:sp>
      <p:sp>
        <p:nvSpPr>
          <p:cNvPr id="7" name="Содержимое 6"/>
          <p:cNvSpPr>
            <a:spLocks noGrp="1"/>
          </p:cNvSpPr>
          <p:nvPr>
            <p:ph sz="half" idx="1"/>
          </p:nvPr>
        </p:nvSpPr>
        <p:spPr>
          <a:xfrm>
            <a:off x="457200" y="2357430"/>
            <a:ext cx="4038600" cy="3768733"/>
          </a:xfrm>
        </p:spPr>
        <p:txBody>
          <a:bodyPr/>
          <a:lstStyle/>
          <a:p>
            <a:pPr algn="r">
              <a:buNone/>
            </a:pPr>
            <a:r>
              <a:rPr lang="ru-RU" sz="2800" b="1" dirty="0" smtClean="0">
                <a:ln w="1905"/>
                <a:solidFill>
                  <a:schemeClr val="accent5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Обгонял-</a:t>
            </a:r>
          </a:p>
          <a:p>
            <a:pPr algn="r">
              <a:buNone/>
            </a:pPr>
            <a:r>
              <a:rPr lang="ru-RU" sz="2800" b="1" dirty="0" smtClean="0">
                <a:ln w="1905"/>
                <a:solidFill>
                  <a:schemeClr val="accent5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         Пересекал-</a:t>
            </a:r>
          </a:p>
          <a:p>
            <a:pPr algn="r">
              <a:buNone/>
            </a:pPr>
            <a:r>
              <a:rPr lang="ru-RU" sz="2800" b="1" dirty="0" smtClean="0">
                <a:ln w="1905"/>
                <a:solidFill>
                  <a:schemeClr val="accent5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         Проезжал-</a:t>
            </a:r>
          </a:p>
          <a:p>
            <a:pPr algn="r">
              <a:buNone/>
            </a:pPr>
            <a:r>
              <a:rPr lang="ru-RU" sz="2800" b="1" dirty="0" smtClean="0">
                <a:ln w="1905"/>
                <a:solidFill>
                  <a:schemeClr val="accent5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         Регулировал -</a:t>
            </a:r>
            <a:endParaRPr lang="ru-RU" dirty="0"/>
          </a:p>
        </p:txBody>
      </p:sp>
      <p:sp>
        <p:nvSpPr>
          <p:cNvPr id="8" name="Содержимое 7"/>
          <p:cNvSpPr>
            <a:spLocks noGrp="1"/>
          </p:cNvSpPr>
          <p:nvPr>
            <p:ph sz="half" idx="2"/>
          </p:nvPr>
        </p:nvSpPr>
        <p:spPr>
          <a:xfrm>
            <a:off x="4357686" y="2357430"/>
            <a:ext cx="4329114" cy="376873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800" b="1" dirty="0" smtClean="0">
                <a:ln w="1905"/>
                <a:solidFill>
                  <a:schemeClr val="accent5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обгоняю</a:t>
            </a:r>
          </a:p>
          <a:p>
            <a:pPr>
              <a:buNone/>
            </a:pPr>
            <a:r>
              <a:rPr lang="ru-RU" sz="2800" b="1" dirty="0" smtClean="0">
                <a:ln w="1905"/>
                <a:solidFill>
                  <a:schemeClr val="accent5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пересекаю</a:t>
            </a:r>
            <a:endParaRPr lang="ru-RU" sz="2800" b="1" dirty="0" smtClean="0">
              <a:ln w="1905"/>
              <a:solidFill>
                <a:schemeClr val="accent5">
                  <a:lumMod val="75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>
              <a:buNone/>
            </a:pPr>
            <a:r>
              <a:rPr lang="ru-RU" sz="2800" b="1" dirty="0" smtClean="0">
                <a:ln w="1905"/>
                <a:solidFill>
                  <a:schemeClr val="accent5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проезжаю</a:t>
            </a:r>
            <a:endParaRPr lang="ru-RU" sz="2800" b="1" dirty="0" smtClean="0">
              <a:ln w="1905"/>
              <a:solidFill>
                <a:schemeClr val="accent5">
                  <a:lumMod val="75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>
              <a:buNone/>
            </a:pPr>
            <a:r>
              <a:rPr lang="ru-RU" sz="2800" b="1" dirty="0" smtClean="0">
                <a:ln w="1905"/>
                <a:solidFill>
                  <a:schemeClr val="accent5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регулирую.</a:t>
            </a:r>
            <a:endParaRPr lang="ru-RU" sz="2800" dirty="0" smtClean="0"/>
          </a:p>
          <a:p>
            <a:pPr>
              <a:buNone/>
            </a:pPr>
            <a:endParaRPr lang="ru-RU" sz="2800" b="1" dirty="0" smtClean="0">
              <a:ln w="1905"/>
              <a:solidFill>
                <a:schemeClr val="accent5">
                  <a:lumMod val="75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4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800" decel="100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800" decel="100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800" decel="100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800" decel="100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800" decel="1000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800" decel="100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800" decel="100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800" decel="100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500" tmFilter="0,0; .5, 1; 1, 1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500" tmFilter="0,0; .5, 1; 1, 1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457200" y="357166"/>
            <a:ext cx="8229600" cy="1428760"/>
          </a:xfrm>
        </p:spPr>
        <p:txBody>
          <a:bodyPr>
            <a:no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r>
              <a:rPr lang="ru-RU" sz="2800" dirty="0" smtClean="0">
                <a:ln>
                  <a:prstDash val="solid"/>
                </a:ln>
                <a:solidFill>
                  <a:srgbClr val="00B0F0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От имен  существительных ед.числа образуйте имена существительные множественного числа: </a:t>
            </a:r>
            <a:br>
              <a:rPr lang="ru-RU" sz="2800" dirty="0" smtClean="0">
                <a:ln>
                  <a:prstDash val="solid"/>
                </a:ln>
                <a:solidFill>
                  <a:srgbClr val="00B0F0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</a:br>
            <a:endParaRPr lang="ru-RU" sz="2800" dirty="0">
              <a:ln>
                <a:prstDash val="solid"/>
              </a:ln>
              <a:solidFill>
                <a:srgbClr val="00B0F0"/>
              </a:soli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</a:endParaRPr>
          </a:p>
        </p:txBody>
      </p:sp>
      <p:sp>
        <p:nvSpPr>
          <p:cNvPr id="7" name="Содержимое 6"/>
          <p:cNvSpPr>
            <a:spLocks noGrp="1"/>
          </p:cNvSpPr>
          <p:nvPr>
            <p:ph sz="half" idx="1"/>
          </p:nvPr>
        </p:nvSpPr>
        <p:spPr>
          <a:xfrm>
            <a:off x="457200" y="2214554"/>
            <a:ext cx="3971924" cy="3911609"/>
          </a:xfrm>
        </p:spPr>
        <p:txBody>
          <a:bodyPr/>
          <a:lstStyle/>
          <a:p>
            <a:pPr algn="r">
              <a:buNone/>
            </a:pPr>
            <a:r>
              <a:rPr lang="ru-RU" sz="2800" b="1" dirty="0" smtClean="0">
                <a:ln w="1905"/>
                <a:solidFill>
                  <a:schemeClr val="accent5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Ядро -</a:t>
            </a:r>
          </a:p>
          <a:p>
            <a:pPr algn="r">
              <a:buNone/>
            </a:pPr>
            <a:r>
              <a:rPr lang="ru-RU" sz="2800" b="1" dirty="0" smtClean="0">
                <a:ln w="1905"/>
                <a:solidFill>
                  <a:schemeClr val="accent5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Ведро -</a:t>
            </a:r>
          </a:p>
          <a:p>
            <a:pPr algn="r">
              <a:buNone/>
            </a:pPr>
            <a:r>
              <a:rPr lang="ru-RU" sz="2800" b="1" dirty="0" smtClean="0">
                <a:ln w="1905"/>
                <a:solidFill>
                  <a:schemeClr val="accent5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Бедро -</a:t>
            </a:r>
          </a:p>
          <a:p>
            <a:pPr algn="r">
              <a:buNone/>
            </a:pPr>
            <a:r>
              <a:rPr lang="ru-RU" sz="2800" b="1" dirty="0" smtClean="0">
                <a:ln w="1905"/>
                <a:solidFill>
                  <a:schemeClr val="accent5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Метро -</a:t>
            </a:r>
          </a:p>
          <a:p>
            <a:pPr algn="r"/>
            <a:endParaRPr lang="ru-RU" dirty="0"/>
          </a:p>
        </p:txBody>
      </p:sp>
      <p:sp>
        <p:nvSpPr>
          <p:cNvPr id="8" name="Содержимое 7"/>
          <p:cNvSpPr>
            <a:spLocks noGrp="1"/>
          </p:cNvSpPr>
          <p:nvPr>
            <p:ph sz="half" idx="2"/>
          </p:nvPr>
        </p:nvSpPr>
        <p:spPr>
          <a:xfrm>
            <a:off x="4286248" y="2214554"/>
            <a:ext cx="4400552" cy="3911609"/>
          </a:xfrm>
        </p:spPr>
        <p:txBody>
          <a:bodyPr/>
          <a:lstStyle/>
          <a:p>
            <a:pPr>
              <a:buNone/>
            </a:pPr>
            <a:r>
              <a:rPr lang="ru-RU" sz="2800" b="1" dirty="0" smtClean="0">
                <a:ln w="1905"/>
                <a:solidFill>
                  <a:schemeClr val="accent5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ядра</a:t>
            </a:r>
            <a:endParaRPr lang="ru-RU" sz="2800" b="1" dirty="0" smtClean="0">
              <a:ln w="1905"/>
              <a:solidFill>
                <a:schemeClr val="accent5">
                  <a:lumMod val="75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>
              <a:buNone/>
            </a:pPr>
            <a:r>
              <a:rPr lang="ru-RU" sz="2800" b="1" dirty="0" smtClean="0">
                <a:ln w="1905"/>
                <a:solidFill>
                  <a:schemeClr val="accent5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ведра</a:t>
            </a:r>
            <a:endParaRPr lang="ru-RU" sz="2800" b="1" dirty="0" smtClean="0">
              <a:ln w="1905"/>
              <a:solidFill>
                <a:schemeClr val="accent5">
                  <a:lumMod val="75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>
              <a:buNone/>
            </a:pPr>
            <a:r>
              <a:rPr lang="ru-RU" sz="2800" b="1" dirty="0" smtClean="0">
                <a:ln w="1905"/>
                <a:solidFill>
                  <a:schemeClr val="accent5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бедра</a:t>
            </a:r>
            <a:endParaRPr lang="ru-RU" sz="2800" b="1" dirty="0" smtClean="0">
              <a:ln w="1905"/>
              <a:solidFill>
                <a:schemeClr val="accent5">
                  <a:lumMod val="75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>
              <a:buNone/>
            </a:pPr>
            <a:r>
              <a:rPr lang="ru-RU" sz="2800" b="1" dirty="0" smtClean="0">
                <a:ln w="1905"/>
                <a:solidFill>
                  <a:schemeClr val="accent5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метро.</a:t>
            </a:r>
          </a:p>
          <a:p>
            <a:endParaRPr lang="ru-RU" dirty="0" smtClean="0"/>
          </a:p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5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4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5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23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24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8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53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58" dur="20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63" dur="20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1114412"/>
          </a:xfrm>
        </p:spPr>
        <p:txBody>
          <a:bodyPr>
            <a:no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r>
              <a:rPr lang="ru-RU" sz="2400" dirty="0" smtClean="0">
                <a:ln w="50800"/>
                <a:solidFill>
                  <a:srgbClr val="00B050"/>
                </a:solidFill>
                <a:effectLst/>
              </a:rPr>
              <a:t>     Игра </a:t>
            </a:r>
            <a:r>
              <a:rPr lang="ru-RU" sz="2400" dirty="0" smtClean="0">
                <a:ln w="50800"/>
                <a:solidFill>
                  <a:srgbClr val="00B050"/>
                </a:solidFill>
                <a:effectLst/>
              </a:rPr>
              <a:t>«Допиши </a:t>
            </a:r>
            <a:r>
              <a:rPr lang="ru-RU" sz="2400" dirty="0" smtClean="0">
                <a:ln w="50800"/>
                <a:solidFill>
                  <a:srgbClr val="00B050"/>
                </a:solidFill>
                <a:effectLst/>
              </a:rPr>
              <a:t>словечко»</a:t>
            </a:r>
            <a:br>
              <a:rPr lang="ru-RU" sz="2400" dirty="0" smtClean="0">
                <a:ln w="50800"/>
                <a:solidFill>
                  <a:srgbClr val="00B050"/>
                </a:solidFill>
                <a:effectLst/>
              </a:rPr>
            </a:br>
            <a:r>
              <a:rPr lang="ru-RU" sz="2400" dirty="0" smtClean="0">
                <a:ln w="50800"/>
                <a:solidFill>
                  <a:srgbClr val="00B050"/>
                </a:solidFill>
                <a:effectLst/>
              </a:rPr>
              <a:t>перепишите четверостишие, вставьте пропущенные буквы и знаки препинания</a:t>
            </a:r>
            <a:endParaRPr lang="ru-RU" sz="2400" dirty="0">
              <a:ln w="50800"/>
              <a:solidFill>
                <a:srgbClr val="00B050"/>
              </a:solidFill>
              <a:effectLst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1500174"/>
            <a:ext cx="8229600" cy="4525963"/>
          </a:xfrm>
        </p:spPr>
        <p:txBody>
          <a:bodyPr>
            <a:normAutofit/>
          </a:bodyPr>
          <a:lstStyle/>
          <a:p>
            <a:pPr>
              <a:buNone/>
            </a:pPr>
            <a:endParaRPr lang="ru-RU" sz="2000" dirty="0" smtClean="0">
              <a:solidFill>
                <a:schemeClr val="accent5">
                  <a:lumMod val="75000"/>
                </a:schemeClr>
              </a:solidFill>
            </a:endParaRPr>
          </a:p>
          <a:p>
            <a:pPr>
              <a:buNone/>
            </a:pPr>
            <a:r>
              <a:rPr lang="ru-RU" sz="2000" dirty="0" smtClean="0">
                <a:solidFill>
                  <a:schemeClr val="accent5">
                    <a:lumMod val="75000"/>
                  </a:schemeClr>
                </a:solidFill>
              </a:rPr>
              <a:t>Если ты спешиш.. в пути</a:t>
            </a:r>
          </a:p>
          <a:p>
            <a:pPr>
              <a:buNone/>
            </a:pPr>
            <a:r>
              <a:rPr lang="ru-RU" sz="2000" dirty="0" smtClean="0">
                <a:solidFill>
                  <a:schemeClr val="accent5">
                    <a:lumMod val="75000"/>
                  </a:schemeClr>
                </a:solidFill>
              </a:rPr>
              <a:t>Через  ул..</a:t>
            </a:r>
            <a:r>
              <a:rPr lang="ru-RU" sz="2000" dirty="0">
                <a:solidFill>
                  <a:schemeClr val="accent5">
                    <a:lumMod val="75000"/>
                  </a:schemeClr>
                </a:solidFill>
              </a:rPr>
              <a:t>ц</a:t>
            </a:r>
            <a:r>
              <a:rPr lang="ru-RU" sz="2000" dirty="0" smtClean="0">
                <a:solidFill>
                  <a:schemeClr val="accent5">
                    <a:lumMod val="75000"/>
                  </a:schemeClr>
                </a:solidFill>
              </a:rPr>
              <a:t>у пройти,</a:t>
            </a:r>
          </a:p>
          <a:p>
            <a:pPr>
              <a:buNone/>
            </a:pPr>
            <a:r>
              <a:rPr lang="ru-RU" sz="2000" dirty="0" smtClean="0">
                <a:solidFill>
                  <a:schemeClr val="accent5">
                    <a:lumMod val="75000"/>
                  </a:schemeClr>
                </a:solidFill>
              </a:rPr>
              <a:t>Там иди, где весь наро..,</a:t>
            </a:r>
          </a:p>
          <a:p>
            <a:pPr>
              <a:buNone/>
            </a:pPr>
            <a:r>
              <a:rPr lang="ru-RU" sz="2000" dirty="0" smtClean="0">
                <a:solidFill>
                  <a:schemeClr val="accent5">
                    <a:lumMod val="75000"/>
                  </a:schemeClr>
                </a:solidFill>
              </a:rPr>
              <a:t>Где есть надпись …</a:t>
            </a:r>
          </a:p>
          <a:p>
            <a:pPr>
              <a:buNone/>
            </a:pPr>
            <a:endParaRPr lang="ru-RU" sz="2000" dirty="0" smtClean="0">
              <a:solidFill>
                <a:schemeClr val="accent5">
                  <a:lumMod val="75000"/>
                </a:schemeClr>
              </a:solidFill>
            </a:endParaRPr>
          </a:p>
          <a:p>
            <a:pPr algn="ctr">
              <a:buNone/>
            </a:pPr>
            <a:r>
              <a:rPr lang="ru-RU" sz="2000" dirty="0" smtClean="0">
                <a:solidFill>
                  <a:schemeClr val="accent5">
                    <a:lumMod val="75000"/>
                  </a:schemeClr>
                </a:solidFill>
              </a:rPr>
              <a:t>Ответ:</a:t>
            </a:r>
          </a:p>
          <a:p>
            <a:pPr algn="ctr">
              <a:buNone/>
            </a:pPr>
            <a:r>
              <a:rPr lang="ru-RU" sz="2000" dirty="0" smtClean="0">
                <a:solidFill>
                  <a:schemeClr val="accent5">
                    <a:lumMod val="75000"/>
                  </a:schemeClr>
                </a:solidFill>
              </a:rPr>
              <a:t>Если ты спешиш</a:t>
            </a:r>
            <a:r>
              <a:rPr lang="ru-RU" sz="2000" u="sng" dirty="0" smtClean="0">
                <a:solidFill>
                  <a:schemeClr val="accent5">
                    <a:lumMod val="75000"/>
                  </a:schemeClr>
                </a:solidFill>
              </a:rPr>
              <a:t>ь </a:t>
            </a:r>
            <a:r>
              <a:rPr lang="ru-RU" sz="2000" dirty="0" smtClean="0">
                <a:solidFill>
                  <a:schemeClr val="accent5">
                    <a:lumMod val="75000"/>
                  </a:schemeClr>
                </a:solidFill>
              </a:rPr>
              <a:t>в пути</a:t>
            </a:r>
          </a:p>
          <a:p>
            <a:pPr algn="ctr">
              <a:buNone/>
            </a:pPr>
            <a:r>
              <a:rPr lang="ru-RU" sz="2000" dirty="0" smtClean="0">
                <a:solidFill>
                  <a:schemeClr val="accent5">
                    <a:lumMod val="75000"/>
                  </a:schemeClr>
                </a:solidFill>
              </a:rPr>
              <a:t>Чере</a:t>
            </a:r>
            <a:r>
              <a:rPr lang="ru-RU" sz="2000" u="sng" dirty="0" smtClean="0">
                <a:solidFill>
                  <a:schemeClr val="accent5">
                    <a:lumMod val="75000"/>
                  </a:schemeClr>
                </a:solidFill>
              </a:rPr>
              <a:t>з</a:t>
            </a:r>
            <a:r>
              <a:rPr lang="ru-RU" sz="2000" dirty="0" smtClean="0">
                <a:solidFill>
                  <a:schemeClr val="accent5">
                    <a:lumMod val="75000"/>
                  </a:schemeClr>
                </a:solidFill>
              </a:rPr>
              <a:t>  ул</a:t>
            </a:r>
            <a:r>
              <a:rPr lang="ru-RU" sz="2000" u="sng" dirty="0" smtClean="0">
                <a:solidFill>
                  <a:schemeClr val="accent5">
                    <a:lumMod val="75000"/>
                  </a:schemeClr>
                </a:solidFill>
              </a:rPr>
              <a:t>и</a:t>
            </a:r>
            <a:r>
              <a:rPr lang="ru-RU" sz="2000" dirty="0" smtClean="0">
                <a:solidFill>
                  <a:schemeClr val="accent5">
                    <a:lumMod val="75000"/>
                  </a:schemeClr>
                </a:solidFill>
              </a:rPr>
              <a:t>цу пройти,</a:t>
            </a:r>
          </a:p>
          <a:p>
            <a:pPr algn="ctr">
              <a:buNone/>
            </a:pPr>
            <a:r>
              <a:rPr lang="ru-RU" sz="2000" dirty="0" smtClean="0">
                <a:solidFill>
                  <a:schemeClr val="accent5">
                    <a:lumMod val="75000"/>
                  </a:schemeClr>
                </a:solidFill>
              </a:rPr>
              <a:t>Там иди, где весь наро</a:t>
            </a:r>
            <a:r>
              <a:rPr lang="ru-RU" sz="2000" u="sng" dirty="0" smtClean="0">
                <a:solidFill>
                  <a:schemeClr val="accent5">
                    <a:lumMod val="75000"/>
                  </a:schemeClr>
                </a:solidFill>
              </a:rPr>
              <a:t>д</a:t>
            </a:r>
            <a:r>
              <a:rPr lang="ru-RU" sz="2000" dirty="0" smtClean="0">
                <a:solidFill>
                  <a:schemeClr val="accent5">
                    <a:lumMod val="75000"/>
                  </a:schemeClr>
                </a:solidFill>
              </a:rPr>
              <a:t>,</a:t>
            </a:r>
          </a:p>
          <a:p>
            <a:pPr algn="ctr">
              <a:buNone/>
            </a:pPr>
            <a:r>
              <a:rPr lang="ru-RU" sz="2000" dirty="0" smtClean="0">
                <a:solidFill>
                  <a:schemeClr val="accent5">
                    <a:lumMod val="75000"/>
                  </a:schemeClr>
                </a:solidFill>
              </a:rPr>
              <a:t>Где есть надпись </a:t>
            </a:r>
            <a:r>
              <a:rPr lang="ru-RU" sz="2000" u="sng" dirty="0" smtClean="0">
                <a:solidFill>
                  <a:schemeClr val="accent5">
                    <a:lumMod val="75000"/>
                  </a:schemeClr>
                </a:solidFill>
              </a:rPr>
              <a:t>переход.</a:t>
            </a:r>
          </a:p>
          <a:p>
            <a:pPr>
              <a:buNone/>
            </a:pPr>
            <a:endParaRPr lang="ru-RU" sz="2000" dirty="0" smtClean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6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40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40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40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40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BEAC7"/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lin ang="5400000" scaled="0"/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357422" y="571480"/>
            <a:ext cx="1329498" cy="1857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2500306"/>
            <a:ext cx="2048770" cy="25336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1500166" y="2786058"/>
            <a:ext cx="2786082" cy="2143141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1600" dirty="0" smtClean="0">
                <a:solidFill>
                  <a:schemeClr val="accent5">
                    <a:lumMod val="75000"/>
                  </a:schemeClr>
                </a:solidFill>
              </a:rPr>
              <a:t>Посмотри, силач какой:</a:t>
            </a:r>
          </a:p>
          <a:p>
            <a:pPr>
              <a:buNone/>
            </a:pPr>
            <a:r>
              <a:rPr lang="ru-RU" sz="1600" dirty="0" smtClean="0">
                <a:solidFill>
                  <a:schemeClr val="accent5">
                    <a:lumMod val="75000"/>
                  </a:schemeClr>
                </a:solidFill>
              </a:rPr>
              <a:t>На ходу одной рукой </a:t>
            </a:r>
          </a:p>
          <a:p>
            <a:pPr>
              <a:buNone/>
            </a:pPr>
            <a:r>
              <a:rPr lang="ru-RU" sz="1600" dirty="0" smtClean="0">
                <a:solidFill>
                  <a:schemeClr val="accent5">
                    <a:lumMod val="75000"/>
                  </a:schemeClr>
                </a:solidFill>
              </a:rPr>
              <a:t>Останавливать привык</a:t>
            </a:r>
          </a:p>
          <a:p>
            <a:pPr>
              <a:buNone/>
            </a:pPr>
            <a:r>
              <a:rPr lang="ru-RU" sz="1600" dirty="0" smtClean="0">
                <a:solidFill>
                  <a:schemeClr val="accent5">
                    <a:lumMod val="75000"/>
                  </a:schemeClr>
                </a:solidFill>
              </a:rPr>
              <a:t>Пятитонный грузовик</a:t>
            </a:r>
            <a:endParaRPr lang="ru-RU" sz="1600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571480"/>
          </a:xfrm>
        </p:spPr>
        <p:txBody>
          <a:bodyPr>
            <a:normAutofit fontScale="90000"/>
          </a:bodyPr>
          <a:lstStyle/>
          <a:p>
            <a:r>
              <a:rPr lang="ru-RU" sz="32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Отгадайте загадки.</a:t>
            </a:r>
            <a:endParaRPr lang="ru-RU" sz="320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0" y="428604"/>
            <a:ext cx="3143272" cy="2286016"/>
          </a:xfrm>
        </p:spPr>
        <p:txBody>
          <a:bodyPr>
            <a:normAutofit fontScale="85000" lnSpcReduction="20000"/>
          </a:bodyPr>
          <a:lstStyle/>
          <a:p>
            <a:endParaRPr lang="ru-RU" sz="1600" b="0" dirty="0" smtClean="0">
              <a:solidFill>
                <a:schemeClr val="accent5">
                  <a:lumMod val="75000"/>
                </a:schemeClr>
              </a:solidFill>
            </a:endParaRPr>
          </a:p>
          <a:p>
            <a:endParaRPr lang="ru-RU" sz="1600" dirty="0" smtClean="0">
              <a:solidFill>
                <a:schemeClr val="accent5">
                  <a:lumMod val="75000"/>
                </a:schemeClr>
              </a:solidFill>
            </a:endParaRPr>
          </a:p>
          <a:p>
            <a:endParaRPr lang="ru-RU" sz="1600" b="0" dirty="0" smtClean="0">
              <a:solidFill>
                <a:schemeClr val="accent5">
                  <a:lumMod val="75000"/>
                </a:schemeClr>
              </a:solidFill>
            </a:endParaRPr>
          </a:p>
          <a:p>
            <a:endParaRPr lang="ru-RU" sz="1600" dirty="0" smtClean="0">
              <a:solidFill>
                <a:schemeClr val="accent5">
                  <a:lumMod val="75000"/>
                </a:schemeClr>
              </a:solidFill>
            </a:endParaRPr>
          </a:p>
          <a:p>
            <a:endParaRPr lang="ru-RU" sz="1600" b="0" dirty="0" smtClean="0">
              <a:solidFill>
                <a:schemeClr val="accent5">
                  <a:lumMod val="75000"/>
                </a:schemeClr>
              </a:solidFill>
            </a:endParaRPr>
          </a:p>
          <a:p>
            <a:endParaRPr lang="ru-RU" sz="1600" dirty="0" smtClean="0">
              <a:solidFill>
                <a:schemeClr val="accent5">
                  <a:lumMod val="75000"/>
                </a:schemeClr>
              </a:solidFill>
            </a:endParaRPr>
          </a:p>
          <a:p>
            <a:r>
              <a:rPr lang="ru-RU" sz="1600" b="0" dirty="0" smtClean="0">
                <a:solidFill>
                  <a:schemeClr val="accent5">
                    <a:lumMod val="75000"/>
                  </a:schemeClr>
                </a:solidFill>
              </a:rPr>
              <a:t>Я глазищами моргаю</a:t>
            </a:r>
          </a:p>
          <a:p>
            <a:r>
              <a:rPr lang="ru-RU" sz="1600" b="0" dirty="0" smtClean="0">
                <a:solidFill>
                  <a:schemeClr val="accent5">
                    <a:lumMod val="75000"/>
                  </a:schemeClr>
                </a:solidFill>
              </a:rPr>
              <a:t>Неустанно день и ночь</a:t>
            </a:r>
          </a:p>
          <a:p>
            <a:r>
              <a:rPr lang="ru-RU" sz="1600" b="0" dirty="0" smtClean="0">
                <a:solidFill>
                  <a:schemeClr val="accent5">
                    <a:lumMod val="75000"/>
                  </a:schemeClr>
                </a:solidFill>
              </a:rPr>
              <a:t>И машинам помогаю,</a:t>
            </a:r>
          </a:p>
          <a:p>
            <a:r>
              <a:rPr lang="ru-RU" sz="1600" b="0" dirty="0" smtClean="0">
                <a:solidFill>
                  <a:schemeClr val="accent5">
                    <a:lumMod val="75000"/>
                  </a:schemeClr>
                </a:solidFill>
              </a:rPr>
              <a:t>И тебе хочу помочь.</a:t>
            </a:r>
          </a:p>
          <a:p>
            <a:endParaRPr lang="ru-RU" sz="2000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half" idx="3"/>
          </p:nvPr>
        </p:nvSpPr>
        <p:spPr>
          <a:xfrm>
            <a:off x="3786182" y="714356"/>
            <a:ext cx="3786214" cy="1571636"/>
          </a:xfrm>
        </p:spPr>
        <p:txBody>
          <a:bodyPr>
            <a:noAutofit/>
          </a:bodyPr>
          <a:lstStyle/>
          <a:p>
            <a:endParaRPr lang="ru-RU" sz="1400" dirty="0" smtClean="0"/>
          </a:p>
          <a:p>
            <a:endParaRPr lang="ru-RU" sz="1400" dirty="0" smtClean="0"/>
          </a:p>
          <a:p>
            <a:r>
              <a:rPr lang="ru-RU" sz="1300" dirty="0" smtClean="0">
                <a:solidFill>
                  <a:schemeClr val="accent5">
                    <a:lumMod val="75000"/>
                  </a:schemeClr>
                </a:solidFill>
              </a:rPr>
              <a:t>Красный вагон по рельсам бежит, </a:t>
            </a:r>
          </a:p>
          <a:p>
            <a:r>
              <a:rPr lang="ru-RU" sz="1300" dirty="0" smtClean="0">
                <a:solidFill>
                  <a:schemeClr val="accent5">
                    <a:lumMod val="75000"/>
                  </a:schemeClr>
                </a:solidFill>
              </a:rPr>
              <a:t>Всех, куда надо, он быстро домчит.</a:t>
            </a:r>
          </a:p>
          <a:p>
            <a:r>
              <a:rPr lang="ru-RU" sz="1300" dirty="0" smtClean="0">
                <a:solidFill>
                  <a:schemeClr val="accent5">
                    <a:lumMod val="75000"/>
                  </a:schemeClr>
                </a:solidFill>
              </a:rPr>
              <a:t> Заливистый звон его нравится детям.</a:t>
            </a:r>
          </a:p>
          <a:p>
            <a:r>
              <a:rPr lang="ru-RU" sz="1300" dirty="0" smtClean="0">
                <a:solidFill>
                  <a:schemeClr val="accent5">
                    <a:lumMod val="75000"/>
                  </a:schemeClr>
                </a:solidFill>
              </a:rPr>
              <a:t>Так в чем же мы с вами по городу едем?</a:t>
            </a:r>
          </a:p>
          <a:p>
            <a:endParaRPr lang="ru-RU" sz="1400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3214678" y="2428868"/>
            <a:ext cx="5786447" cy="3665536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1600" dirty="0" smtClean="0">
                <a:solidFill>
                  <a:schemeClr val="accent5">
                    <a:lumMod val="75000"/>
                  </a:schemeClr>
                </a:solidFill>
              </a:rPr>
              <a:t>                            Маленькие домики </a:t>
            </a:r>
          </a:p>
          <a:p>
            <a:pPr>
              <a:buNone/>
            </a:pPr>
            <a:r>
              <a:rPr lang="ru-RU" sz="1600" dirty="0" smtClean="0">
                <a:solidFill>
                  <a:schemeClr val="accent5">
                    <a:lumMod val="75000"/>
                  </a:schemeClr>
                </a:solidFill>
              </a:rPr>
              <a:t>                            По улице бегут,</a:t>
            </a:r>
          </a:p>
          <a:p>
            <a:pPr>
              <a:buNone/>
            </a:pPr>
            <a:r>
              <a:rPr lang="ru-RU" sz="1600" dirty="0" smtClean="0">
                <a:solidFill>
                  <a:schemeClr val="accent5">
                    <a:lumMod val="75000"/>
                  </a:schemeClr>
                </a:solidFill>
              </a:rPr>
              <a:t>                            Мальчиков и девочек</a:t>
            </a:r>
          </a:p>
          <a:p>
            <a:pPr>
              <a:buNone/>
            </a:pPr>
            <a:r>
              <a:rPr lang="ru-RU" sz="1600" dirty="0" smtClean="0">
                <a:solidFill>
                  <a:schemeClr val="accent5">
                    <a:lumMod val="75000"/>
                  </a:schemeClr>
                </a:solidFill>
              </a:rPr>
              <a:t>                            Домики везут</a:t>
            </a:r>
          </a:p>
          <a:p>
            <a:pPr>
              <a:buNone/>
            </a:pPr>
            <a:endParaRPr lang="ru-RU" sz="1800" dirty="0" smtClean="0"/>
          </a:p>
          <a:p>
            <a:pPr>
              <a:buNone/>
            </a:pPr>
            <a:endParaRPr lang="ru-RU" sz="1800" dirty="0" smtClean="0"/>
          </a:p>
          <a:p>
            <a:pPr>
              <a:buNone/>
            </a:pPr>
            <a:endParaRPr lang="ru-RU" sz="1800" dirty="0" smtClean="0"/>
          </a:p>
          <a:p>
            <a:pPr>
              <a:buNone/>
            </a:pPr>
            <a:r>
              <a:rPr lang="ru-RU" sz="1600" dirty="0" smtClean="0">
                <a:solidFill>
                  <a:schemeClr val="accent5">
                    <a:lumMod val="75000"/>
                  </a:schemeClr>
                </a:solidFill>
              </a:rPr>
              <a:t>В два ряда дома стоят.</a:t>
            </a:r>
          </a:p>
          <a:p>
            <a:pPr>
              <a:buNone/>
            </a:pPr>
            <a:r>
              <a:rPr lang="ru-RU" sz="1600" dirty="0" smtClean="0">
                <a:solidFill>
                  <a:schemeClr val="accent5">
                    <a:lumMod val="75000"/>
                  </a:schemeClr>
                </a:solidFill>
              </a:rPr>
              <a:t>Десять, двадцать, сто подряд.</a:t>
            </a:r>
          </a:p>
          <a:p>
            <a:pPr>
              <a:buNone/>
            </a:pPr>
            <a:r>
              <a:rPr lang="ru-RU" sz="1600" dirty="0" smtClean="0">
                <a:solidFill>
                  <a:schemeClr val="accent5">
                    <a:lumMod val="75000"/>
                  </a:schemeClr>
                </a:solidFill>
              </a:rPr>
              <a:t>И квадратными глазами    </a:t>
            </a:r>
          </a:p>
          <a:p>
            <a:pPr>
              <a:buNone/>
            </a:pPr>
            <a:r>
              <a:rPr lang="ru-RU" sz="1600" dirty="0" smtClean="0">
                <a:solidFill>
                  <a:schemeClr val="accent5">
                    <a:lumMod val="75000"/>
                  </a:schemeClr>
                </a:solidFill>
              </a:rPr>
              <a:t>Друг на друга все глядят.    </a:t>
            </a:r>
          </a:p>
        </p:txBody>
      </p:sp>
      <p:sp>
        <p:nvSpPr>
          <p:cNvPr id="13" name="Номер слайда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7</a:t>
            </a:fld>
            <a:endParaRPr lang="ru-RU" dirty="0"/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143736" y="0"/>
            <a:ext cx="2000264" cy="15001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929454" y="2428868"/>
            <a:ext cx="1928794" cy="12902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6" name="Picture 12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072166" y="4214818"/>
            <a:ext cx="3071834" cy="230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 tmFilter="0,0; .5, 1; 1, 1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4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 tmFilter="0,0; .5, 1; 1, 1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4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 tmFilter="0,0; .5, 1; 1, 1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4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 tmFilter="0,0; .5, 1; 1, 1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900" decel="100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03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1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1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1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1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19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2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2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3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3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3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3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4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4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4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5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1" fill="hold">
                      <p:stCondLst>
                        <p:cond delay="indefinite"/>
                      </p:stCondLst>
                      <p:childTnLst>
                        <p:par>
                          <p:cTn id="152" fill="hold">
                            <p:stCondLst>
                              <p:cond delay="0"/>
                            </p:stCondLst>
                            <p:childTnLst>
                              <p:par>
                                <p:cTn id="153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5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5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57" dur="10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8" fill="hold">
                      <p:stCondLst>
                        <p:cond delay="indefinite"/>
                      </p:stCondLst>
                      <p:childTnLst>
                        <p:par>
                          <p:cTn id="159" fill="hold">
                            <p:stCondLst>
                              <p:cond delay="0"/>
                            </p:stCondLst>
                            <p:childTnLst>
                              <p:par>
                                <p:cTn id="160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62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63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6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6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66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68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69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7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7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2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74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75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7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7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8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80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81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8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8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4" fill="hold">
                      <p:stCondLst>
                        <p:cond delay="indefinite"/>
                      </p:stCondLst>
                      <p:childTnLst>
                        <p:par>
                          <p:cTn id="185" fill="hold">
                            <p:stCondLst>
                              <p:cond delay="0"/>
                            </p:stCondLst>
                            <p:childTnLst>
                              <p:par>
                                <p:cTn id="186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88" dur="500"/>
                                        <p:tgtEl>
                                          <p:spTgt spid="10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9" fill="hold">
                      <p:stCondLst>
                        <p:cond delay="indefinite"/>
                      </p:stCondLst>
                      <p:childTnLst>
                        <p:par>
                          <p:cTn id="190" fill="hold">
                            <p:stCondLst>
                              <p:cond delay="0"/>
                            </p:stCondLst>
                            <p:childTnLst>
                              <p:par>
                                <p:cTn id="191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3" dur="500" fill="hold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4" dur="500" fill="hold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5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7" dur="500" fill="hold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8" dur="500" fill="hold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9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1" dur="500" fill="hold"/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2" dur="500" fill="hold"/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3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5" dur="500" fill="hold"/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6" dur="500" fill="hold"/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7" fill="hold">
                      <p:stCondLst>
                        <p:cond delay="indefinite"/>
                      </p:stCondLst>
                      <p:childTnLst>
                        <p:par>
                          <p:cTn id="208" fill="hold">
                            <p:stCondLst>
                              <p:cond delay="0"/>
                            </p:stCondLst>
                            <p:childTnLst>
                              <p:par>
                                <p:cTn id="209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11" dur="2000"/>
                                        <p:tgtEl>
                                          <p:spTgt spid="10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00364" y="4429132"/>
            <a:ext cx="2844876" cy="21431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072198" y="3071810"/>
            <a:ext cx="2928926" cy="22025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9" name="Picture 11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643042" y="1500174"/>
            <a:ext cx="3090880" cy="2318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844" y="457200"/>
            <a:ext cx="9001156" cy="841248"/>
          </a:xfrm>
        </p:spPr>
        <p:txBody>
          <a:bodyPr>
            <a:norm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r>
              <a:rPr lang="ru-RU" sz="2400" dirty="0" smtClean="0">
                <a:ln>
                  <a:prstDash val="solid"/>
                </a:ln>
                <a:solidFill>
                  <a:schemeClr val="accent4">
                    <a:lumMod val="75000"/>
                  </a:schemeClr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А следующие стихотворения будете заканчивать устно:</a:t>
            </a:r>
            <a:endParaRPr lang="ru-RU" sz="2400" dirty="0">
              <a:ln>
                <a:prstDash val="solid"/>
              </a:ln>
              <a:solidFill>
                <a:schemeClr val="accent4">
                  <a:lumMod val="75000"/>
                </a:schemeClr>
              </a:soli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42844" y="1428737"/>
            <a:ext cx="3071834" cy="5000659"/>
          </a:xfrm>
        </p:spPr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ru-RU" sz="2400" dirty="0" smtClean="0">
                <a:solidFill>
                  <a:schemeClr val="accent5">
                    <a:lumMod val="75000"/>
                  </a:schemeClr>
                </a:solidFill>
              </a:rPr>
              <a:t>Чтоб тебя я повез,</a:t>
            </a:r>
          </a:p>
          <a:p>
            <a:pPr>
              <a:buNone/>
            </a:pPr>
            <a:r>
              <a:rPr lang="ru-RU" sz="2400" dirty="0" smtClean="0">
                <a:solidFill>
                  <a:schemeClr val="accent5">
                    <a:lumMod val="75000"/>
                  </a:schemeClr>
                </a:solidFill>
              </a:rPr>
              <a:t>Мне не нужен овес.</a:t>
            </a:r>
          </a:p>
          <a:p>
            <a:pPr>
              <a:buNone/>
            </a:pPr>
            <a:r>
              <a:rPr lang="ru-RU" sz="2400" dirty="0" smtClean="0">
                <a:solidFill>
                  <a:schemeClr val="accent5">
                    <a:lumMod val="75000"/>
                  </a:schemeClr>
                </a:solidFill>
              </a:rPr>
              <a:t>Напои меня бензином </a:t>
            </a:r>
          </a:p>
          <a:p>
            <a:pPr>
              <a:buNone/>
            </a:pPr>
            <a:r>
              <a:rPr lang="ru-RU" sz="2400" dirty="0" smtClean="0">
                <a:solidFill>
                  <a:schemeClr val="accent5">
                    <a:lumMod val="75000"/>
                  </a:schemeClr>
                </a:solidFill>
              </a:rPr>
              <a:t>На копыту дай резину .</a:t>
            </a:r>
          </a:p>
          <a:p>
            <a:pPr>
              <a:buNone/>
            </a:pPr>
            <a:r>
              <a:rPr lang="ru-RU" sz="2400" dirty="0" smtClean="0">
                <a:solidFill>
                  <a:schemeClr val="accent5">
                    <a:lumMod val="75000"/>
                  </a:schemeClr>
                </a:solidFill>
              </a:rPr>
              <a:t>Поднимая всюду пыль,</a:t>
            </a:r>
          </a:p>
          <a:p>
            <a:pPr>
              <a:buNone/>
            </a:pPr>
            <a:r>
              <a:rPr lang="ru-RU" sz="2400" dirty="0" smtClean="0">
                <a:solidFill>
                  <a:schemeClr val="accent5">
                    <a:lumMod val="75000"/>
                  </a:schemeClr>
                </a:solidFill>
              </a:rPr>
              <a:t>Побежит….</a:t>
            </a:r>
          </a:p>
          <a:p>
            <a:pPr>
              <a:buNone/>
            </a:pPr>
            <a:endParaRPr lang="ru-RU" sz="2400" dirty="0" smtClean="0">
              <a:solidFill>
                <a:schemeClr val="accent5">
                  <a:lumMod val="75000"/>
                </a:schemeClr>
              </a:solidFill>
            </a:endParaRPr>
          </a:p>
          <a:p>
            <a:pPr>
              <a:buNone/>
            </a:pPr>
            <a:endParaRPr lang="ru-RU" sz="2400" dirty="0" smtClean="0">
              <a:solidFill>
                <a:schemeClr val="accent5">
                  <a:lumMod val="75000"/>
                </a:schemeClr>
              </a:solidFill>
            </a:endParaRPr>
          </a:p>
          <a:p>
            <a:pPr>
              <a:buNone/>
            </a:pPr>
            <a:endParaRPr lang="ru-RU" sz="2400" dirty="0" smtClean="0">
              <a:solidFill>
                <a:schemeClr val="accent5">
                  <a:lumMod val="75000"/>
                </a:schemeClr>
              </a:solidFill>
            </a:endParaRPr>
          </a:p>
          <a:p>
            <a:pPr>
              <a:buNone/>
            </a:pPr>
            <a:endParaRPr lang="ru-RU" sz="2400" dirty="0" smtClean="0">
              <a:solidFill>
                <a:schemeClr val="accent5">
                  <a:lumMod val="75000"/>
                </a:schemeClr>
              </a:solidFill>
            </a:endParaRPr>
          </a:p>
          <a:p>
            <a:pPr>
              <a:buNone/>
            </a:pPr>
            <a:r>
              <a:rPr lang="ru-RU" sz="2400" dirty="0" smtClean="0">
                <a:solidFill>
                  <a:schemeClr val="accent5">
                    <a:lumMod val="75000"/>
                  </a:schemeClr>
                </a:solidFill>
              </a:rPr>
              <a:t>Кто далеко живет, </a:t>
            </a:r>
          </a:p>
          <a:p>
            <a:pPr>
              <a:buNone/>
            </a:pPr>
            <a:r>
              <a:rPr lang="ru-RU" sz="2400" dirty="0" smtClean="0">
                <a:solidFill>
                  <a:schemeClr val="accent5">
                    <a:lumMod val="75000"/>
                  </a:schemeClr>
                </a:solidFill>
              </a:rPr>
              <a:t>Тот пешком не пойдет.</a:t>
            </a:r>
          </a:p>
          <a:p>
            <a:pPr>
              <a:buNone/>
            </a:pPr>
            <a:r>
              <a:rPr lang="ru-RU" sz="2400" dirty="0" smtClean="0">
                <a:solidFill>
                  <a:schemeClr val="accent5">
                    <a:lumMod val="75000"/>
                  </a:schemeClr>
                </a:solidFill>
              </a:rPr>
              <a:t>Наш приятель тут как тут.</a:t>
            </a:r>
          </a:p>
          <a:p>
            <a:pPr>
              <a:buNone/>
            </a:pPr>
            <a:r>
              <a:rPr lang="ru-RU" sz="2400" dirty="0" smtClean="0">
                <a:solidFill>
                  <a:schemeClr val="accent5">
                    <a:lumMod val="75000"/>
                  </a:schemeClr>
                </a:solidFill>
              </a:rPr>
              <a:t>Всех домчит он в пять минут.</a:t>
            </a:r>
          </a:p>
          <a:p>
            <a:pPr>
              <a:buNone/>
            </a:pPr>
            <a:r>
              <a:rPr lang="ru-RU" sz="2400" dirty="0" smtClean="0">
                <a:solidFill>
                  <a:schemeClr val="accent5">
                    <a:lumMod val="75000"/>
                  </a:schemeClr>
                </a:solidFill>
              </a:rPr>
              <a:t>Эй, садись! Не зевай!</a:t>
            </a:r>
          </a:p>
          <a:p>
            <a:pPr>
              <a:buNone/>
            </a:pPr>
            <a:r>
              <a:rPr lang="ru-RU" sz="2400" dirty="0" smtClean="0">
                <a:solidFill>
                  <a:schemeClr val="accent5">
                    <a:lumMod val="75000"/>
                  </a:schemeClr>
                </a:solidFill>
              </a:rPr>
              <a:t>Отправляется…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072066" y="1428736"/>
            <a:ext cx="4395790" cy="3429024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sz="1800" dirty="0" smtClean="0">
                <a:solidFill>
                  <a:schemeClr val="accent5">
                    <a:lumMod val="75000"/>
                  </a:schemeClr>
                </a:solidFill>
              </a:rPr>
              <a:t>На рояль я не похож,</a:t>
            </a:r>
          </a:p>
          <a:p>
            <a:pPr>
              <a:buNone/>
            </a:pPr>
            <a:r>
              <a:rPr lang="ru-RU" sz="1800" dirty="0" smtClean="0">
                <a:solidFill>
                  <a:schemeClr val="accent5">
                    <a:lumMod val="75000"/>
                  </a:schemeClr>
                </a:solidFill>
              </a:rPr>
              <a:t>Но педаль имею тоже.</a:t>
            </a:r>
          </a:p>
          <a:p>
            <a:pPr>
              <a:buNone/>
            </a:pPr>
            <a:r>
              <a:rPr lang="ru-RU" sz="1800" dirty="0" smtClean="0">
                <a:solidFill>
                  <a:schemeClr val="accent5">
                    <a:lumMod val="75000"/>
                  </a:schemeClr>
                </a:solidFill>
              </a:rPr>
              <a:t>Кто не трус и не трусиха,</a:t>
            </a:r>
          </a:p>
          <a:p>
            <a:pPr>
              <a:buNone/>
            </a:pPr>
            <a:r>
              <a:rPr lang="ru-RU" sz="1800" dirty="0" smtClean="0">
                <a:solidFill>
                  <a:schemeClr val="accent5">
                    <a:lumMod val="75000"/>
                  </a:schemeClr>
                </a:solidFill>
              </a:rPr>
              <a:t>Прокачу того я лихо.</a:t>
            </a:r>
          </a:p>
          <a:p>
            <a:pPr>
              <a:buNone/>
            </a:pPr>
            <a:r>
              <a:rPr lang="ru-RU" sz="1800" dirty="0" smtClean="0">
                <a:solidFill>
                  <a:schemeClr val="accent5">
                    <a:lumMod val="75000"/>
                  </a:schemeClr>
                </a:solidFill>
              </a:rPr>
              <a:t>у меня мотора нет.</a:t>
            </a:r>
          </a:p>
          <a:p>
            <a:pPr>
              <a:buNone/>
            </a:pPr>
            <a:r>
              <a:rPr lang="ru-RU" sz="1800" dirty="0" smtClean="0">
                <a:solidFill>
                  <a:schemeClr val="accent5">
                    <a:lumMod val="75000"/>
                  </a:schemeClr>
                </a:solidFill>
              </a:rPr>
              <a:t>Я зовусь….. </a:t>
            </a:r>
            <a:endParaRPr lang="ru-RU" sz="1800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8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5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6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8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9" presetID="3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21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2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23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24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5" presetID="3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2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2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3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31" presetID="3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33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34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35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3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37" presetID="3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39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40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41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42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43" presetID="3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45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46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4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48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59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62" dur="2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65" dur="2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68" dur="2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1" dur="2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4" dur="20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9" dur="2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2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4" dur="500" fill="hold"/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500" fill="hold"/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2" dur="5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3" dur="5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357166"/>
            <a:ext cx="8229600" cy="928694"/>
          </a:xfrm>
        </p:spPr>
        <p:txBody>
          <a:bodyPr>
            <a:normAutofit fontScale="90000"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200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/>
            </a:r>
            <a:br>
              <a:rPr lang="ru-RU" sz="200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</a:br>
            <a:r>
              <a:rPr lang="ru-RU" sz="160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/>
            </a:r>
            <a:br>
              <a:rPr lang="ru-RU" sz="160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</a:br>
            <a:r>
              <a:rPr lang="ru-RU" sz="2700" dirty="0" smtClean="0">
                <a:ln w="11430"/>
                <a:solidFill>
                  <a:srgbClr val="00B0F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Выпишите глаголы, определите вид, подберите  к ним глаголы другого вида.</a:t>
            </a:r>
            <a:br>
              <a:rPr lang="ru-RU" sz="2700" dirty="0" smtClean="0">
                <a:ln w="11430"/>
                <a:solidFill>
                  <a:srgbClr val="00B0F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</a:br>
            <a:r>
              <a:rPr lang="ru-RU" sz="2700" dirty="0" smtClean="0">
                <a:ln w="11430"/>
                <a:solidFill>
                  <a:srgbClr val="00B0F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Выпишите местоимения, определите падеж.</a:t>
            </a:r>
            <a:endParaRPr lang="ru-RU" sz="2700" dirty="0">
              <a:ln w="11430"/>
              <a:solidFill>
                <a:srgbClr val="00B0F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785926"/>
            <a:ext cx="4038600" cy="4714908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ru-RU" sz="1800" dirty="0" smtClean="0">
                <a:solidFill>
                  <a:schemeClr val="accent5">
                    <a:lumMod val="75000"/>
                  </a:schemeClr>
                </a:solidFill>
              </a:rPr>
              <a:t>Чтоб тебе помочь</a:t>
            </a:r>
            <a:br>
              <a:rPr lang="ru-RU" sz="1800" dirty="0" smtClean="0">
                <a:solidFill>
                  <a:schemeClr val="accent5">
                    <a:lumMod val="75000"/>
                  </a:schemeClr>
                </a:solidFill>
              </a:rPr>
            </a:br>
            <a:r>
              <a:rPr lang="ru-RU" sz="1800" dirty="0" smtClean="0">
                <a:solidFill>
                  <a:schemeClr val="accent5">
                    <a:lumMod val="75000"/>
                  </a:schemeClr>
                </a:solidFill>
              </a:rPr>
              <a:t>Путь пройти опасный,</a:t>
            </a:r>
            <a:br>
              <a:rPr lang="ru-RU" sz="1800" dirty="0" smtClean="0">
                <a:solidFill>
                  <a:schemeClr val="accent5">
                    <a:lumMod val="75000"/>
                  </a:schemeClr>
                </a:solidFill>
              </a:rPr>
            </a:br>
            <a:r>
              <a:rPr lang="ru-RU" sz="1800" dirty="0" smtClean="0">
                <a:solidFill>
                  <a:schemeClr val="accent5">
                    <a:lumMod val="75000"/>
                  </a:schemeClr>
                </a:solidFill>
              </a:rPr>
              <a:t>Горим и день, и ночь-</a:t>
            </a:r>
            <a:br>
              <a:rPr lang="ru-RU" sz="1800" dirty="0" smtClean="0">
                <a:solidFill>
                  <a:schemeClr val="accent5">
                    <a:lumMod val="75000"/>
                  </a:schemeClr>
                </a:solidFill>
              </a:rPr>
            </a:br>
            <a:r>
              <a:rPr lang="ru-RU" sz="1800" dirty="0" smtClean="0">
                <a:solidFill>
                  <a:schemeClr val="accent5">
                    <a:lumMod val="75000"/>
                  </a:schemeClr>
                </a:solidFill>
              </a:rPr>
              <a:t>Зеленый желтый красный .</a:t>
            </a:r>
            <a:br>
              <a:rPr lang="ru-RU" sz="1800" dirty="0" smtClean="0">
                <a:solidFill>
                  <a:schemeClr val="accent5">
                    <a:lumMod val="75000"/>
                  </a:schemeClr>
                </a:solidFill>
              </a:rPr>
            </a:br>
            <a:r>
              <a:rPr lang="ru-RU" sz="1800" dirty="0" smtClean="0">
                <a:solidFill>
                  <a:schemeClr val="accent5">
                    <a:lumMod val="75000"/>
                  </a:schemeClr>
                </a:solidFill>
              </a:rPr>
              <a:t>Наш – домик светофор,</a:t>
            </a:r>
            <a:br>
              <a:rPr lang="ru-RU" sz="1800" dirty="0" smtClean="0">
                <a:solidFill>
                  <a:schemeClr val="accent5">
                    <a:lumMod val="75000"/>
                  </a:schemeClr>
                </a:solidFill>
              </a:rPr>
            </a:br>
            <a:r>
              <a:rPr lang="ru-RU" sz="1800" dirty="0" smtClean="0">
                <a:solidFill>
                  <a:schemeClr val="accent5">
                    <a:lumMod val="75000"/>
                  </a:schemeClr>
                </a:solidFill>
              </a:rPr>
              <a:t>Мы три родные брата.</a:t>
            </a:r>
            <a:br>
              <a:rPr lang="ru-RU" sz="1800" dirty="0" smtClean="0">
                <a:solidFill>
                  <a:schemeClr val="accent5">
                    <a:lumMod val="75000"/>
                  </a:schemeClr>
                </a:solidFill>
              </a:rPr>
            </a:br>
            <a:r>
              <a:rPr lang="ru-RU" sz="1800" dirty="0" smtClean="0">
                <a:solidFill>
                  <a:schemeClr val="accent5">
                    <a:lumMod val="75000"/>
                  </a:schemeClr>
                </a:solidFill>
              </a:rPr>
              <a:t>Мы светим с давних пор</a:t>
            </a:r>
            <a:br>
              <a:rPr lang="ru-RU" sz="1800" dirty="0" smtClean="0">
                <a:solidFill>
                  <a:schemeClr val="accent5">
                    <a:lumMod val="75000"/>
                  </a:schemeClr>
                </a:solidFill>
              </a:rPr>
            </a:br>
            <a:r>
              <a:rPr lang="ru-RU" sz="1800" dirty="0" smtClean="0">
                <a:solidFill>
                  <a:schemeClr val="accent5">
                    <a:lumMod val="75000"/>
                  </a:schemeClr>
                </a:solidFill>
              </a:rPr>
              <a:t>И взрослым и ребятам.</a:t>
            </a:r>
            <a:br>
              <a:rPr lang="ru-RU" sz="1800" dirty="0" smtClean="0">
                <a:solidFill>
                  <a:schemeClr val="accent5">
                    <a:lumMod val="75000"/>
                  </a:schemeClr>
                </a:solidFill>
              </a:rPr>
            </a:br>
            <a:r>
              <a:rPr lang="ru-RU" sz="1800" dirty="0" smtClean="0">
                <a:solidFill>
                  <a:schemeClr val="accent5">
                    <a:lumMod val="75000"/>
                  </a:schemeClr>
                </a:solidFill>
              </a:rPr>
              <a:t>Мы ты чудесных цвета,</a:t>
            </a:r>
            <a:br>
              <a:rPr lang="ru-RU" sz="1800" dirty="0" smtClean="0">
                <a:solidFill>
                  <a:schemeClr val="accent5">
                    <a:lumMod val="75000"/>
                  </a:schemeClr>
                </a:solidFill>
              </a:rPr>
            </a:br>
            <a:r>
              <a:rPr lang="ru-RU" sz="1800" dirty="0" smtClean="0">
                <a:solidFill>
                  <a:schemeClr val="accent5">
                    <a:lumMod val="75000"/>
                  </a:schemeClr>
                </a:solidFill>
              </a:rPr>
              <a:t>Ты часто видишь нас,</a:t>
            </a:r>
            <a:br>
              <a:rPr lang="ru-RU" sz="1800" dirty="0" smtClean="0">
                <a:solidFill>
                  <a:schemeClr val="accent5">
                    <a:lumMod val="75000"/>
                  </a:schemeClr>
                </a:solidFill>
              </a:rPr>
            </a:br>
            <a:r>
              <a:rPr lang="ru-RU" sz="1800" dirty="0" smtClean="0">
                <a:solidFill>
                  <a:schemeClr val="accent5">
                    <a:lumMod val="75000"/>
                  </a:schemeClr>
                </a:solidFill>
              </a:rPr>
              <a:t>Но нашего совета </a:t>
            </a:r>
            <a:br>
              <a:rPr lang="ru-RU" sz="1800" dirty="0" smtClean="0">
                <a:solidFill>
                  <a:schemeClr val="accent5">
                    <a:lumMod val="75000"/>
                  </a:schemeClr>
                </a:solidFill>
              </a:rPr>
            </a:br>
            <a:r>
              <a:rPr lang="ru-RU" sz="1800" dirty="0" smtClean="0">
                <a:solidFill>
                  <a:schemeClr val="accent5">
                    <a:lumMod val="75000"/>
                  </a:schemeClr>
                </a:solidFill>
              </a:rPr>
              <a:t>Не слушаешь подчас</a:t>
            </a:r>
            <a:br>
              <a:rPr lang="ru-RU" sz="1800" dirty="0" smtClean="0">
                <a:solidFill>
                  <a:schemeClr val="accent5">
                    <a:lumMod val="75000"/>
                  </a:schemeClr>
                </a:solidFill>
              </a:rPr>
            </a:br>
            <a:r>
              <a:rPr lang="ru-RU" sz="1800" dirty="0" smtClean="0">
                <a:solidFill>
                  <a:schemeClr val="accent5">
                    <a:lumMod val="75000"/>
                  </a:schemeClr>
                </a:solidFill>
              </a:rPr>
              <a:t>Самый строгий – красный свет,</a:t>
            </a:r>
            <a:br>
              <a:rPr lang="ru-RU" sz="1800" dirty="0" smtClean="0">
                <a:solidFill>
                  <a:schemeClr val="accent5">
                    <a:lumMod val="75000"/>
                  </a:schemeClr>
                </a:solidFill>
              </a:rPr>
            </a:br>
            <a:r>
              <a:rPr lang="ru-RU" sz="1800" dirty="0" smtClean="0">
                <a:solidFill>
                  <a:schemeClr val="accent5">
                    <a:lumMod val="75000"/>
                  </a:schemeClr>
                </a:solidFill>
              </a:rPr>
              <a:t>Если он горит :</a:t>
            </a:r>
            <a:br>
              <a:rPr lang="ru-RU" sz="1800" dirty="0" smtClean="0">
                <a:solidFill>
                  <a:schemeClr val="accent5">
                    <a:lumMod val="75000"/>
                  </a:schemeClr>
                </a:solidFill>
              </a:rPr>
            </a:br>
            <a:r>
              <a:rPr lang="ru-RU" sz="1800" dirty="0" smtClean="0">
                <a:solidFill>
                  <a:schemeClr val="accent5">
                    <a:lumMod val="75000"/>
                  </a:schemeClr>
                </a:solidFill>
              </a:rPr>
              <a:t>Стой! Дороги дальше нет.</a:t>
            </a:r>
            <a:br>
              <a:rPr lang="ru-RU" sz="1800" dirty="0" smtClean="0">
                <a:solidFill>
                  <a:schemeClr val="accent5">
                    <a:lumMod val="75000"/>
                  </a:schemeClr>
                </a:solidFill>
              </a:rPr>
            </a:br>
            <a:endParaRPr lang="ru-RU" sz="1800" dirty="0" smtClean="0">
              <a:solidFill>
                <a:schemeClr val="accent5">
                  <a:lumMod val="75000"/>
                </a:schemeClr>
              </a:solidFill>
            </a:endParaRPr>
          </a:p>
          <a:p>
            <a:pPr algn="ctr">
              <a:lnSpc>
                <a:spcPct val="120000"/>
              </a:lnSpc>
              <a:buNone/>
            </a:pPr>
            <a:r>
              <a:rPr lang="ru-RU" sz="1800" dirty="0" smtClean="0"/>
              <a:t/>
            </a:r>
            <a:br>
              <a:rPr lang="ru-RU" sz="1800" dirty="0" smtClean="0"/>
            </a:br>
            <a:endParaRPr lang="ru-RU" sz="1800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785926"/>
            <a:ext cx="4038600" cy="4643470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ru-RU" sz="1800" dirty="0" smtClean="0">
                <a:solidFill>
                  <a:schemeClr val="accent5">
                    <a:lumMod val="75000"/>
                  </a:schemeClr>
                </a:solidFill>
              </a:rPr>
              <a:t>Путь для всех закрыт.</a:t>
            </a:r>
            <a:br>
              <a:rPr lang="ru-RU" sz="1800" dirty="0" smtClean="0">
                <a:solidFill>
                  <a:schemeClr val="accent5">
                    <a:lumMod val="75000"/>
                  </a:schemeClr>
                </a:solidFill>
              </a:rPr>
            </a:br>
            <a:r>
              <a:rPr lang="ru-RU" sz="1800" dirty="0" smtClean="0">
                <a:solidFill>
                  <a:schemeClr val="accent5">
                    <a:lumMod val="75000"/>
                  </a:schemeClr>
                </a:solidFill>
              </a:rPr>
              <a:t>Чтоб спокойно перешел ты,</a:t>
            </a:r>
            <a:br>
              <a:rPr lang="ru-RU" sz="1800" dirty="0" smtClean="0">
                <a:solidFill>
                  <a:schemeClr val="accent5">
                    <a:lumMod val="75000"/>
                  </a:schemeClr>
                </a:solidFill>
              </a:rPr>
            </a:br>
            <a:r>
              <a:rPr lang="ru-RU" sz="1800" dirty="0" smtClean="0">
                <a:solidFill>
                  <a:schemeClr val="accent5">
                    <a:lumMod val="75000"/>
                  </a:schemeClr>
                </a:solidFill>
              </a:rPr>
              <a:t>Слушай наш совет:</a:t>
            </a:r>
            <a:br>
              <a:rPr lang="ru-RU" sz="1800" dirty="0" smtClean="0">
                <a:solidFill>
                  <a:schemeClr val="accent5">
                    <a:lumMod val="75000"/>
                  </a:schemeClr>
                </a:solidFill>
              </a:rPr>
            </a:br>
            <a:r>
              <a:rPr lang="ru-RU" sz="1800" dirty="0" smtClean="0">
                <a:solidFill>
                  <a:schemeClr val="accent5">
                    <a:lumMod val="75000"/>
                  </a:schemeClr>
                </a:solidFill>
              </a:rPr>
              <a:t>Жди! Увидишь скоро желтый </a:t>
            </a:r>
            <a:br>
              <a:rPr lang="ru-RU" sz="1800" dirty="0" smtClean="0">
                <a:solidFill>
                  <a:schemeClr val="accent5">
                    <a:lumMod val="75000"/>
                  </a:schemeClr>
                </a:solidFill>
              </a:rPr>
            </a:br>
            <a:r>
              <a:rPr lang="ru-RU" sz="1800" dirty="0" smtClean="0">
                <a:solidFill>
                  <a:schemeClr val="accent5">
                    <a:lumMod val="75000"/>
                  </a:schemeClr>
                </a:solidFill>
              </a:rPr>
              <a:t>В середине свет.</a:t>
            </a:r>
            <a:br>
              <a:rPr lang="ru-RU" sz="1800" dirty="0" smtClean="0">
                <a:solidFill>
                  <a:schemeClr val="accent5">
                    <a:lumMod val="75000"/>
                  </a:schemeClr>
                </a:solidFill>
              </a:rPr>
            </a:br>
            <a:r>
              <a:rPr lang="ru-RU" sz="1800" dirty="0" smtClean="0">
                <a:solidFill>
                  <a:schemeClr val="accent5">
                    <a:lumMod val="75000"/>
                  </a:schemeClr>
                </a:solidFill>
              </a:rPr>
              <a:t>А за ним зеленый свет</a:t>
            </a:r>
          </a:p>
          <a:p>
            <a:pPr algn="ctr">
              <a:buNone/>
            </a:pPr>
            <a:r>
              <a:rPr lang="ru-RU" sz="1800" dirty="0" smtClean="0">
                <a:solidFill>
                  <a:schemeClr val="accent5">
                    <a:lumMod val="75000"/>
                  </a:schemeClr>
                </a:solidFill>
              </a:rPr>
              <a:t>          Вспыхнет впереди,</a:t>
            </a:r>
          </a:p>
          <a:p>
            <a:pPr algn="ctr">
              <a:buNone/>
            </a:pPr>
            <a:r>
              <a:rPr lang="ru-RU" sz="1800" dirty="0" smtClean="0">
                <a:solidFill>
                  <a:schemeClr val="accent5">
                    <a:lumMod val="75000"/>
                  </a:schemeClr>
                </a:solidFill>
              </a:rPr>
              <a:t>           Скажет он:</a:t>
            </a:r>
          </a:p>
          <a:p>
            <a:pPr algn="ctr">
              <a:buNone/>
            </a:pPr>
            <a:r>
              <a:rPr lang="ru-RU" sz="1800" dirty="0" smtClean="0">
                <a:solidFill>
                  <a:schemeClr val="accent5">
                    <a:lumMod val="75000"/>
                  </a:schemeClr>
                </a:solidFill>
              </a:rPr>
              <a:t>          - Препятствий нет,</a:t>
            </a:r>
          </a:p>
          <a:p>
            <a:pPr algn="ctr">
              <a:buNone/>
            </a:pPr>
            <a:r>
              <a:rPr lang="ru-RU" sz="1800" dirty="0" smtClean="0">
                <a:solidFill>
                  <a:schemeClr val="accent5">
                    <a:lumMod val="75000"/>
                  </a:schemeClr>
                </a:solidFill>
              </a:rPr>
              <a:t>          Смело в путь иди! </a:t>
            </a:r>
          </a:p>
          <a:p>
            <a:pPr algn="ctr">
              <a:buNone/>
            </a:pPr>
            <a:r>
              <a:rPr lang="ru-RU" sz="1800" dirty="0" smtClean="0">
                <a:solidFill>
                  <a:schemeClr val="accent5">
                    <a:lumMod val="75000"/>
                  </a:schemeClr>
                </a:solidFill>
              </a:rPr>
              <a:t>          Коль выполнишь без спора </a:t>
            </a:r>
          </a:p>
          <a:p>
            <a:pPr algn="ctr">
              <a:buNone/>
            </a:pPr>
            <a:r>
              <a:rPr lang="ru-RU" sz="1800" dirty="0" smtClean="0">
                <a:solidFill>
                  <a:schemeClr val="accent5">
                    <a:lumMod val="75000"/>
                  </a:schemeClr>
                </a:solidFill>
              </a:rPr>
              <a:t>         Сигналы светофора,</a:t>
            </a:r>
          </a:p>
          <a:p>
            <a:pPr algn="ctr">
              <a:buNone/>
            </a:pPr>
            <a:r>
              <a:rPr lang="ru-RU" sz="1800" dirty="0" smtClean="0">
                <a:solidFill>
                  <a:schemeClr val="accent5">
                    <a:lumMod val="75000"/>
                  </a:schemeClr>
                </a:solidFill>
              </a:rPr>
              <a:t>           Домой и в школу попадешь,</a:t>
            </a:r>
          </a:p>
          <a:p>
            <a:pPr algn="ctr">
              <a:buNone/>
            </a:pPr>
            <a:r>
              <a:rPr lang="ru-RU" sz="1800" dirty="0" smtClean="0">
                <a:solidFill>
                  <a:schemeClr val="accent5">
                    <a:lumMod val="75000"/>
                  </a:schemeClr>
                </a:solidFill>
              </a:rPr>
              <a:t>          Конечно, очень скоро!</a:t>
            </a:r>
            <a:endParaRPr lang="ru-RU" sz="1800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9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Technic</Template>
  <TotalTime>679</TotalTime>
  <Words>384</Words>
  <PresentationFormat>Экран (4:3)</PresentationFormat>
  <Paragraphs>133</Paragraphs>
  <Slides>9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Апекс</vt:lpstr>
      <vt:lpstr> «Дорога в школу»</vt:lpstr>
      <vt:lpstr>От глаголов неопределенной формы  образуйте  глаголы первого лица единственного числа:  Переходить -  перехожу </vt:lpstr>
      <vt:lpstr>От имен  существительных ед. числа образуйте имена существительные множественного  числа:</vt:lpstr>
      <vt:lpstr>От глаголов ед. Числа прошедшего времени образуйте глаголы первого лица ед. числа  настоящего времени: </vt:lpstr>
      <vt:lpstr>От имен  существительных ед.числа образуйте имена существительные множественного числа:  </vt:lpstr>
      <vt:lpstr>     Игра «Допиши словечко» перепишите четверостишие, вставьте пропущенные буквы и знаки препинания</vt:lpstr>
      <vt:lpstr>Отгадайте загадки.</vt:lpstr>
      <vt:lpstr>А следующие стихотворения будете заканчивать устно:</vt:lpstr>
      <vt:lpstr>  Выпишите глаголы, определите вид, подберите  к ним глаголы другого вида. Выпишите местоимения, определите падеж.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cp:lastModifiedBy>школа</cp:lastModifiedBy>
  <cp:revision>75</cp:revision>
  <dcterms:modified xsi:type="dcterms:W3CDTF">2010-11-24T07:59:16Z</dcterms:modified>
</cp:coreProperties>
</file>