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6" r:id="rId2"/>
    <p:sldId id="256" r:id="rId3"/>
    <p:sldId id="257" r:id="rId4"/>
    <p:sldId id="258" r:id="rId5"/>
    <p:sldId id="259" r:id="rId6"/>
    <p:sldId id="260" r:id="rId7"/>
    <p:sldId id="279" r:id="rId8"/>
    <p:sldId id="261" r:id="rId9"/>
    <p:sldId id="273" r:id="rId10"/>
    <p:sldId id="271" r:id="rId11"/>
    <p:sldId id="263" r:id="rId12"/>
    <p:sldId id="265" r:id="rId13"/>
    <p:sldId id="272" r:id="rId14"/>
    <p:sldId id="274" r:id="rId15"/>
    <p:sldId id="275" r:id="rId16"/>
    <p:sldId id="276" r:id="rId17"/>
    <p:sldId id="277" r:id="rId18"/>
    <p:sldId id="268" r:id="rId19"/>
    <p:sldId id="270" r:id="rId20"/>
    <p:sldId id="278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E32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2325BB-37BC-4246-879A-CF94318B311B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090B1-E948-4364-AD03-EDAE4199E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090B1-E948-4364-AD03-EDAE4199E11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0"/>
            <a:ext cx="6286544" cy="1428728"/>
          </a:xfrm>
          <a:solidFill>
            <a:srgbClr val="FFFF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i="1" u="sng" dirty="0" smtClean="0"/>
              <a:t>Внимание</a:t>
            </a:r>
            <a:r>
              <a:rPr lang="ru-RU" dirty="0" smtClean="0"/>
              <a:t>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Посмотрите , все ль в порядке:</a:t>
            </a:r>
          </a:p>
          <a:p>
            <a:pPr algn="ctr">
              <a:buNone/>
            </a:pPr>
            <a:r>
              <a:rPr lang="ru-RU" b="1" i="1" dirty="0" smtClean="0"/>
              <a:t>Книжка, ручка  и тетрадки?</a:t>
            </a:r>
          </a:p>
          <a:p>
            <a:pPr algn="ctr">
              <a:buNone/>
            </a:pPr>
            <a:r>
              <a:rPr lang="ru-RU" b="1" i="1" dirty="0" smtClean="0"/>
              <a:t>Прозвенел уже звонок. </a:t>
            </a:r>
          </a:p>
          <a:p>
            <a:pPr algn="ctr">
              <a:buNone/>
            </a:pPr>
            <a:r>
              <a:rPr lang="ru-RU" b="1" i="1" dirty="0" smtClean="0"/>
              <a:t>Начинается урок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F:\ВСЕ для презентаций\аним\42\Photo 0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214818"/>
            <a:ext cx="2786082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6870700" cy="539750"/>
          </a:xfrm>
        </p:spPr>
        <p:txBody>
          <a:bodyPr>
            <a:normAutofit fontScale="90000"/>
          </a:bodyPr>
          <a:lstStyle/>
          <a:p>
            <a:r>
              <a:rPr lang="ru-RU" sz="4000" b="1" i="1" u="sng" dirty="0" smtClean="0">
                <a:solidFill>
                  <a:schemeClr val="folHlink"/>
                </a:solidFill>
              </a:rPr>
              <a:t>Сравните эти дроби</a:t>
            </a:r>
            <a:r>
              <a:rPr lang="ru-RU" sz="4000" dirty="0" smtClean="0">
                <a:solidFill>
                  <a:schemeClr val="folHlink"/>
                </a:solidFill>
              </a:rPr>
              <a:t>.</a:t>
            </a:r>
            <a:endParaRPr lang="ru-RU" sz="4000" dirty="0">
              <a:solidFill>
                <a:schemeClr val="folHlink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928802"/>
            <a:ext cx="7696200" cy="1584325"/>
          </a:xfrm>
        </p:spPr>
        <p:txBody>
          <a:bodyPr/>
          <a:lstStyle/>
          <a:p>
            <a:pPr marL="609600" indent="-609600">
              <a:buNone/>
            </a:pPr>
            <a:endParaRPr lang="ru-RU" sz="2800" dirty="0">
              <a:solidFill>
                <a:srgbClr val="C00000"/>
              </a:solidFill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42910" y="3571876"/>
            <a:ext cx="7632700" cy="1076325"/>
            <a:chOff x="431" y="2166"/>
            <a:chExt cx="4808" cy="678"/>
          </a:xfrm>
        </p:grpSpPr>
        <p:sp>
          <p:nvSpPr>
            <p:cNvPr id="8206" name="Line 14"/>
            <p:cNvSpPr>
              <a:spLocks noChangeShapeType="1"/>
            </p:cNvSpPr>
            <p:nvPr/>
          </p:nvSpPr>
          <p:spPr bwMode="auto">
            <a:xfrm>
              <a:off x="476" y="2526"/>
              <a:ext cx="4763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Oval 15"/>
            <p:cNvSpPr>
              <a:spLocks noChangeArrowheads="1"/>
            </p:cNvSpPr>
            <p:nvPr/>
          </p:nvSpPr>
          <p:spPr bwMode="auto">
            <a:xfrm>
              <a:off x="431" y="2468"/>
              <a:ext cx="90" cy="9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721" y="2426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Line 18"/>
            <p:cNvSpPr>
              <a:spLocks noChangeShapeType="1"/>
            </p:cNvSpPr>
            <p:nvPr/>
          </p:nvSpPr>
          <p:spPr bwMode="auto">
            <a:xfrm>
              <a:off x="948" y="2426"/>
              <a:ext cx="0" cy="1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211" name="Line 19"/>
            <p:cNvSpPr>
              <a:spLocks noChangeShapeType="1"/>
            </p:cNvSpPr>
            <p:nvPr/>
          </p:nvSpPr>
          <p:spPr bwMode="auto">
            <a:xfrm>
              <a:off x="1162" y="2426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2" name="Line 20"/>
            <p:cNvSpPr>
              <a:spLocks noChangeShapeType="1"/>
            </p:cNvSpPr>
            <p:nvPr/>
          </p:nvSpPr>
          <p:spPr bwMode="auto">
            <a:xfrm>
              <a:off x="1374" y="2426"/>
              <a:ext cx="0" cy="1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3" name="Line 21"/>
            <p:cNvSpPr>
              <a:spLocks noChangeShapeType="1"/>
            </p:cNvSpPr>
            <p:nvPr/>
          </p:nvSpPr>
          <p:spPr bwMode="auto">
            <a:xfrm>
              <a:off x="1585" y="2426"/>
              <a:ext cx="0" cy="1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4" name="Line 22"/>
            <p:cNvSpPr>
              <a:spLocks noChangeShapeType="1"/>
            </p:cNvSpPr>
            <p:nvPr/>
          </p:nvSpPr>
          <p:spPr bwMode="auto">
            <a:xfrm>
              <a:off x="1791" y="2426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5" name="Line 23"/>
            <p:cNvSpPr>
              <a:spLocks noChangeShapeType="1"/>
            </p:cNvSpPr>
            <p:nvPr/>
          </p:nvSpPr>
          <p:spPr bwMode="auto">
            <a:xfrm>
              <a:off x="2005" y="2426"/>
              <a:ext cx="0" cy="182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6" name="Line 24"/>
            <p:cNvSpPr>
              <a:spLocks noChangeShapeType="1"/>
            </p:cNvSpPr>
            <p:nvPr/>
          </p:nvSpPr>
          <p:spPr bwMode="auto">
            <a:xfrm>
              <a:off x="2214" y="2426"/>
              <a:ext cx="0" cy="182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7" name="Line 25"/>
            <p:cNvSpPr>
              <a:spLocks noChangeShapeType="1"/>
            </p:cNvSpPr>
            <p:nvPr/>
          </p:nvSpPr>
          <p:spPr bwMode="auto">
            <a:xfrm>
              <a:off x="2432" y="2426"/>
              <a:ext cx="0" cy="182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8" name="Line 26"/>
            <p:cNvSpPr>
              <a:spLocks noChangeShapeType="1"/>
            </p:cNvSpPr>
            <p:nvPr/>
          </p:nvSpPr>
          <p:spPr bwMode="auto">
            <a:xfrm>
              <a:off x="2641" y="2420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612" y="2593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845" y="2584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8221" name="Text Box 29"/>
            <p:cNvSpPr txBox="1">
              <a:spLocks noChangeArrowheads="1"/>
            </p:cNvSpPr>
            <p:nvPr/>
          </p:nvSpPr>
          <p:spPr bwMode="auto">
            <a:xfrm>
              <a:off x="1066" y="2586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8222" name="Text Box 30"/>
            <p:cNvSpPr txBox="1">
              <a:spLocks noChangeArrowheads="1"/>
            </p:cNvSpPr>
            <p:nvPr/>
          </p:nvSpPr>
          <p:spPr bwMode="auto">
            <a:xfrm>
              <a:off x="1253" y="2592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8223" name="Text Box 31"/>
            <p:cNvSpPr txBox="1">
              <a:spLocks noChangeArrowheads="1"/>
            </p:cNvSpPr>
            <p:nvPr/>
          </p:nvSpPr>
          <p:spPr bwMode="auto">
            <a:xfrm>
              <a:off x="1480" y="2586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8224" name="Text Box 32"/>
            <p:cNvSpPr txBox="1">
              <a:spLocks noChangeArrowheads="1"/>
            </p:cNvSpPr>
            <p:nvPr/>
          </p:nvSpPr>
          <p:spPr bwMode="auto">
            <a:xfrm>
              <a:off x="1701" y="2586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8225" name="Text Box 33"/>
            <p:cNvSpPr txBox="1">
              <a:spLocks noChangeArrowheads="1"/>
            </p:cNvSpPr>
            <p:nvPr/>
          </p:nvSpPr>
          <p:spPr bwMode="auto">
            <a:xfrm>
              <a:off x="1903" y="2592"/>
              <a:ext cx="22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 smtClean="0">
                  <a:solidFill>
                    <a:srgbClr val="800000"/>
                  </a:solidFill>
                </a:rPr>
                <a:t>1</a:t>
              </a:r>
              <a:endParaRPr lang="ru-RU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8228" name="Text Box 36"/>
            <p:cNvSpPr txBox="1">
              <a:spLocks noChangeArrowheads="1"/>
            </p:cNvSpPr>
            <p:nvPr/>
          </p:nvSpPr>
          <p:spPr bwMode="auto">
            <a:xfrm>
              <a:off x="836" y="2166"/>
              <a:ext cx="31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400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8229" name="Text Box 37"/>
            <p:cNvSpPr txBox="1">
              <a:spLocks noChangeArrowheads="1"/>
            </p:cNvSpPr>
            <p:nvPr/>
          </p:nvSpPr>
          <p:spPr bwMode="auto">
            <a:xfrm>
              <a:off x="1265" y="2169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 smtClean="0"/>
                <a:t> </a:t>
              </a:r>
              <a:endParaRPr lang="ru-RU" sz="2400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8231" name="Text Box 39"/>
            <p:cNvSpPr txBox="1">
              <a:spLocks noChangeArrowheads="1"/>
            </p:cNvSpPr>
            <p:nvPr/>
          </p:nvSpPr>
          <p:spPr bwMode="auto">
            <a:xfrm>
              <a:off x="1492" y="2166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400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8232" name="Text Box 40"/>
            <p:cNvSpPr txBox="1">
              <a:spLocks noChangeArrowheads="1"/>
            </p:cNvSpPr>
            <p:nvPr/>
          </p:nvSpPr>
          <p:spPr bwMode="auto">
            <a:xfrm>
              <a:off x="1897" y="2178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400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</p:grpSp>
      <p:sp>
        <p:nvSpPr>
          <p:cNvPr id="8233" name="Rectangle 41"/>
          <p:cNvSpPr>
            <a:spLocks noChangeArrowheads="1"/>
          </p:cNvSpPr>
          <p:nvPr/>
        </p:nvSpPr>
        <p:spPr bwMode="auto">
          <a:xfrm>
            <a:off x="1835150" y="4652963"/>
            <a:ext cx="69405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eriod"/>
            </a:pPr>
            <a:endParaRPr lang="ru-RU" sz="24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214686"/>
            <a:ext cx="142875" cy="619125"/>
          </a:xfrm>
          <a:prstGeom prst="rect">
            <a:avLst/>
          </a:prstGeom>
          <a:noFill/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3214686"/>
            <a:ext cx="142875" cy="619125"/>
          </a:xfrm>
          <a:prstGeom prst="rect">
            <a:avLst/>
          </a:prstGeom>
          <a:noFill/>
        </p:spPr>
      </p:pic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3214686"/>
            <a:ext cx="142875" cy="619125"/>
          </a:xfrm>
          <a:prstGeom prst="rect">
            <a:avLst/>
          </a:prstGeom>
          <a:noFill/>
        </p:spPr>
      </p:pic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214686"/>
            <a:ext cx="142875" cy="609600"/>
          </a:xfrm>
          <a:prstGeom prst="rect">
            <a:avLst/>
          </a:prstGeom>
          <a:noFill/>
        </p:spPr>
      </p:pic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214686"/>
            <a:ext cx="142875" cy="619125"/>
          </a:xfrm>
          <a:prstGeom prst="rect">
            <a:avLst/>
          </a:prstGeom>
          <a:noFill/>
        </p:spPr>
      </p:pic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214686"/>
            <a:ext cx="142875" cy="619125"/>
          </a:xfrm>
          <a:prstGeom prst="rect">
            <a:avLst/>
          </a:prstGeom>
          <a:noFill/>
        </p:spPr>
      </p:pic>
      <p:sp>
        <p:nvSpPr>
          <p:cNvPr id="56" name="TextBox 55"/>
          <p:cNvSpPr txBox="1"/>
          <p:nvPr/>
        </p:nvSpPr>
        <p:spPr>
          <a:xfrm>
            <a:off x="571472" y="414338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0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3" name="Line 14"/>
          <p:cNvSpPr>
            <a:spLocks noChangeShapeType="1"/>
          </p:cNvSpPr>
          <p:nvPr/>
        </p:nvSpPr>
        <p:spPr bwMode="auto">
          <a:xfrm>
            <a:off x="714348" y="4122739"/>
            <a:ext cx="75612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 rot="5400000">
            <a:off x="4287042" y="4142586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rot="5400000">
            <a:off x="4572000" y="4143380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5400000">
            <a:off x="4857752" y="4143380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5400000">
            <a:off x="5142710" y="4143380"/>
            <a:ext cx="286546" cy="7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5143504" y="42862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03" name="Прямая соединительная линия 102"/>
          <p:cNvCxnSpPr/>
          <p:nvPr/>
        </p:nvCxnSpPr>
        <p:spPr>
          <a:xfrm rot="5400000">
            <a:off x="642910" y="3714752"/>
            <a:ext cx="457203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1071538" y="2357430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1  группа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дробей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 rot="10800000" flipH="1" flipV="1">
            <a:off x="3214678" y="2357430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2  группа дробей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14348" y="4929198"/>
            <a:ext cx="2000264" cy="7386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400" dirty="0" smtClean="0"/>
              <a:t>Числитель меньше знаменателя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/>
              <a:t>Дроби меньше 1</a:t>
            </a:r>
            <a:endParaRPr lang="ru-RU" sz="1400" dirty="0"/>
          </a:p>
        </p:txBody>
      </p:sp>
      <p:sp>
        <p:nvSpPr>
          <p:cNvPr id="109" name="TextBox 108"/>
          <p:cNvSpPr txBox="1"/>
          <p:nvPr/>
        </p:nvSpPr>
        <p:spPr>
          <a:xfrm>
            <a:off x="3000364" y="4929198"/>
            <a:ext cx="1857388" cy="7386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400" dirty="0" smtClean="0"/>
              <a:t>Числитель больше знаменателя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/>
              <a:t>Дроби ≥ 1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135729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1285860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/>
              <a:t>Тема урока: </a:t>
            </a:r>
            <a:endParaRPr lang="ru-RU" sz="3200" b="1" i="1" u="sng" dirty="0"/>
          </a:p>
        </p:txBody>
      </p:sp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1128713" y="6448425"/>
            <a:ext cx="5937250" cy="4159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Black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967335"/>
            <a:ext cx="7358114" cy="2308324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Правильные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</a:t>
            </a:r>
            <a:endParaRPr lang="ru-RU" sz="4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неправильные </a:t>
            </a:r>
          </a:p>
          <a:p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дроби.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22" descr="school02-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0"/>
            <a:ext cx="1951038" cy="2319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29180" cy="1143000"/>
          </a:xfrm>
          <a:solidFill>
            <a:srgbClr val="FFFF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l"/>
            <a:r>
              <a:rPr lang="ru-RU" b="1" i="1" u="sng" dirty="0" smtClean="0"/>
              <a:t>Цель урока: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 smtClean="0"/>
          </a:p>
          <a:p>
            <a:pPr>
              <a:buNone/>
            </a:pPr>
            <a:endParaRPr lang="ru-RU" i="1" dirty="0" smtClean="0"/>
          </a:p>
          <a:p>
            <a:r>
              <a:rPr lang="ru-RU" b="1" i="1" dirty="0" smtClean="0"/>
              <a:t>Узнать, какие дроби называются </a:t>
            </a:r>
            <a:r>
              <a:rPr lang="ru-RU" b="1" i="1" dirty="0" smtClean="0">
                <a:solidFill>
                  <a:srgbClr val="C00000"/>
                </a:solidFill>
              </a:rPr>
              <a:t>правильными</a:t>
            </a:r>
            <a:r>
              <a:rPr lang="ru-RU" b="1" i="1" dirty="0" smtClean="0"/>
              <a:t> , а какие </a:t>
            </a:r>
            <a:r>
              <a:rPr lang="ru-RU" b="1" i="1" dirty="0" smtClean="0">
                <a:solidFill>
                  <a:srgbClr val="C00000"/>
                </a:solidFill>
              </a:rPr>
              <a:t>неправильными</a:t>
            </a:r>
            <a:r>
              <a:rPr lang="ru-RU" b="1" i="1" dirty="0" smtClean="0"/>
              <a:t>.</a:t>
            </a:r>
          </a:p>
          <a:p>
            <a:r>
              <a:rPr lang="ru-RU" b="1" i="1" dirty="0" smtClean="0"/>
              <a:t>Научиться их сравнивать</a:t>
            </a:r>
            <a:endParaRPr lang="ru-RU" b="1" i="1" dirty="0"/>
          </a:p>
        </p:txBody>
      </p:sp>
      <p:pic>
        <p:nvPicPr>
          <p:cNvPr id="8" name="Picture 4" descr="AN14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357166"/>
            <a:ext cx="14414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357166"/>
            <a:ext cx="4543428" cy="785818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2400" b="1" i="1" dirty="0" smtClean="0"/>
              <a:t>Среди дробей найти правильные и неправильные.</a:t>
            </a:r>
            <a:endParaRPr lang="ru-RU" sz="2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714620"/>
            <a:ext cx="123825" cy="552450"/>
          </a:xfrm>
          <a:prstGeom prst="rect">
            <a:avLst/>
          </a:prstGeom>
          <a:noFill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1500174"/>
            <a:ext cx="123825" cy="552450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857628"/>
            <a:ext cx="257175" cy="552450"/>
          </a:xfrm>
          <a:prstGeom prst="rect">
            <a:avLst/>
          </a:prstGeom>
          <a:noFill/>
        </p:spPr>
      </p:pic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Облако 20"/>
          <p:cNvSpPr/>
          <p:nvPr/>
        </p:nvSpPr>
        <p:spPr>
          <a:xfrm>
            <a:off x="4286248" y="1428736"/>
            <a:ext cx="1857388" cy="1071570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блако 25"/>
          <p:cNvSpPr/>
          <p:nvPr/>
        </p:nvSpPr>
        <p:spPr>
          <a:xfrm>
            <a:off x="4000496" y="3357562"/>
            <a:ext cx="1857388" cy="107157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блако 26"/>
          <p:cNvSpPr/>
          <p:nvPr/>
        </p:nvSpPr>
        <p:spPr>
          <a:xfrm>
            <a:off x="6357950" y="2571744"/>
            <a:ext cx="1857388" cy="107157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блако 27"/>
          <p:cNvSpPr/>
          <p:nvPr/>
        </p:nvSpPr>
        <p:spPr>
          <a:xfrm>
            <a:off x="428596" y="857232"/>
            <a:ext cx="1857388" cy="107157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блако 28"/>
          <p:cNvSpPr/>
          <p:nvPr/>
        </p:nvSpPr>
        <p:spPr>
          <a:xfrm>
            <a:off x="1785918" y="4714884"/>
            <a:ext cx="1857388" cy="107157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блако 29"/>
          <p:cNvSpPr/>
          <p:nvPr/>
        </p:nvSpPr>
        <p:spPr>
          <a:xfrm>
            <a:off x="1785918" y="2214554"/>
            <a:ext cx="1857388" cy="107157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блако 30"/>
          <p:cNvSpPr/>
          <p:nvPr/>
        </p:nvSpPr>
        <p:spPr>
          <a:xfrm>
            <a:off x="6000760" y="4857760"/>
            <a:ext cx="1857388" cy="107157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4929198"/>
            <a:ext cx="123825" cy="561975"/>
          </a:xfrm>
          <a:prstGeom prst="rect">
            <a:avLst/>
          </a:prstGeom>
          <a:noFill/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1714488"/>
            <a:ext cx="381000" cy="552450"/>
          </a:xfrm>
          <a:prstGeom prst="rect">
            <a:avLst/>
          </a:prstGeom>
          <a:noFill/>
        </p:spPr>
      </p:pic>
      <p:pic>
        <p:nvPicPr>
          <p:cNvPr id="34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3714752"/>
            <a:ext cx="257175" cy="552450"/>
          </a:xfrm>
          <a:prstGeom prst="rect">
            <a:avLst/>
          </a:prstGeom>
          <a:noFill/>
        </p:spPr>
      </p:pic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2571744"/>
            <a:ext cx="357190" cy="552450"/>
          </a:xfrm>
          <a:prstGeom prst="rect">
            <a:avLst/>
          </a:prstGeom>
          <a:noFill/>
        </p:spPr>
      </p:pic>
      <p:pic>
        <p:nvPicPr>
          <p:cNvPr id="36" name="Picture 1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928934"/>
            <a:ext cx="381000" cy="552450"/>
          </a:xfrm>
          <a:prstGeom prst="rect">
            <a:avLst/>
          </a:prstGeom>
          <a:noFill/>
        </p:spPr>
      </p:pic>
      <p:sp>
        <p:nvSpPr>
          <p:cNvPr id="266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43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1214422"/>
            <a:ext cx="123825" cy="552450"/>
          </a:xfrm>
          <a:prstGeom prst="rect">
            <a:avLst/>
          </a:prstGeom>
          <a:noFill/>
        </p:spPr>
      </p:pic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45" name="Picture 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5143512"/>
            <a:ext cx="123825" cy="552450"/>
          </a:xfrm>
          <a:prstGeom prst="rect">
            <a:avLst/>
          </a:prstGeom>
          <a:noFill/>
        </p:spPr>
      </p:pic>
      <p:sp>
        <p:nvSpPr>
          <p:cNvPr id="44" name="Облако 43"/>
          <p:cNvSpPr/>
          <p:nvPr/>
        </p:nvSpPr>
        <p:spPr>
          <a:xfrm>
            <a:off x="357158" y="3643314"/>
            <a:ext cx="1857388" cy="1071570"/>
          </a:xfrm>
          <a:prstGeom prst="cloud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4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5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49" name="Picture 2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857628"/>
            <a:ext cx="257175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i="1" u="sng" dirty="0" smtClean="0"/>
              <a:t>Работа в парах!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Даны три числа : </a:t>
            </a:r>
            <a:r>
              <a:rPr lang="ru-RU" b="1" dirty="0" smtClean="0">
                <a:solidFill>
                  <a:srgbClr val="C00000"/>
                </a:solidFill>
              </a:rPr>
              <a:t>11;  12;  13.</a:t>
            </a:r>
          </a:p>
          <a:p>
            <a:pPr>
              <a:buNone/>
            </a:pPr>
            <a:r>
              <a:rPr lang="ru-RU" dirty="0" smtClean="0"/>
              <a:t>Используя только эти числа составьте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Все правильные дроби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Все неправильные дроби</a:t>
            </a:r>
          </a:p>
          <a:p>
            <a:pPr algn="ctr">
              <a:buNone/>
            </a:pPr>
            <a:endParaRPr lang="ru-RU" dirty="0" smtClean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9" name="Picture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929066"/>
            <a:ext cx="2705103" cy="2000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0" name="Picture 20" descr="F:\ВСЕ для презентаций\аним\Новая папка\0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5" y="3214686"/>
            <a:ext cx="3286149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429420" cy="1143000"/>
          </a:xfrm>
          <a:solidFill>
            <a:srgbClr val="FFFF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i="1" dirty="0" smtClean="0"/>
              <a:t>Проверим!!!</a:t>
            </a:r>
            <a:endParaRPr lang="ru-RU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42873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</a:t>
            </a:r>
          </a:p>
          <a:p>
            <a:pPr algn="ctr">
              <a:buNone/>
            </a:pPr>
            <a:r>
              <a:rPr lang="ru-RU" dirty="0" smtClean="0"/>
              <a:t>  </a:t>
            </a:r>
            <a:endParaRPr lang="ru-RU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Правильные</a:t>
            </a:r>
            <a:r>
              <a:rPr lang="ru-RU" dirty="0" smtClean="0"/>
              <a:t>:</a:t>
            </a:r>
            <a:r>
              <a:rPr lang="ru-RU" b="1" dirty="0" smtClean="0"/>
              <a:t>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Неправильные</a:t>
            </a:r>
            <a:r>
              <a:rPr lang="ru-RU" dirty="0" smtClean="0"/>
              <a:t>:</a:t>
            </a: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2643182"/>
            <a:ext cx="333375" cy="676275"/>
          </a:xfrm>
          <a:prstGeom prst="rect">
            <a:avLst/>
          </a:prstGeom>
          <a:noFill/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2643182"/>
            <a:ext cx="333375" cy="676275"/>
          </a:xfrm>
          <a:prstGeom prst="rect">
            <a:avLst/>
          </a:prstGeom>
          <a:noFill/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2643182"/>
            <a:ext cx="333375" cy="676275"/>
          </a:xfrm>
          <a:prstGeom prst="rect">
            <a:avLst/>
          </a:prstGeom>
          <a:noFill/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929066"/>
            <a:ext cx="333375" cy="676275"/>
          </a:xfrm>
          <a:prstGeom prst="rect">
            <a:avLst/>
          </a:prstGeom>
          <a:noFill/>
        </p:spPr>
      </p:pic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3929066"/>
            <a:ext cx="333375" cy="676275"/>
          </a:xfrm>
          <a:prstGeom prst="rect">
            <a:avLst/>
          </a:prstGeom>
          <a:noFill/>
        </p:spPr>
      </p:pic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3929066"/>
            <a:ext cx="333375" cy="676275"/>
          </a:xfrm>
          <a:prstGeom prst="rect">
            <a:avLst/>
          </a:prstGeom>
          <a:noFill/>
        </p:spPr>
      </p:pic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3" name="Picture 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3929066"/>
            <a:ext cx="333375" cy="676275"/>
          </a:xfrm>
          <a:prstGeom prst="rect">
            <a:avLst/>
          </a:prstGeom>
          <a:noFill/>
        </p:spPr>
      </p:pic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5" name="Picture 1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3929066"/>
            <a:ext cx="333375" cy="676275"/>
          </a:xfrm>
          <a:prstGeom prst="rect">
            <a:avLst/>
          </a:prstGeom>
          <a:noFill/>
        </p:spPr>
      </p:pic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7" name="Picture 1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929066"/>
            <a:ext cx="333375" cy="676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i="1" dirty="0" smtClean="0"/>
              <a:t>Решаем вместе: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№ 977</a:t>
            </a:r>
          </a:p>
          <a:p>
            <a:endParaRPr lang="ru-RU" b="1" dirty="0" smtClean="0"/>
          </a:p>
          <a:p>
            <a:r>
              <a:rPr lang="ru-RU" b="1" dirty="0" smtClean="0"/>
              <a:t>№ 983</a:t>
            </a:r>
            <a:endParaRPr lang="ru-RU" b="1" dirty="0"/>
          </a:p>
        </p:txBody>
      </p:sp>
      <p:pic>
        <p:nvPicPr>
          <p:cNvPr id="4" name="Picture 4" descr="j034334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928802"/>
            <a:ext cx="377666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6286544" cy="1143000"/>
          </a:xfrm>
          <a:solidFill>
            <a:srgbClr val="FFFF00"/>
          </a:solidFill>
        </p:spPr>
        <p:txBody>
          <a:bodyPr/>
          <a:lstStyle/>
          <a:p>
            <a:r>
              <a:rPr lang="ru-RU" b="1" i="1" dirty="0" smtClean="0"/>
              <a:t>Домашнее задание</a:t>
            </a:r>
            <a:endParaRPr lang="ru-RU" b="1" i="1" dirty="0"/>
          </a:p>
        </p:txBody>
      </p:sp>
      <p:pic>
        <p:nvPicPr>
          <p:cNvPr id="4" name="Picture 4" descr="j0355323[1]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29454" y="142852"/>
            <a:ext cx="1794053" cy="181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5984" y="2357430"/>
            <a:ext cx="4143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Стр. 152  , вопросы</a:t>
            </a:r>
          </a:p>
          <a:p>
            <a:endParaRPr lang="ru-RU" sz="2400" b="1" i="1" dirty="0" smtClean="0"/>
          </a:p>
          <a:p>
            <a:pPr algn="ctr"/>
            <a:r>
              <a:rPr lang="ru-RU" sz="2400" b="1" i="1" dirty="0" smtClean="0"/>
              <a:t>№999</a:t>
            </a:r>
          </a:p>
          <a:p>
            <a:pPr algn="ctr"/>
            <a:r>
              <a:rPr lang="ru-RU" sz="2400" b="1" i="1" dirty="0" smtClean="0"/>
              <a:t>№1000</a:t>
            </a:r>
          </a:p>
          <a:p>
            <a:pPr algn="ctr"/>
            <a:r>
              <a:rPr lang="ru-RU" sz="2400" b="1" i="1" dirty="0" smtClean="0"/>
              <a:t>№1001 </a:t>
            </a:r>
            <a:endParaRPr lang="ru-RU" sz="2400" b="1" i="1" dirty="0"/>
          </a:p>
        </p:txBody>
      </p:sp>
      <p:pic>
        <p:nvPicPr>
          <p:cNvPr id="6" name="Picture 9" descr="COBJ04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929066"/>
            <a:ext cx="234156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543824" cy="1143000"/>
          </a:xfrm>
          <a:solidFill>
            <a:srgbClr val="FFFF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Приготовьте 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сигнальные карточки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71472" y="1785926"/>
            <a:ext cx="1714512" cy="164307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643306" y="3286124"/>
            <a:ext cx="1643074" cy="164307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715140" y="4214818"/>
            <a:ext cx="1714512" cy="17145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358114" cy="1143000"/>
          </a:xfrm>
          <a:solidFill>
            <a:srgbClr val="FFFF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i="1" u="sng" dirty="0" smtClean="0"/>
              <a:t>Подведем итоги урока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b="1" i="1" dirty="0" smtClean="0"/>
              <a:t>Даны дроби:</a:t>
            </a:r>
            <a:endParaRPr lang="ru-RU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sz="2400" b="1" i="1" dirty="0" smtClean="0"/>
              <a:t>Неправильная дробь –это…</a:t>
            </a:r>
          </a:p>
          <a:p>
            <a:endParaRPr lang="ru-RU" sz="2400" b="1" i="1" dirty="0" smtClean="0"/>
          </a:p>
          <a:p>
            <a:r>
              <a:rPr lang="ru-RU" sz="2400" b="1" i="1" dirty="0" smtClean="0"/>
              <a:t>Правильная дробь - …</a:t>
            </a:r>
          </a:p>
          <a:p>
            <a:endParaRPr lang="ru-RU" sz="2400" b="1" i="1" dirty="0" smtClean="0"/>
          </a:p>
          <a:p>
            <a:r>
              <a:rPr lang="ru-RU" sz="2400" b="1" i="1" dirty="0" smtClean="0"/>
              <a:t>Самая большая дробь -…</a:t>
            </a:r>
          </a:p>
          <a:p>
            <a:endParaRPr lang="ru-RU" sz="2400" b="1" i="1" dirty="0" smtClean="0"/>
          </a:p>
          <a:p>
            <a:endParaRPr lang="ru-RU" sz="2400" b="1" i="1" dirty="0" smtClean="0"/>
          </a:p>
          <a:p>
            <a:r>
              <a:rPr lang="ru-RU" sz="2400" b="1" i="1" dirty="0" smtClean="0"/>
              <a:t>Самая маленькая дробь - …</a:t>
            </a:r>
          </a:p>
          <a:p>
            <a:endParaRPr lang="ru-RU" sz="2400" b="1" i="1" dirty="0" smtClean="0"/>
          </a:p>
          <a:p>
            <a:r>
              <a:rPr lang="ru-RU" sz="2400" b="1" i="1" dirty="0" smtClean="0"/>
              <a:t>Дробь равная 1 - …</a:t>
            </a:r>
            <a:endParaRPr lang="ru-RU" sz="2400" b="1" i="1" dirty="0"/>
          </a:p>
        </p:txBody>
      </p:sp>
      <p:sp>
        <p:nvSpPr>
          <p:cNvPr id="5" name="Овал 4"/>
          <p:cNvSpPr/>
          <p:nvPr/>
        </p:nvSpPr>
        <p:spPr>
          <a:xfrm>
            <a:off x="357158" y="2214554"/>
            <a:ext cx="1343028" cy="13430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571604" y="3643314"/>
            <a:ext cx="1343028" cy="13430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786050" y="5072074"/>
            <a:ext cx="1343028" cy="13430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285992"/>
            <a:ext cx="276247" cy="1214446"/>
          </a:xfrm>
          <a:prstGeom prst="rect">
            <a:avLst/>
          </a:prstGeom>
          <a:noFill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1" y="3714752"/>
            <a:ext cx="357189" cy="1143008"/>
          </a:xfrm>
          <a:prstGeom prst="rect">
            <a:avLst/>
          </a:prstGeom>
          <a:noFill/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98508" y="5214950"/>
            <a:ext cx="244798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2214554"/>
            <a:ext cx="6143668" cy="1470025"/>
          </a:xfrm>
          <a:solidFill>
            <a:srgbClr val="FFFF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dirty="0" smtClean="0"/>
              <a:t>18.01.2013год.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z="48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ru-RU" sz="4800" b="1" dirty="0" smtClean="0">
                <a:solidFill>
                  <a:srgbClr val="0070C0"/>
                </a:solidFill>
                <a:latin typeface="Monotype Corsiva" pitchFamily="66" charset="0"/>
              </a:rPr>
              <a:t>Классная работа</a:t>
            </a:r>
            <a:r>
              <a:rPr lang="ru-RU" dirty="0" smtClean="0">
                <a:latin typeface="Monotype Corsiva" pitchFamily="66" charset="0"/>
              </a:rPr>
              <a:t>.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i="1" dirty="0" smtClean="0"/>
              <a:t>Математическая перестрелка</a:t>
            </a:r>
            <a:endParaRPr lang="ru-RU" b="1" i="1" dirty="0"/>
          </a:p>
        </p:txBody>
      </p:sp>
      <p:pic>
        <p:nvPicPr>
          <p:cNvPr id="4" name="Picture 5" descr="j0343363[1]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16" y="3786190"/>
            <a:ext cx="1748333" cy="1577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85720" y="1190625"/>
            <a:ext cx="6786610" cy="252412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Работаем в группах!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4000504"/>
            <a:ext cx="62151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002060"/>
                </a:solidFill>
              </a:rPr>
              <a:t>Подготовьте 2 вопроса  для других групп!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002060"/>
                </a:solidFill>
              </a:rPr>
              <a:t>Грамотно их сформулируйте!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002060"/>
                </a:solidFill>
              </a:rPr>
              <a:t>Выберите человека , который задаст ваши вопросы!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002060"/>
                </a:solidFill>
              </a:rPr>
              <a:t>Будьте готовы ответить на них сами! 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142852"/>
            <a:ext cx="6472254" cy="1000148"/>
          </a:xfrm>
          <a:solidFill>
            <a:srgbClr val="FFFF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i="1" dirty="0" smtClean="0"/>
              <a:t>Оцени свою работу на уроке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                          Я все понял и мне было интересно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            Я понял на уроке, но у   меня есть </a:t>
            </a:r>
          </a:p>
          <a:p>
            <a:pPr>
              <a:buNone/>
            </a:pPr>
            <a:r>
              <a:rPr lang="ru-RU" b="1" dirty="0" smtClean="0"/>
              <a:t>                          вопросы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           Я ничего не понял на уроке ,</a:t>
            </a:r>
          </a:p>
          <a:p>
            <a:pPr>
              <a:buNone/>
            </a:pPr>
            <a:r>
              <a:rPr lang="ru-RU" b="1" dirty="0" smtClean="0"/>
              <a:t>                       мне было скучно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785786" y="1428736"/>
            <a:ext cx="1000132" cy="92869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85786" y="2643182"/>
            <a:ext cx="1000132" cy="92869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85786" y="4000504"/>
            <a:ext cx="1000132" cy="92869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358246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ко 4"/>
          <p:cNvSpPr/>
          <p:nvPr/>
        </p:nvSpPr>
        <p:spPr>
          <a:xfrm>
            <a:off x="1714480" y="214290"/>
            <a:ext cx="4643470" cy="1571636"/>
          </a:xfrm>
          <a:prstGeom prst="cloud">
            <a:avLst/>
          </a:prstGeom>
          <a:solidFill>
            <a:srgbClr val="FFFF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Прочитайте дроби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2357422" y="1857364"/>
            <a:ext cx="1428760" cy="1214446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блако 6"/>
          <p:cNvSpPr/>
          <p:nvPr/>
        </p:nvSpPr>
        <p:spPr>
          <a:xfrm>
            <a:off x="4857752" y="1714488"/>
            <a:ext cx="2000264" cy="1071570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блако 7"/>
          <p:cNvSpPr/>
          <p:nvPr/>
        </p:nvSpPr>
        <p:spPr>
          <a:xfrm>
            <a:off x="7286644" y="857232"/>
            <a:ext cx="1500198" cy="1357322"/>
          </a:xfrm>
          <a:prstGeom prst="cloud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блако 8"/>
          <p:cNvSpPr/>
          <p:nvPr/>
        </p:nvSpPr>
        <p:spPr>
          <a:xfrm>
            <a:off x="2500298" y="3143248"/>
            <a:ext cx="2000264" cy="1357322"/>
          </a:xfrm>
          <a:prstGeom prst="cloud">
            <a:avLst/>
          </a:prstGeom>
          <a:blipFill>
            <a:blip r:embed="rId2"/>
            <a:tile tx="0" ty="0" sx="100000" sy="100000" flip="none" algn="tl"/>
          </a:blip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блако 9"/>
          <p:cNvSpPr/>
          <p:nvPr/>
        </p:nvSpPr>
        <p:spPr>
          <a:xfrm>
            <a:off x="5643570" y="3071810"/>
            <a:ext cx="1857388" cy="1143008"/>
          </a:xfrm>
          <a:prstGeom prst="cloud">
            <a:avLst/>
          </a:prstGeom>
          <a:solidFill>
            <a:srgbClr val="FFC000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лако 11"/>
          <p:cNvSpPr/>
          <p:nvPr/>
        </p:nvSpPr>
        <p:spPr>
          <a:xfrm>
            <a:off x="1285852" y="5143512"/>
            <a:ext cx="2286016" cy="1143008"/>
          </a:xfrm>
          <a:prstGeom prst="cloud">
            <a:avLst/>
          </a:prstGeom>
          <a:solidFill>
            <a:srgbClr val="6BE329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блако 12"/>
          <p:cNvSpPr/>
          <p:nvPr/>
        </p:nvSpPr>
        <p:spPr>
          <a:xfrm>
            <a:off x="4143372" y="4572008"/>
            <a:ext cx="2071702" cy="1428760"/>
          </a:xfrm>
          <a:prstGeom prst="cloud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/>
        </p:nvSpPr>
        <p:spPr>
          <a:xfrm>
            <a:off x="7286644" y="4572008"/>
            <a:ext cx="1428760" cy="1357322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1928802"/>
            <a:ext cx="357190" cy="928694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1714488"/>
            <a:ext cx="187693" cy="971827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1000108"/>
            <a:ext cx="248800" cy="1093781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3357562"/>
            <a:ext cx="428629" cy="1071570"/>
          </a:xfrm>
          <a:prstGeom prst="rect">
            <a:avLst/>
          </a:prstGeom>
          <a:noFill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3143248"/>
            <a:ext cx="219073" cy="975495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5286388"/>
            <a:ext cx="422496" cy="928694"/>
          </a:xfrm>
          <a:prstGeom prst="rect">
            <a:avLst/>
          </a:prstGeom>
          <a:noFill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4714884"/>
            <a:ext cx="285752" cy="1256231"/>
          </a:xfrm>
          <a:prstGeom prst="rect">
            <a:avLst/>
          </a:prstGeom>
          <a:noFill/>
        </p:spPr>
      </p:pic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4701407"/>
            <a:ext cx="428627" cy="942171"/>
          </a:xfrm>
          <a:prstGeom prst="rect">
            <a:avLst/>
          </a:prstGeom>
          <a:noFill/>
        </p:spPr>
      </p:pic>
      <p:pic>
        <p:nvPicPr>
          <p:cNvPr id="28" name="Picture 7" descr="school02-2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214554"/>
            <a:ext cx="1727200" cy="2352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572428" cy="1143000"/>
          </a:xfrm>
          <a:solidFill>
            <a:srgbClr val="FFFF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i="1" dirty="0" smtClean="0"/>
              <a:t>Приготовьте </a:t>
            </a:r>
            <a:br>
              <a:rPr lang="ru-RU" b="1" i="1" dirty="0" smtClean="0"/>
            </a:br>
            <a:r>
              <a:rPr lang="ru-RU" b="1" i="1" dirty="0" smtClean="0"/>
              <a:t>сигнальные карточки</a:t>
            </a:r>
            <a:endParaRPr lang="ru-RU" b="1" i="1" dirty="0"/>
          </a:p>
        </p:txBody>
      </p:sp>
      <p:sp>
        <p:nvSpPr>
          <p:cNvPr id="4" name="Овал 3"/>
          <p:cNvSpPr/>
          <p:nvPr/>
        </p:nvSpPr>
        <p:spPr>
          <a:xfrm>
            <a:off x="571472" y="1785926"/>
            <a:ext cx="1714512" cy="164307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643306" y="3286124"/>
            <a:ext cx="1643074" cy="164307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715140" y="4214818"/>
            <a:ext cx="1714512" cy="17145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F:\ВСЕ для презентаций\аним\54\BEAR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357694"/>
            <a:ext cx="1143008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3200" b="1" i="1" u="sng" dirty="0" smtClean="0"/>
              <a:t>1.  Как называется число </a:t>
            </a:r>
            <a:r>
              <a:rPr lang="ru-RU" sz="3200" b="1" i="1" u="sng" dirty="0" smtClean="0">
                <a:solidFill>
                  <a:srgbClr val="C00000"/>
                </a:solidFill>
              </a:rPr>
              <a:t>5</a:t>
            </a:r>
            <a:r>
              <a:rPr lang="ru-RU" sz="3200" b="1" i="1" u="sng" dirty="0" smtClean="0"/>
              <a:t> в записи </a:t>
            </a:r>
            <a:endParaRPr lang="ru-RU" sz="3200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b="1" dirty="0" smtClean="0"/>
              <a:t>Числитель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Знаменатель</a:t>
            </a:r>
          </a:p>
          <a:p>
            <a:endParaRPr lang="ru-RU" dirty="0" smtClean="0"/>
          </a:p>
          <a:p>
            <a:r>
              <a:rPr lang="ru-RU" b="1" dirty="0" smtClean="0"/>
              <a:t>Дробь</a:t>
            </a:r>
            <a:endParaRPr lang="ru-RU" b="1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285728"/>
            <a:ext cx="333375" cy="1071571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1952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000364" y="2071678"/>
            <a:ext cx="928694" cy="8572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071802" y="5072074"/>
            <a:ext cx="928694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786182" y="3643314"/>
            <a:ext cx="928694" cy="85725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3200" b="1" i="1" u="sng" dirty="0" smtClean="0"/>
              <a:t>2.  Как называется число 9 в записи </a:t>
            </a:r>
            <a:endParaRPr lang="ru-RU" sz="3200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b="1" dirty="0" smtClean="0"/>
              <a:t>Числитель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Знаменатель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Дробь</a:t>
            </a:r>
            <a:endParaRPr lang="ru-RU" b="1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285728"/>
            <a:ext cx="333375" cy="1071571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1952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000364" y="2071678"/>
            <a:ext cx="928694" cy="8572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928926" y="4357694"/>
            <a:ext cx="928694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857620" y="3357562"/>
            <a:ext cx="928694" cy="85725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3200" b="1" i="1" u="sng" dirty="0" smtClean="0"/>
              <a:t> Найдите ошибки!!!</a:t>
            </a:r>
            <a:endParaRPr lang="ru-RU" sz="3200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1952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714612" y="1928802"/>
            <a:ext cx="928694" cy="8572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786050" y="4786322"/>
            <a:ext cx="928694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643570" y="3357562"/>
            <a:ext cx="928694" cy="85725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000240"/>
            <a:ext cx="1219200" cy="800100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3500438"/>
            <a:ext cx="1219200" cy="800100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4857760"/>
            <a:ext cx="1619250" cy="800100"/>
          </a:xfrm>
          <a:prstGeom prst="rect">
            <a:avLst/>
          </a:prstGeom>
          <a:noFill/>
        </p:spPr>
      </p:pic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Решите задачу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solidFill>
            <a:srgbClr val="FFFF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b="1" dirty="0" smtClean="0"/>
              <a:t>Мама испекла разные пирожки.</a:t>
            </a:r>
          </a:p>
          <a:p>
            <a:pPr>
              <a:buNone/>
            </a:pPr>
            <a:r>
              <a:rPr lang="ru-RU" b="1" dirty="0" smtClean="0"/>
              <a:t>с мясом 10 штук, </a:t>
            </a:r>
          </a:p>
          <a:p>
            <a:pPr>
              <a:buNone/>
            </a:pPr>
            <a:r>
              <a:rPr lang="ru-RU" b="1" dirty="0" smtClean="0"/>
              <a:t>с творогом 12 штук,</a:t>
            </a:r>
          </a:p>
          <a:p>
            <a:pPr>
              <a:buNone/>
            </a:pPr>
            <a:r>
              <a:rPr lang="ru-RU" b="1" dirty="0" smtClean="0"/>
              <a:t>с повидлом 9 штук.</a:t>
            </a:r>
          </a:p>
          <a:p>
            <a:r>
              <a:rPr lang="ru-RU" b="1" dirty="0" smtClean="0"/>
              <a:t>Какую часть от общего количества пирожков составляют пирожки с мясом?</a:t>
            </a:r>
          </a:p>
          <a:p>
            <a:r>
              <a:rPr lang="ru-RU" b="1" dirty="0" smtClean="0"/>
              <a:t>С творогом?</a:t>
            </a:r>
          </a:p>
          <a:p>
            <a:r>
              <a:rPr lang="ru-RU" b="1" dirty="0" smtClean="0"/>
              <a:t>С повидлом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1857365"/>
            <a:ext cx="428628" cy="1214445"/>
          </a:xfrm>
          <a:prstGeom prst="rect">
            <a:avLst/>
          </a:prstGeom>
          <a:noFill/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3357562"/>
            <a:ext cx="560917" cy="1071571"/>
          </a:xfrm>
          <a:prstGeom prst="rect">
            <a:avLst/>
          </a:prstGeom>
          <a:noFill/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643445"/>
            <a:ext cx="500065" cy="1357323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5929322" y="2071678"/>
            <a:ext cx="771524" cy="7858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643702" y="3571876"/>
            <a:ext cx="771524" cy="7858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643834" y="5000636"/>
            <a:ext cx="771524" cy="78581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6215106" cy="1500166"/>
          </a:xfrm>
          <a:solidFill>
            <a:srgbClr val="FFFF00"/>
          </a:solidFill>
          <a:ln>
            <a:solidFill>
              <a:schemeClr val="accent6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Внимание!</a:t>
            </a:r>
            <a:br>
              <a:rPr lang="ru-RU" dirty="0" smtClean="0"/>
            </a:br>
            <a:r>
              <a:rPr lang="ru-RU" dirty="0" smtClean="0"/>
              <a:t>Решите задачу!!!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800" b="1" dirty="0" smtClean="0"/>
              <a:t>          Витя Верхоглядкин – отличный хоккеист. Недавно он принял участие в матче за честь школы. Игра продолжалась два периода по 30 минут. </a:t>
            </a:r>
            <a:r>
              <a:rPr lang="ru-RU" sz="2800" b="1" dirty="0" smtClean="0">
                <a:solidFill>
                  <a:srgbClr val="FF0000"/>
                </a:solidFill>
              </a:rPr>
              <a:t>Третью</a:t>
            </a:r>
            <a:r>
              <a:rPr lang="ru-RU" sz="2800" b="1" dirty="0" smtClean="0"/>
              <a:t> часть матча Витя подбирал себе клюшку, коньки и одевался в хоккейную форму,                           матча он сидел на скамейке  запасных. Остальное время Витя играл. Сколько шайб он забросил?</a:t>
            </a:r>
          </a:p>
          <a:p>
            <a:pPr algn="just">
              <a:buNone/>
            </a:pPr>
            <a:endParaRPr lang="ru-RU" sz="2800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643314"/>
            <a:ext cx="142875" cy="619125"/>
          </a:xfrm>
          <a:prstGeom prst="rect">
            <a:avLst/>
          </a:prstGeom>
          <a:noFill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786322"/>
            <a:ext cx="24288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343</Words>
  <PresentationFormat>Экран (4:3)</PresentationFormat>
  <Paragraphs>116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Внимание! </vt:lpstr>
      <vt:lpstr>18.01.2013год.</vt:lpstr>
      <vt:lpstr>Слайд 3</vt:lpstr>
      <vt:lpstr>Приготовьте  сигнальные карточки</vt:lpstr>
      <vt:lpstr>1.  Как называется число 5 в записи </vt:lpstr>
      <vt:lpstr>2.  Как называется число 9 в записи </vt:lpstr>
      <vt:lpstr> Найдите ошибки!!!</vt:lpstr>
      <vt:lpstr>Решите задачу</vt:lpstr>
      <vt:lpstr> Внимание! Решите задачу!!! </vt:lpstr>
      <vt:lpstr>Сравните эти дроби.</vt:lpstr>
      <vt:lpstr>Слайд 11</vt:lpstr>
      <vt:lpstr>Цель урока:</vt:lpstr>
      <vt:lpstr>Среди дробей найти правильные и неправильные.</vt:lpstr>
      <vt:lpstr>Работа в парах!</vt:lpstr>
      <vt:lpstr>Проверим!!!</vt:lpstr>
      <vt:lpstr>Решаем вместе:</vt:lpstr>
      <vt:lpstr>Домашнее задание</vt:lpstr>
      <vt:lpstr>Приготовьте  сигнальные карточки</vt:lpstr>
      <vt:lpstr>Подведем итоги урока</vt:lpstr>
      <vt:lpstr>Математическая перестрелка</vt:lpstr>
      <vt:lpstr>Оцени свою работу на уроке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18.02.2013год.</dc:title>
  <cp:lastModifiedBy>User</cp:lastModifiedBy>
  <cp:revision>96</cp:revision>
  <dcterms:modified xsi:type="dcterms:W3CDTF">2013-01-12T09:47:25Z</dcterms:modified>
</cp:coreProperties>
</file>