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72" autoAdjust="0"/>
    <p:restoredTop sz="94579" autoAdjust="0"/>
  </p:normalViewPr>
  <p:slideViewPr>
    <p:cSldViewPr>
      <p:cViewPr varScale="1">
        <p:scale>
          <a:sx n="61" d="100"/>
          <a:sy n="61" d="100"/>
        </p:scale>
        <p:origin x="-96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12/9/2012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</p:spPr>
        <p:txBody>
          <a:bodyPr>
            <a:normAutofit/>
          </a:bodyPr>
          <a:lstStyle/>
          <a:p>
            <a:r>
              <a:rPr lang="ru-RU" sz="1800" smtClean="0"/>
              <a:t>ДАНИЛОВА  Т.В. </a:t>
            </a:r>
            <a:endParaRPr lang="ru-RU" sz="1800" dirty="0"/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762000" y="2438400"/>
            <a:ext cx="7315200" cy="3048000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Нахождение числа по его дроби</a:t>
            </a:r>
            <a:endParaRPr lang="ru-RU" sz="6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Рисунок 5" descr="ю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381000"/>
            <a:ext cx="2468256" cy="1935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RCTR0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762000"/>
            <a:ext cx="18288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26"/>
          <p:cNvSpPr>
            <a:spLocks noGrp="1" noChangeArrowheads="1"/>
          </p:cNvSpPr>
          <p:nvPr>
            <p:ph type="title"/>
          </p:nvPr>
        </p:nvSpPr>
        <p:spPr bwMode="auto">
          <a:xfrm>
            <a:off x="2590800" y="704850"/>
            <a:ext cx="6172200" cy="3028950"/>
          </a:xfrm>
          <a:prstGeom prst="wedgeRoundRectCallout">
            <a:avLst>
              <a:gd name="adj1" fmla="val -65208"/>
              <a:gd name="adj2" fmla="val 6912"/>
              <a:gd name="adj3" fmla="val 16667"/>
            </a:avLst>
          </a:prstGeom>
          <a:solidFill>
            <a:srgbClr val="F8C8EA"/>
          </a:solidFill>
          <a:ln w="9525">
            <a:solidFill>
              <a:srgbClr val="F8C8EA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/>
            <a:r>
              <a:rPr lang="ru-RU" sz="5400" b="1" i="1" dirty="0" err="1" smtClean="0">
                <a:latin typeface="Georgia" pitchFamily="18" charset="0"/>
              </a:rPr>
              <a:t>Д.з</a:t>
            </a:r>
            <a:r>
              <a:rPr lang="ru-RU" sz="5400" b="1" i="1" dirty="0" smtClean="0">
                <a:latin typeface="Georgia" pitchFamily="18" charset="0"/>
              </a:rPr>
              <a:t> № 649,651,674</a:t>
            </a:r>
            <a:endParaRPr lang="ru-RU" sz="5400" b="1" i="1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>
            <a:normAutofit/>
          </a:bodyPr>
          <a:lstStyle/>
          <a:p>
            <a:r>
              <a:rPr lang="ru-RU" sz="7200" b="1" dirty="0" smtClean="0">
                <a:solidFill>
                  <a:srgbClr val="92D050"/>
                </a:solidFill>
              </a:rPr>
              <a:t>Спасибо за урок!</a:t>
            </a:r>
            <a:br>
              <a:rPr lang="ru-RU" sz="7200" b="1" dirty="0" smtClean="0">
                <a:solidFill>
                  <a:srgbClr val="92D050"/>
                </a:solidFill>
              </a:rPr>
            </a:br>
            <a:r>
              <a:rPr lang="ru-RU" sz="7200" b="1" dirty="0" smtClean="0">
                <a:solidFill>
                  <a:srgbClr val="92D050"/>
                </a:solidFill>
              </a:rPr>
              <a:t>Желаю Вам крепкого здоровья!</a:t>
            </a:r>
            <a:endParaRPr lang="ru-RU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544312"/>
          </a:xfrm>
        </p:spPr>
        <p:txBody>
          <a:bodyPr>
            <a:normAutofit fontScale="90000"/>
          </a:bodyPr>
          <a:lstStyle/>
          <a:p>
            <a:r>
              <a:rPr lang="ru-RU" sz="5400" dirty="0" smtClean="0"/>
              <a:t>Задача, конечно, не слишком простая:</a:t>
            </a:r>
            <a:br>
              <a:rPr lang="ru-RU" sz="5400" dirty="0" smtClean="0"/>
            </a:br>
            <a:r>
              <a:rPr lang="ru-RU" sz="5400" dirty="0" smtClean="0"/>
              <a:t>Играя учить и учиться играя,</a:t>
            </a:r>
            <a:br>
              <a:rPr lang="ru-RU" sz="5400" dirty="0" smtClean="0"/>
            </a:br>
            <a:r>
              <a:rPr lang="ru-RU" sz="5400" dirty="0" smtClean="0"/>
              <a:t>Но если с учебой сложить развлеченье, </a:t>
            </a:r>
            <a:br>
              <a:rPr lang="ru-RU" sz="5400" dirty="0" smtClean="0"/>
            </a:br>
            <a:r>
              <a:rPr lang="ru-RU" sz="5400" dirty="0" smtClean="0"/>
              <a:t>То праздником станет любое ученье!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78162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>Задача 1</a:t>
            </a:r>
            <a:r>
              <a:rPr lang="ru-RU" u="sng" dirty="0" smtClean="0"/>
              <a:t>.</a:t>
            </a:r>
            <a:r>
              <a:rPr lang="ru-RU" sz="3200" dirty="0" smtClean="0"/>
              <a:t>  </a:t>
            </a:r>
            <a:br>
              <a:rPr lang="ru-RU" sz="3200" dirty="0" smtClean="0"/>
            </a:br>
            <a:r>
              <a:rPr lang="ru-RU" dirty="0" smtClean="0"/>
              <a:t>Расчистили от снега        катка, что составляет  800 м². найдите площадь всего катка.   </a:t>
            </a:r>
            <a:endParaRPr lang="ru-RU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990600"/>
            <a:ext cx="228600" cy="1028700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905000" y="3962400"/>
            <a:ext cx="4495800" cy="1524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38100"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5B3D7"/>
            </a:extrusion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ru-RU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30" name="AutoShape 6"/>
          <p:cNvCxnSpPr>
            <a:cxnSpLocks noChangeShapeType="1"/>
          </p:cNvCxnSpPr>
          <p:nvPr/>
        </p:nvCxnSpPr>
        <p:spPr bwMode="auto">
          <a:xfrm>
            <a:off x="2819400" y="3962400"/>
            <a:ext cx="9525" cy="1524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031" name="AutoShape 7"/>
          <p:cNvCxnSpPr>
            <a:cxnSpLocks noChangeShapeType="1"/>
          </p:cNvCxnSpPr>
          <p:nvPr/>
        </p:nvCxnSpPr>
        <p:spPr bwMode="auto">
          <a:xfrm>
            <a:off x="3810000" y="3962400"/>
            <a:ext cx="9525" cy="1524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032" name="AutoShape 8"/>
          <p:cNvCxnSpPr>
            <a:cxnSpLocks noChangeShapeType="1"/>
          </p:cNvCxnSpPr>
          <p:nvPr/>
        </p:nvCxnSpPr>
        <p:spPr bwMode="auto">
          <a:xfrm>
            <a:off x="4724400" y="3962400"/>
            <a:ext cx="9525" cy="1524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033" name="AutoShape 9"/>
          <p:cNvCxnSpPr>
            <a:cxnSpLocks noChangeShapeType="1"/>
          </p:cNvCxnSpPr>
          <p:nvPr/>
        </p:nvCxnSpPr>
        <p:spPr bwMode="auto">
          <a:xfrm>
            <a:off x="5638800" y="3962400"/>
            <a:ext cx="9525" cy="1524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034" name="AutoShape 10"/>
          <p:cNvCxnSpPr>
            <a:cxnSpLocks noChangeShapeType="1"/>
          </p:cNvCxnSpPr>
          <p:nvPr/>
        </p:nvCxnSpPr>
        <p:spPr bwMode="auto">
          <a:xfrm flipV="1">
            <a:off x="2819400" y="3810000"/>
            <a:ext cx="142875" cy="1619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035" name="AutoShape 11"/>
          <p:cNvCxnSpPr>
            <a:cxnSpLocks noChangeShapeType="1"/>
          </p:cNvCxnSpPr>
          <p:nvPr/>
        </p:nvCxnSpPr>
        <p:spPr bwMode="auto">
          <a:xfrm flipV="1">
            <a:off x="3810000" y="3810000"/>
            <a:ext cx="142875" cy="1619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036" name="AutoShape 12"/>
          <p:cNvCxnSpPr>
            <a:cxnSpLocks noChangeShapeType="1"/>
          </p:cNvCxnSpPr>
          <p:nvPr/>
        </p:nvCxnSpPr>
        <p:spPr bwMode="auto">
          <a:xfrm flipV="1">
            <a:off x="4724400" y="3810000"/>
            <a:ext cx="142875" cy="1619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038" name="AutoShape 14"/>
          <p:cNvCxnSpPr>
            <a:cxnSpLocks noChangeShapeType="1"/>
          </p:cNvCxnSpPr>
          <p:nvPr/>
        </p:nvCxnSpPr>
        <p:spPr bwMode="auto">
          <a:xfrm flipV="1">
            <a:off x="5638800" y="3810000"/>
            <a:ext cx="142875" cy="1619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9800" y="3962400"/>
            <a:ext cx="304800" cy="1371600"/>
          </a:xfrm>
          <a:prstGeom prst="rect">
            <a:avLst/>
          </a:prstGeom>
          <a:noFill/>
        </p:spPr>
      </p:pic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3962400"/>
            <a:ext cx="304800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5162"/>
          </a:xfrm>
        </p:spPr>
        <p:txBody>
          <a:bodyPr>
            <a:normAutofit fontScale="90000"/>
          </a:bodyPr>
          <a:lstStyle/>
          <a:p>
            <a:r>
              <a:rPr lang="ru-RU" sz="5400" b="1" u="sng" dirty="0" smtClean="0"/>
              <a:t>Решение: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900" dirty="0" smtClean="0"/>
              <a:t>Пусть вся площадь катка – </a:t>
            </a:r>
            <a:r>
              <a:rPr lang="ru-RU" sz="4900" dirty="0" err="1" smtClean="0"/>
              <a:t>х</a:t>
            </a:r>
            <a:r>
              <a:rPr lang="ru-RU" sz="4900" dirty="0" smtClean="0"/>
              <a:t> м²</a:t>
            </a:r>
            <a:r>
              <a:rPr lang="ru-RU" sz="5300" dirty="0" smtClean="0"/>
              <a:t>.</a:t>
            </a:r>
            <a:br>
              <a:rPr lang="ru-RU" sz="5300" dirty="0" smtClean="0"/>
            </a:br>
            <a:r>
              <a:rPr lang="ru-RU" sz="5300" dirty="0" smtClean="0"/>
              <a:t>По условию     этой площади равны 800 м², т.е.  </a:t>
            </a:r>
            <a:br>
              <a:rPr lang="ru-RU" sz="53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33800" y="2514600"/>
            <a:ext cx="304800" cy="685800"/>
          </a:xfrm>
          <a:prstGeom prst="rect">
            <a:avLst/>
          </a:prstGeom>
          <a:noFill/>
        </p:spPr>
      </p:pic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4038600"/>
            <a:ext cx="2694709" cy="13716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102" descr="IMG3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-152400"/>
            <a:ext cx="1800225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>
            <a:normAutofit/>
          </a:bodyPr>
          <a:lstStyle/>
          <a:p>
            <a:r>
              <a:rPr lang="ru-RU" sz="5300" dirty="0" smtClean="0">
                <a:solidFill>
                  <a:schemeClr val="tx2">
                    <a:lumMod val="75000"/>
                  </a:schemeClr>
                </a:solidFill>
              </a:rPr>
              <a:t>Из полученного уравнения находим </a:t>
            </a:r>
            <a:br>
              <a:rPr lang="ru-RU" sz="53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5300" dirty="0" err="1" smtClean="0">
                <a:solidFill>
                  <a:schemeClr val="tx2">
                    <a:lumMod val="75000"/>
                  </a:schemeClr>
                </a:solidFill>
              </a:rPr>
              <a:t>х</a:t>
            </a:r>
            <a:r>
              <a:rPr lang="ru-RU" sz="5300" dirty="0" smtClean="0">
                <a:solidFill>
                  <a:schemeClr val="tx2">
                    <a:lumMod val="75000"/>
                  </a:schemeClr>
                </a:solidFill>
              </a:rPr>
              <a:t> = 800:     = 800*    =2000.</a:t>
            </a:r>
            <a:br>
              <a:rPr lang="ru-RU" sz="53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5300" dirty="0" smtClean="0">
                <a:solidFill>
                  <a:schemeClr val="tx2">
                    <a:lumMod val="75000"/>
                  </a:schemeClr>
                </a:solidFill>
              </a:rPr>
              <a:t>Ответ: площадь катка равна 2000 м². </a:t>
            </a:r>
            <a:br>
              <a:rPr lang="ru-RU" sz="53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2209800"/>
            <a:ext cx="304800" cy="914400"/>
          </a:xfrm>
          <a:prstGeom prst="rect">
            <a:avLst/>
          </a:prstGeom>
          <a:noFill/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2286000"/>
            <a:ext cx="254000" cy="762000"/>
          </a:xfrm>
          <a:prstGeom prst="rect">
            <a:avLst/>
          </a:prstGeom>
          <a:noFill/>
        </p:spPr>
      </p:pic>
      <p:pic>
        <p:nvPicPr>
          <p:cNvPr id="8" name="Рисунок 7" descr="penclhpy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48400" y="4114800"/>
            <a:ext cx="1857388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/>
          </a:bodyPr>
          <a:lstStyle/>
          <a:p>
            <a:r>
              <a:rPr lang="ru-RU" sz="5400" b="1" i="1" u="sng" dirty="0" smtClean="0">
                <a:solidFill>
                  <a:schemeClr val="tx2">
                    <a:lumMod val="75000"/>
                  </a:schemeClr>
                </a:solidFill>
              </a:rPr>
              <a:t>Правило нахождения числа по его дроби: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чтобы найти число по данному значению его дроби, надо это значение разделить на дробь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" name="Picture 4" descr="(201)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29527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5162"/>
          </a:xfrm>
        </p:spPr>
        <p:txBody>
          <a:bodyPr/>
          <a:lstStyle/>
          <a:p>
            <a:r>
              <a:rPr lang="ru-RU" b="1" u="sng" dirty="0" smtClean="0"/>
              <a:t>Задача 2.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пшеницей засеяно 2400 га, что составляет 0,8 всего поля. Найдите площадь всего поля.</a:t>
            </a:r>
            <a:endParaRPr lang="ru-RU" b="1" u="sng" dirty="0"/>
          </a:p>
        </p:txBody>
      </p:sp>
      <p:pic>
        <p:nvPicPr>
          <p:cNvPr id="4" name="Picture 15" descr="(216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381000"/>
            <a:ext cx="4206875" cy="302418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5029200" y="17526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3000 га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>
            <a:normAutofit fontScale="90000"/>
          </a:bodyPr>
          <a:lstStyle/>
          <a:p>
            <a:r>
              <a:rPr lang="ru-RU" sz="5400" b="1" u="sng" dirty="0" smtClean="0"/>
              <a:t>Задача 3. </a:t>
            </a:r>
            <a:br>
              <a:rPr lang="ru-RU" sz="5400" b="1" u="sng" dirty="0" smtClean="0"/>
            </a:br>
            <a:r>
              <a:rPr lang="ru-RU" dirty="0" smtClean="0"/>
              <a:t>увеличив производительность труда на 7%, рабочий сделал за этот же срок на 98 деталей больше, чем намечалось по плану. Сколько деталей рабочий должен был сделать по плану</a:t>
            </a:r>
            <a:r>
              <a:rPr lang="en-US" dirty="0" smtClean="0"/>
              <a:t>?</a:t>
            </a:r>
            <a:endParaRPr lang="ru-RU" sz="5400" b="1" u="sng" dirty="0"/>
          </a:p>
        </p:txBody>
      </p:sp>
      <p:pic>
        <p:nvPicPr>
          <p:cNvPr id="4" name="Picture 102" descr="IMG3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152400"/>
            <a:ext cx="1800225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RCTR06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0"/>
            <a:ext cx="2540000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09800"/>
            <a:ext cx="8305800" cy="3962400"/>
          </a:xfrm>
          <a:prstGeom prst="cloudCallout">
            <a:avLst>
              <a:gd name="adj1" fmla="val 27259"/>
              <a:gd name="adj2" fmla="val -69056"/>
            </a:avLst>
          </a:prstGeom>
          <a:solidFill>
            <a:srgbClr val="FFFF99"/>
          </a:solidFill>
          <a:ln w="9525">
            <a:solidFill>
              <a:srgbClr val="FF6600"/>
            </a:solidFill>
            <a:round/>
            <a:headEnd/>
            <a:tailEnd/>
          </a:ln>
        </p:spPr>
        <p:txBody>
          <a:bodyPr>
            <a:normAutofit fontScale="90000"/>
          </a:bodyPr>
          <a:lstStyle/>
          <a:p>
            <a:r>
              <a:rPr lang="ru-RU" sz="6000" b="1" dirty="0" smtClean="0"/>
              <a:t>Решаем на уроке</a:t>
            </a:r>
            <a:br>
              <a:rPr lang="ru-RU" sz="6000" b="1" dirty="0" smtClean="0"/>
            </a:br>
            <a:r>
              <a:rPr lang="ru-RU" dirty="0" smtClean="0"/>
              <a:t>№ 647, 648,653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</TotalTime>
  <Words>50</Words>
  <PresentationFormat>Экран (4:3)</PresentationFormat>
  <Paragraphs>13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ДАНИЛОВА  Т.В. </vt:lpstr>
      <vt:lpstr>Задача, конечно, не слишком простая: Играя учить и учиться играя, Но если с учебой сложить развлеченье,  То праздником станет любое ученье!</vt:lpstr>
      <vt:lpstr>Задача 1.   Расчистили от снега        катка, что составляет  800 м². найдите площадь всего катка.   </vt:lpstr>
      <vt:lpstr>Решение: Пусть вся площадь катка – х м². По условию     этой площади равны 800 м², т.е.         </vt:lpstr>
      <vt:lpstr>Из полученного уравнения находим  х = 800:     = 800*    =2000. Ответ: площадь катка равна 2000 м².   </vt:lpstr>
      <vt:lpstr>Правило нахождения числа по его дроби: чтобы найти число по данному значению его дроби, надо это значение разделить на дробь</vt:lpstr>
      <vt:lpstr>Задача 2. пшеницей засеяно 2400 га, что составляет 0,8 всего поля. Найдите площадь всего поля.</vt:lpstr>
      <vt:lpstr>Задача 3.  увеличив производительность труда на 7%, рабочий сделал за этот же срок на 98 деталей больше, чем намечалось по плану. Сколько деталей рабочий должен был сделать по плану?</vt:lpstr>
      <vt:lpstr>Решаем на уроке № 647, 648,653</vt:lpstr>
      <vt:lpstr>Д.з № 649,651,674</vt:lpstr>
      <vt:lpstr>Спасибо за урок! Желаю Вам крепкого здоровья!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Нахождение числа по его дроби</dc:title>
  <dc:creator>юзер</dc:creator>
  <cp:lastModifiedBy>юзер</cp:lastModifiedBy>
  <cp:revision>10</cp:revision>
  <dcterms:created xsi:type="dcterms:W3CDTF">2012-12-02T10:35:27Z</dcterms:created>
  <dcterms:modified xsi:type="dcterms:W3CDTF">2012-12-09T14:19:34Z</dcterms:modified>
</cp:coreProperties>
</file>