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59" r:id="rId3"/>
    <p:sldId id="256" r:id="rId4"/>
    <p:sldId id="257" r:id="rId5"/>
    <p:sldId id="258" r:id="rId6"/>
    <p:sldId id="260" r:id="rId7"/>
    <p:sldId id="261" r:id="rId8"/>
    <p:sldId id="262" r:id="rId9"/>
    <p:sldId id="263" r:id="rId10"/>
    <p:sldId id="264" r:id="rId11"/>
    <p:sldId id="265"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60"/>
  </p:normalViewPr>
  <p:slideViewPr>
    <p:cSldViewPr>
      <p:cViewPr varScale="1">
        <p:scale>
          <a:sx n="69" d="100"/>
          <a:sy n="69" d="100"/>
        </p:scale>
        <p:origin x="-55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67EA126-FF21-4935-8E62-24F3917059F7}" type="datetimeFigureOut">
              <a:rPr lang="ru-RU" smtClean="0"/>
              <a:pPr/>
              <a:t>10.01.2013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9215617-5BB1-4419-A1C8-3D300D816B03}"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67EA126-FF21-4935-8E62-24F3917059F7}" type="datetimeFigureOut">
              <a:rPr lang="ru-RU" smtClean="0"/>
              <a:pPr/>
              <a:t>10.01.2013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9215617-5BB1-4419-A1C8-3D300D816B0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67EA126-FF21-4935-8E62-24F3917059F7}" type="datetimeFigureOut">
              <a:rPr lang="ru-RU" smtClean="0"/>
              <a:pPr/>
              <a:t>10.01.2013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9215617-5BB1-4419-A1C8-3D300D816B0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67EA126-FF21-4935-8E62-24F3917059F7}" type="datetimeFigureOut">
              <a:rPr lang="ru-RU" smtClean="0"/>
              <a:pPr/>
              <a:t>10.01.2013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9215617-5BB1-4419-A1C8-3D300D816B03}"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67EA126-FF21-4935-8E62-24F3917059F7}" type="datetimeFigureOut">
              <a:rPr lang="ru-RU" smtClean="0"/>
              <a:pPr/>
              <a:t>10.01.2013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9215617-5BB1-4419-A1C8-3D300D816B03}"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67EA126-FF21-4935-8E62-24F3917059F7}" type="datetimeFigureOut">
              <a:rPr lang="ru-RU" smtClean="0"/>
              <a:pPr/>
              <a:t>10.01.2013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9215617-5BB1-4419-A1C8-3D300D816B03}"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67EA126-FF21-4935-8E62-24F3917059F7}" type="datetimeFigureOut">
              <a:rPr lang="ru-RU" smtClean="0"/>
              <a:pPr/>
              <a:t>10.01.2013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9215617-5BB1-4419-A1C8-3D300D816B03}"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67EA126-FF21-4935-8E62-24F3917059F7}" type="datetimeFigureOut">
              <a:rPr lang="ru-RU" smtClean="0"/>
              <a:pPr/>
              <a:t>10.01.2013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9215617-5BB1-4419-A1C8-3D300D816B0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67EA126-FF21-4935-8E62-24F3917059F7}" type="datetimeFigureOut">
              <a:rPr lang="ru-RU" smtClean="0"/>
              <a:pPr/>
              <a:t>10.01.2013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9215617-5BB1-4419-A1C8-3D300D816B0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67EA126-FF21-4935-8E62-24F3917059F7}" type="datetimeFigureOut">
              <a:rPr lang="ru-RU" smtClean="0"/>
              <a:pPr/>
              <a:t>10.01.2013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9215617-5BB1-4419-A1C8-3D300D816B03}"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67EA126-FF21-4935-8E62-24F3917059F7}" type="datetimeFigureOut">
              <a:rPr lang="ru-RU" smtClean="0"/>
              <a:pPr/>
              <a:t>10.01.2013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9215617-5BB1-4419-A1C8-3D300D816B03}"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7EA126-FF21-4935-8E62-24F3917059F7}" type="datetimeFigureOut">
              <a:rPr lang="ru-RU" smtClean="0"/>
              <a:pPr/>
              <a:t>10.01.2013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215617-5BB1-4419-A1C8-3D300D816B03}"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hyperlink" Target="http://ru.wikipedia.org/wiki/%D0%91%D0%BE%D1%80%D0%B4%D1%8E%D1%80_(%D1%81%D0%B0%D0%B4%D0%BE%D0%B2%D0%BE%D0%B4%D1%81%D1%82%D0%B2%D0%BE)" TargetMode="External"/><Relationship Id="rId3" Type="http://schemas.openxmlformats.org/officeDocument/2006/relationships/hyperlink" Target="http://ru.wikipedia.org/wiki/%D0%9E%D0%B7%D0%B5%D0%BB%D0%B5%D0%BD%D0%B5%D0%BD%D0%B8%D0%B5" TargetMode="External"/><Relationship Id="rId7" Type="http://schemas.openxmlformats.org/officeDocument/2006/relationships/hyperlink" Target="http://ru.wikipedia.org/wiki/%D0%96%D0%B8%D0%B2%D0%B0%D1%8F_%D0%B8%D0%B7%D0%B3%D0%BE%D1%80%D0%BE%D0%B4%D1%8C" TargetMode="External"/><Relationship Id="rId2" Type="http://schemas.openxmlformats.org/officeDocument/2006/relationships/image" Target="../media/image1.jpeg"/><Relationship Id="rId1" Type="http://schemas.openxmlformats.org/officeDocument/2006/relationships/slideLayout" Target="../slideLayouts/slideLayout8.xml"/><Relationship Id="rId6" Type="http://schemas.openxmlformats.org/officeDocument/2006/relationships/hyperlink" Target="http://ru.wikipedia.org/wiki/%D0%9B%D0%B8%D1%81%D1%82%D0%B2%D0%B0" TargetMode="External"/><Relationship Id="rId11" Type="http://schemas.openxmlformats.org/officeDocument/2006/relationships/hyperlink" Target="http://ru.wikipedia.org/wiki/%D0%92%D0%B5%D1%80%D0%B1%D0%BD%D0%BE%D0%B5_%D0%B2%D0%BE%D1%81%D0%BA%D1%80%D0%B5%D1%81%D0%B5%D0%BD%D1%8C%D0%B5" TargetMode="External"/><Relationship Id="rId5" Type="http://schemas.openxmlformats.org/officeDocument/2006/relationships/hyperlink" Target="http://ru.wikipedia.org/wiki/%D0%9A%D1%80%D0%BE%D0%BD%D0%B0_%D0%B4%D0%B5%D1%80%D0%B5%D0%B2%D0%B0" TargetMode="External"/><Relationship Id="rId10" Type="http://schemas.openxmlformats.org/officeDocument/2006/relationships/hyperlink" Target="http://ru.wikipedia.org/wiki/%D0%97%D0%B0%D0%BF%D0%B0%D0%B4%D0%BD%D0%B0%D1%8F_%D0%95%D0%B2%D1%80%D0%BE%D0%BF%D0%B0" TargetMode="External"/><Relationship Id="rId4" Type="http://schemas.openxmlformats.org/officeDocument/2006/relationships/hyperlink" Target="http://ru.wikipedia.org/wiki/%D0%A1%D0%B0%D0%B4%D0%BE%D0%B2%D0%BE%D0%B4%D1%81%D1%82%D0%B2%D0%BE" TargetMode="External"/><Relationship Id="rId9" Type="http://schemas.openxmlformats.org/officeDocument/2006/relationships/hyperlink" Target="http://ru.wikipedia.org/wiki/%D0%9A%D0%B0%D1%82%D0%BE%D0%BB%D0%B8%D0%BA%D0%B8"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hyperlink" Target="http://ru.wikipedia.org/w/index.php?title=%D0%98%D0%BD%D0%B4%D0%B8%D0%B9%D1%81%D0%BA%D0%B8%D0%B9_%D0%B1%D0%BE%D1%82%D0%B0%D0%BD%D0%B8%D1%87%D0%B5%D1%81%D0%BA%D0%B8%D0%B9_%D1%81%D0%B0%D0%B4&amp;action=edit&amp;redlink=1" TargetMode="External"/><Relationship Id="rId2" Type="http://schemas.openxmlformats.org/officeDocument/2006/relationships/hyperlink" Target="http://ru.wikipedia.org/wiki/%D0%9A%D1%80%D0%BE%D0%BD%D0%B0_%D0%B4%D0%B5%D1%80%D0%B5%D0%B2%D0%B0" TargetMode="External"/><Relationship Id="rId1" Type="http://schemas.openxmlformats.org/officeDocument/2006/relationships/slideLayout" Target="../slideLayouts/slideLayout8.xml"/><Relationship Id="rId6" Type="http://schemas.openxmlformats.org/officeDocument/2006/relationships/image" Target="../media/image4.jpeg"/><Relationship Id="rId5" Type="http://schemas.openxmlformats.org/officeDocument/2006/relationships/hyperlink" Target="http://ru.wikipedia.org/wiki/%D0%9A%D0%BE%D1%80%D0%B5%D0%BD%D1%8C" TargetMode="External"/><Relationship Id="rId4" Type="http://schemas.openxmlformats.org/officeDocument/2006/relationships/hyperlink" Target="http://ru.wikipedia.org/wiki/%D0%A5%D0%B0%D1%83%D1%80%D0%B0"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Смотр знаний</a:t>
            </a:r>
            <a:br>
              <a:rPr lang="ru-RU" dirty="0" smtClean="0"/>
            </a:br>
            <a:r>
              <a:rPr lang="ru-RU" dirty="0" smtClean="0"/>
              <a:t>6класс</a:t>
            </a:r>
            <a:endParaRPr lang="ru-RU" dirty="0"/>
          </a:p>
        </p:txBody>
      </p:sp>
      <p:sp>
        <p:nvSpPr>
          <p:cNvPr id="3" name="Подзаголовок 2"/>
          <p:cNvSpPr>
            <a:spLocks noGrp="1"/>
          </p:cNvSpPr>
          <p:nvPr>
            <p:ph type="subTitle" idx="1"/>
          </p:nvPr>
        </p:nvSpPr>
        <p:spPr/>
        <p:txBody>
          <a:bodyPr/>
          <a:lstStyle/>
          <a:p>
            <a:r>
              <a:rPr lang="ru-RU" u="sng" dirty="0" smtClean="0"/>
              <a:t>Действия с рациональными числами</a:t>
            </a:r>
            <a:endParaRPr lang="ru-RU" u="sng"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800" dirty="0" smtClean="0"/>
              <a:t>Бобры</a:t>
            </a:r>
            <a:endParaRPr lang="ru-RU" sz="4800" dirty="0"/>
          </a:p>
        </p:txBody>
      </p:sp>
      <p:sp>
        <p:nvSpPr>
          <p:cNvPr id="4" name="Текст 3"/>
          <p:cNvSpPr>
            <a:spLocks noGrp="1"/>
          </p:cNvSpPr>
          <p:nvPr>
            <p:ph type="body" sz="half" idx="2"/>
          </p:nvPr>
        </p:nvSpPr>
        <p:spPr/>
        <p:txBody>
          <a:bodyPr>
            <a:normAutofit lnSpcReduction="10000"/>
          </a:bodyPr>
          <a:lstStyle/>
          <a:p>
            <a:r>
              <a:rPr lang="ru-RU" dirty="0"/>
              <a:t>бобр – это довольно большой зверь, достигающий 30 кг веса. Он по праву считается одним из самых крупных представителей отряда грызунов. У бобра ценный мех. Сам он живет вдоль берегов рек, строит хатки и плотины. Слух у бобра отменный, хотя маленькие уши едва заметны среди меха. И уши, и ноздри при нырянии </a:t>
            </a:r>
            <a:r>
              <a:rPr lang="ru-RU" dirty="0" smtClean="0"/>
              <a:t>плотно закрываются</a:t>
            </a:r>
            <a:r>
              <a:rPr lang="ru-RU" dirty="0"/>
              <a:t>. Бобры – прекрасные пловцы и ныряльщики. Их роскошный мех, густой, высокий, с сильно развитым пухом, плохо намокает и помогает сохранять тепло и в ледяной воде. Этому же способствует и толстый слой подкожного жира</a:t>
            </a:r>
            <a:r>
              <a:rPr lang="ru-RU" dirty="0" smtClean="0"/>
              <a:t> Бобры </a:t>
            </a:r>
            <a:r>
              <a:rPr lang="ru-RU" dirty="0"/>
              <a:t>– неутомимые трудяги, их строительная деятельность сложна и разнообразна. </a:t>
            </a:r>
            <a:r>
              <a:rPr lang="ru-RU" dirty="0" smtClean="0"/>
              <a:t>Они </a:t>
            </a:r>
            <a:r>
              <a:rPr lang="ru-RU" dirty="0"/>
              <a:t>умеют сооружать плотины</a:t>
            </a:r>
          </a:p>
        </p:txBody>
      </p:sp>
      <p:pic>
        <p:nvPicPr>
          <p:cNvPr id="5" name="Содержимое 4" descr="Обыкновенный бобр"/>
          <p:cNvPicPr>
            <a:picLocks noGrp="1"/>
          </p:cNvPicPr>
          <p:nvPr>
            <p:ph idx="1"/>
          </p:nvPr>
        </p:nvPicPr>
        <p:blipFill>
          <a:blip r:embed="rId2" cstate="print"/>
          <a:srcRect/>
          <a:stretch>
            <a:fillRect/>
          </a:stretch>
        </p:blipFill>
        <p:spPr bwMode="auto">
          <a:xfrm>
            <a:off x="4143372" y="642918"/>
            <a:ext cx="4286280" cy="4857784"/>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400" dirty="0" smtClean="0"/>
              <a:t>Фламинго</a:t>
            </a:r>
            <a:endParaRPr lang="ru-RU" sz="4400" dirty="0"/>
          </a:p>
        </p:txBody>
      </p:sp>
      <p:sp>
        <p:nvSpPr>
          <p:cNvPr id="4" name="Текст 3"/>
          <p:cNvSpPr>
            <a:spLocks noGrp="1"/>
          </p:cNvSpPr>
          <p:nvPr>
            <p:ph type="body" sz="half" idx="2"/>
          </p:nvPr>
        </p:nvSpPr>
        <p:spPr/>
        <p:txBody>
          <a:bodyPr>
            <a:normAutofit fontScale="92500" lnSpcReduction="20000"/>
          </a:bodyPr>
          <a:lstStyle/>
          <a:p>
            <a:r>
              <a:rPr lang="ru-RU" sz="1800" dirty="0"/>
              <a:t>На земном шаре обитают птицы – безошибочные составители прогноза погоды на лето. Название одной из этих птиц зашифровано примерами.</a:t>
            </a:r>
          </a:p>
          <a:p>
            <a:endParaRPr lang="ru-RU" sz="1800" dirty="0" smtClean="0"/>
          </a:p>
          <a:p>
            <a:r>
              <a:rPr lang="ru-RU" sz="1800" dirty="0" smtClean="0"/>
              <a:t>Эти </a:t>
            </a:r>
            <a:r>
              <a:rPr lang="ru-RU" sz="1800" dirty="0"/>
              <a:t>птицы из песка строят гнезда в форме усеченного конуса, в верхнем основании делают углубления, в которые откладывают яйца. Высота гнезда зависит от того, каким будет лето: сухим или дождливым. Если лето ожидается дождливым, то гнезда строятся высокими, чтобы не могла затопить вода, если засушливым – то более низким.</a:t>
            </a:r>
          </a:p>
          <a:p>
            <a:endParaRPr lang="ru-RU" dirty="0"/>
          </a:p>
        </p:txBody>
      </p:sp>
      <p:pic>
        <p:nvPicPr>
          <p:cNvPr id="5" name="Содержимое 4" descr="Lightmatter flamingo.jpg"/>
          <p:cNvPicPr>
            <a:picLocks noGrp="1"/>
          </p:cNvPicPr>
          <p:nvPr>
            <p:ph idx="1"/>
          </p:nvPr>
        </p:nvPicPr>
        <p:blipFill>
          <a:blip r:embed="rId2" cstate="print"/>
          <a:srcRect/>
          <a:stretch>
            <a:fillRect/>
          </a:stretch>
        </p:blipFill>
        <p:spPr bwMode="auto">
          <a:xfrm>
            <a:off x="4357686" y="1000108"/>
            <a:ext cx="3786214" cy="4786346"/>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Ботанический сад</a:t>
            </a:r>
            <a:endParaRPr lang="ru-RU" dirty="0"/>
          </a:p>
        </p:txBody>
      </p:sp>
      <p:sp>
        <p:nvSpPr>
          <p:cNvPr id="3" name="Подзаголовок 2"/>
          <p:cNvSpPr>
            <a:spLocks noGrp="1"/>
          </p:cNvSpPr>
          <p:nvPr>
            <p:ph type="subTitle" idx="1"/>
          </p:nvPr>
        </p:nvSpPr>
        <p:spPr/>
        <p:txBody>
          <a:bodyPr/>
          <a:lstStyle/>
          <a:p>
            <a:r>
              <a:rPr lang="ru-RU" dirty="0" smtClean="0"/>
              <a:t>Выполните задания и вы узнаете много интересного</a:t>
            </a: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714356"/>
            <a:ext cx="3008313" cy="720744"/>
          </a:xfrm>
        </p:spPr>
        <p:txBody>
          <a:bodyPr/>
          <a:lstStyle/>
          <a:p>
            <a:r>
              <a:rPr lang="ru-RU" sz="3600" dirty="0" smtClean="0"/>
              <a:t>самшит</a:t>
            </a:r>
            <a:endParaRPr lang="ru-RU" sz="3600" dirty="0"/>
          </a:p>
        </p:txBody>
      </p:sp>
      <p:pic>
        <p:nvPicPr>
          <p:cNvPr id="7" name="Содержимое 6" descr="Самшит"/>
          <p:cNvPicPr>
            <a:picLocks noGrp="1"/>
          </p:cNvPicPr>
          <p:nvPr>
            <p:ph idx="1"/>
          </p:nvPr>
        </p:nvPicPr>
        <p:blipFill>
          <a:blip r:embed="rId2" cstate="print"/>
          <a:stretch>
            <a:fillRect/>
          </a:stretch>
        </p:blipFill>
        <p:spPr bwMode="auto">
          <a:xfrm>
            <a:off x="4143372" y="1142984"/>
            <a:ext cx="4214842" cy="4429156"/>
          </a:xfrm>
          <a:prstGeom prst="rect">
            <a:avLst/>
          </a:prstGeom>
          <a:noFill/>
          <a:ln w="9525">
            <a:noFill/>
            <a:miter lim="800000"/>
            <a:headEnd/>
            <a:tailEnd/>
          </a:ln>
        </p:spPr>
      </p:pic>
      <p:sp>
        <p:nvSpPr>
          <p:cNvPr id="6" name="Текст 5"/>
          <p:cNvSpPr>
            <a:spLocks noGrp="1"/>
          </p:cNvSpPr>
          <p:nvPr>
            <p:ph type="body" sz="half" idx="2"/>
          </p:nvPr>
        </p:nvSpPr>
        <p:spPr/>
        <p:txBody>
          <a:bodyPr/>
          <a:lstStyle/>
          <a:p>
            <a:r>
              <a:rPr lang="ru-RU" dirty="0"/>
              <a:t>Самшит — одно из самых древних декоративных растений, которые использовались для </a:t>
            </a:r>
            <a:r>
              <a:rPr lang="ru-RU" dirty="0">
                <a:hlinkClick r:id="rId3" tooltip="Озеленение"/>
              </a:rPr>
              <a:t>озеленения</a:t>
            </a:r>
            <a:r>
              <a:rPr lang="ru-RU" dirty="0"/>
              <a:t> и в декоративном </a:t>
            </a:r>
            <a:r>
              <a:rPr lang="ru-RU" u="sng" dirty="0">
                <a:hlinkClick r:id="rId4" tooltip="Садоводство"/>
              </a:rPr>
              <a:t>садоводстве</a:t>
            </a:r>
            <a:r>
              <a:rPr lang="ru-RU" dirty="0"/>
              <a:t>. Ценится за густую красивую </a:t>
            </a:r>
            <a:r>
              <a:rPr lang="ru-RU" u="sng" dirty="0">
                <a:hlinkClick r:id="rId5" tooltip="Крона дерева"/>
              </a:rPr>
              <a:t>крону</a:t>
            </a:r>
            <a:r>
              <a:rPr lang="ru-RU" dirty="0"/>
              <a:t>, блестящую </a:t>
            </a:r>
            <a:r>
              <a:rPr lang="ru-RU" u="sng" dirty="0">
                <a:hlinkClick r:id="rId6" tooltip="Листва"/>
              </a:rPr>
              <a:t>листву</a:t>
            </a:r>
            <a:r>
              <a:rPr lang="ru-RU" dirty="0"/>
              <a:t> и способность хорошо переносить стрижку, что позволяет создавать из них </a:t>
            </a:r>
            <a:r>
              <a:rPr lang="ru-RU" u="sng" dirty="0">
                <a:hlinkClick r:id="rId7" tooltip="Живая изгородь"/>
              </a:rPr>
              <a:t>живые изгороди</a:t>
            </a:r>
            <a:r>
              <a:rPr lang="ru-RU" dirty="0"/>
              <a:t> и </a:t>
            </a:r>
            <a:r>
              <a:rPr lang="ru-RU" u="sng" dirty="0">
                <a:hlinkClick r:id="rId8" tooltip="Бордюр (садоводство)"/>
              </a:rPr>
              <a:t>бордюры</a:t>
            </a:r>
            <a:r>
              <a:rPr lang="ru-RU" dirty="0"/>
              <a:t>, а также долго сохраняющие форму причудливые фигуры </a:t>
            </a:r>
          </a:p>
          <a:p>
            <a:r>
              <a:rPr lang="ru-RU" u="sng" dirty="0">
                <a:hlinkClick r:id="rId9" tooltip="Католики"/>
              </a:rPr>
              <a:t>Католики</a:t>
            </a:r>
            <a:r>
              <a:rPr lang="ru-RU" dirty="0"/>
              <a:t> в странах </a:t>
            </a:r>
            <a:r>
              <a:rPr lang="ru-RU" u="sng" dirty="0">
                <a:hlinkClick r:id="rId10" tooltip="Западная Европа"/>
              </a:rPr>
              <a:t>Западной Европы</a:t>
            </a:r>
            <a:r>
              <a:rPr lang="ru-RU" dirty="0"/>
              <a:t> а также православные в Грузии украшают ветками самшита свои жилища в </a:t>
            </a:r>
            <a:r>
              <a:rPr lang="ru-RU" u="sng" dirty="0">
                <a:hlinkClick r:id="rId11" tooltip="Вербное воскресенье"/>
              </a:rPr>
              <a:t>вербное воскресенье</a:t>
            </a:r>
            <a:r>
              <a:rPr lang="ru-RU" dirty="0"/>
              <a:t>.</a:t>
            </a:r>
          </a:p>
          <a:p>
            <a:r>
              <a:rPr lang="ru-RU" dirty="0"/>
              <a:t>Древесина самшита самая твёрдая и плотная из всех встречающихся в Европе.</a:t>
            </a: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400" dirty="0" smtClean="0"/>
              <a:t>Бамбук</a:t>
            </a:r>
            <a:endParaRPr lang="ru-RU" sz="4400" dirty="0"/>
          </a:p>
        </p:txBody>
      </p:sp>
      <p:pic>
        <p:nvPicPr>
          <p:cNvPr id="5" name="Содержимое 4" descr="Бамбуковые"/>
          <p:cNvPicPr>
            <a:picLocks noGrp="1"/>
          </p:cNvPicPr>
          <p:nvPr>
            <p:ph idx="1"/>
          </p:nvPr>
        </p:nvPicPr>
        <p:blipFill>
          <a:blip r:embed="rId2" cstate="print"/>
          <a:stretch>
            <a:fillRect/>
          </a:stretch>
        </p:blipFill>
        <p:spPr bwMode="auto">
          <a:xfrm>
            <a:off x="4384675" y="2043906"/>
            <a:ext cx="3492500" cy="2311400"/>
          </a:xfrm>
          <a:prstGeom prst="rect">
            <a:avLst/>
          </a:prstGeom>
          <a:noFill/>
          <a:ln w="9525">
            <a:noFill/>
            <a:miter lim="800000"/>
            <a:headEnd/>
            <a:tailEnd/>
          </a:ln>
        </p:spPr>
      </p:pic>
      <p:sp>
        <p:nvSpPr>
          <p:cNvPr id="4" name="Текст 3"/>
          <p:cNvSpPr>
            <a:spLocks noGrp="1"/>
          </p:cNvSpPr>
          <p:nvPr>
            <p:ph type="body" sz="half" idx="2"/>
          </p:nvPr>
        </p:nvSpPr>
        <p:spPr/>
        <p:txBody>
          <a:bodyPr/>
          <a:lstStyle/>
          <a:p>
            <a:r>
              <a:rPr lang="ru-RU" dirty="0"/>
              <a:t>Почти все бамбуковые достигают огромных размеров (</a:t>
            </a:r>
            <a:r>
              <a:rPr lang="ru-RU" dirty="0" err="1"/>
              <a:t>например,</a:t>
            </a:r>
            <a:r>
              <a:rPr lang="ru-RU" i="1" dirty="0" err="1"/>
              <a:t>Dendrocalamus</a:t>
            </a:r>
            <a:r>
              <a:rPr lang="ru-RU" i="1" dirty="0"/>
              <a:t> </a:t>
            </a:r>
            <a:r>
              <a:rPr lang="ru-RU" i="1" dirty="0" err="1"/>
              <a:t>brandisii</a:t>
            </a:r>
            <a:r>
              <a:rPr lang="ru-RU" dirty="0"/>
              <a:t> может вырасти до 38 м, при этом окружность стебля достигает 80 см, то есть около 25 см в диаметре). Из корневища обыкновенного бамбука очень быстро и бурно вырастают многочисленные стебли, длиной 18 м и выше, на которых имеются листья длиной 18 и шириной 1,3 см. Цветёт обыкновенный бамбук раз в 25 лет, очень обильно и одновременно на больших территориях, образует плоды, а затем отмирает полностью или отмирают только его наземные побеги, а корневища сохраняются.</a:t>
            </a:r>
          </a:p>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dirty="0" smtClean="0"/>
              <a:t>Баобаб</a:t>
            </a:r>
            <a:endParaRPr lang="ru-RU" sz="5400" dirty="0"/>
          </a:p>
        </p:txBody>
      </p:sp>
      <p:pic>
        <p:nvPicPr>
          <p:cNvPr id="5" name="Содержимое 4" descr="Адансония пальчатая"/>
          <p:cNvPicPr>
            <a:picLocks noGrp="1"/>
          </p:cNvPicPr>
          <p:nvPr>
            <p:ph idx="1"/>
          </p:nvPr>
        </p:nvPicPr>
        <p:blipFill>
          <a:blip r:embed="rId2" cstate="print"/>
          <a:stretch>
            <a:fillRect/>
          </a:stretch>
        </p:blipFill>
        <p:spPr bwMode="auto">
          <a:xfrm>
            <a:off x="3575050" y="1492475"/>
            <a:ext cx="5111750" cy="3414263"/>
          </a:xfrm>
          <a:prstGeom prst="rect">
            <a:avLst/>
          </a:prstGeom>
          <a:noFill/>
          <a:ln w="9525">
            <a:noFill/>
            <a:miter lim="800000"/>
            <a:headEnd/>
            <a:tailEnd/>
          </a:ln>
        </p:spPr>
      </p:pic>
      <p:sp>
        <p:nvSpPr>
          <p:cNvPr id="4" name="Текст 3"/>
          <p:cNvSpPr>
            <a:spLocks noGrp="1"/>
          </p:cNvSpPr>
          <p:nvPr>
            <p:ph type="body" sz="half" idx="2"/>
          </p:nvPr>
        </p:nvSpPr>
        <p:spPr/>
        <p:txBody>
          <a:bodyPr/>
          <a:lstStyle/>
          <a:p>
            <a:r>
              <a:rPr lang="ru-RU" dirty="0"/>
              <a:t>Баобаб – самое толстое дерево в мире.</a:t>
            </a:r>
          </a:p>
          <a:p>
            <a:r>
              <a:rPr lang="ru-RU" dirty="0"/>
              <a:t>Зимой, в засушливый период дерево начинает расходовать запасы влаги — уменьшается в объёме и сбрасывает листву. С октября по декабрь баобаб зацветает.</a:t>
            </a:r>
          </a:p>
          <a:p>
            <a:r>
              <a:rPr lang="ru-RU" dirty="0"/>
              <a:t>Продолжительность жизни баобабов вызывает споры — у них нет годичных колец, по которым можно достоверно вычислить возраст. Проведённые методом радиоуглеродного анализа (по С14) подсчёты показали более 5500 лет для дерева диаметром 4,5 м, хотя по более осторожным оценкам баобабы живут «всего» 1000 лет.</a:t>
            </a:r>
          </a:p>
          <a:p>
            <a:r>
              <a:rPr lang="ru-RU" dirty="0"/>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800" dirty="0" smtClean="0"/>
              <a:t>Баньян</a:t>
            </a:r>
            <a:endParaRPr lang="ru-RU" sz="4800" dirty="0"/>
          </a:p>
        </p:txBody>
      </p:sp>
      <p:sp>
        <p:nvSpPr>
          <p:cNvPr id="4" name="Текст 3"/>
          <p:cNvSpPr>
            <a:spLocks noGrp="1"/>
          </p:cNvSpPr>
          <p:nvPr>
            <p:ph type="body" sz="half" idx="2"/>
          </p:nvPr>
        </p:nvSpPr>
        <p:spPr/>
        <p:txBody>
          <a:bodyPr/>
          <a:lstStyle/>
          <a:p>
            <a:r>
              <a:rPr lang="ru-RU" dirty="0"/>
              <a:t>Великий баньян — дерево с самой большой в мире площадью </a:t>
            </a:r>
            <a:r>
              <a:rPr lang="ru-RU" u="sng" dirty="0">
                <a:hlinkClick r:id="rId2" tooltip="Крона дерева"/>
              </a:rPr>
              <a:t>кроны</a:t>
            </a:r>
            <a:r>
              <a:rPr lang="ru-RU" dirty="0"/>
              <a:t>. Находится в </a:t>
            </a:r>
            <a:r>
              <a:rPr lang="ru-RU" u="sng" dirty="0">
                <a:hlinkClick r:id="rId3" tooltip="Индийский ботанический сад (страница отсутствует)"/>
              </a:rPr>
              <a:t>Индийском ботаническом </a:t>
            </a:r>
            <a:r>
              <a:rPr lang="ru-RU" u="sng" dirty="0" err="1">
                <a:hlinkClick r:id="rId3" tooltip="Индийский ботанический сад (страница отсутствует)"/>
              </a:rPr>
              <a:t>cаду</a:t>
            </a:r>
            <a:r>
              <a:rPr lang="ru-RU" dirty="0"/>
              <a:t> в </a:t>
            </a:r>
            <a:r>
              <a:rPr lang="ru-RU" u="sng" dirty="0" err="1">
                <a:hlinkClick r:id="rId4" tooltip="Хаура"/>
              </a:rPr>
              <a:t>Хауре</a:t>
            </a:r>
            <a:r>
              <a:rPr lang="ru-RU" dirty="0"/>
              <a:t>. Благодаря большому количеству воздушных </a:t>
            </a:r>
            <a:r>
              <a:rPr lang="ru-RU" u="sng" dirty="0">
                <a:hlinkClick r:id="rId5" tooltip="Корень"/>
              </a:rPr>
              <a:t>корней</a:t>
            </a:r>
            <a:r>
              <a:rPr lang="ru-RU" dirty="0"/>
              <a:t>  баньян больше похож на рощу, чем на отдельное дерево. Вокруг баньяна проложена дорожка протяжённостью 330 метров, но дерево продолжает разрастаться за её пределы. Крона дерева имеет длину окружности около 350 метров, наибольшая высота достигает 25 метров. Площадь дерева составляет примерно 1,5 га</a:t>
            </a:r>
          </a:p>
          <a:p>
            <a:endParaRPr lang="ru-RU" dirty="0"/>
          </a:p>
        </p:txBody>
      </p:sp>
      <p:pic>
        <p:nvPicPr>
          <p:cNvPr id="5" name="Содержимое 4" descr="http://upload.wikimedia.org/wikipedia/commons/thumb/9/9f/Great_banyan_tree_kol.jpg/220px-Great_banyan_tree_kol.jpg"/>
          <p:cNvPicPr>
            <a:picLocks noGrp="1"/>
          </p:cNvPicPr>
          <p:nvPr>
            <p:ph idx="1"/>
          </p:nvPr>
        </p:nvPicPr>
        <p:blipFill>
          <a:blip r:embed="rId6" cstate="print"/>
          <a:srcRect/>
          <a:stretch>
            <a:fillRect/>
          </a:stretch>
        </p:blipFill>
        <p:spPr bwMode="auto">
          <a:xfrm>
            <a:off x="3929058" y="1000108"/>
            <a:ext cx="4357718" cy="4572032"/>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ru-RU" dirty="0" smtClean="0"/>
              <a:t>Зоопарк</a:t>
            </a:r>
            <a:endParaRPr lang="ru-RU" dirty="0"/>
          </a:p>
        </p:txBody>
      </p:sp>
      <p:sp>
        <p:nvSpPr>
          <p:cNvPr id="6" name="Содержимое 5"/>
          <p:cNvSpPr>
            <a:spLocks noGrp="1"/>
          </p:cNvSpPr>
          <p:nvPr>
            <p:ph idx="1"/>
          </p:nvPr>
        </p:nvSpPr>
        <p:spPr>
          <a:xfrm>
            <a:off x="457200" y="1600201"/>
            <a:ext cx="8229600" cy="2328866"/>
          </a:xfrm>
        </p:spPr>
        <p:txBody>
          <a:bodyPr/>
          <a:lstStyle/>
          <a:p>
            <a:pPr>
              <a:buNone/>
            </a:pPr>
            <a:r>
              <a:rPr lang="ru-RU" dirty="0" smtClean="0"/>
              <a:t>Выполните задания и вы много интересного узнаете о животных</a:t>
            </a: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Autofit/>
          </a:bodyPr>
          <a:lstStyle/>
          <a:p>
            <a:pPr algn="ctr"/>
            <a:r>
              <a:rPr lang="ru-RU" sz="3600" dirty="0" smtClean="0"/>
              <a:t>Африканский слон</a:t>
            </a:r>
            <a:endParaRPr lang="ru-RU" sz="3600" dirty="0"/>
          </a:p>
        </p:txBody>
      </p:sp>
      <p:sp>
        <p:nvSpPr>
          <p:cNvPr id="6" name="Текст 5"/>
          <p:cNvSpPr>
            <a:spLocks noGrp="1"/>
          </p:cNvSpPr>
          <p:nvPr>
            <p:ph type="body" sz="half" idx="2"/>
          </p:nvPr>
        </p:nvSpPr>
        <p:spPr/>
        <p:txBody>
          <a:bodyPr>
            <a:normAutofit fontScale="25000" lnSpcReduction="20000"/>
          </a:bodyPr>
          <a:lstStyle/>
          <a:p>
            <a:r>
              <a:rPr lang="ru-RU" sz="7200" dirty="0" smtClean="0">
                <a:latin typeface="Times New Roman" pitchFamily="18" charset="0"/>
                <a:cs typeface="Times New Roman" pitchFamily="18" charset="0"/>
              </a:rPr>
              <a:t>Самое </a:t>
            </a:r>
            <a:r>
              <a:rPr lang="ru-RU" sz="7200" dirty="0">
                <a:latin typeface="Times New Roman" pitchFamily="18" charset="0"/>
                <a:cs typeface="Times New Roman" pitchFamily="18" charset="0"/>
              </a:rPr>
              <a:t>крупное из современных наземных </a:t>
            </a:r>
            <a:r>
              <a:rPr lang="ru-RU" sz="7200" dirty="0" smtClean="0">
                <a:latin typeface="Times New Roman" pitchFamily="18" charset="0"/>
                <a:cs typeface="Times New Roman" pitchFamily="18" charset="0"/>
              </a:rPr>
              <a:t>позвоночных.</a:t>
            </a:r>
            <a:r>
              <a:rPr lang="ru-RU" sz="7200" dirty="0">
                <a:latin typeface="Times New Roman" pitchFamily="18" charset="0"/>
                <a:cs typeface="Times New Roman" pitchFamily="18" charset="0"/>
              </a:rPr>
              <a:t> Из органов чувств лучше всего развито обоняние и слух. Насторожившись, слон широко разворачивает уши и двигает из стороны в сторону поднятым вверх хоботом, стараясь поймать дуновение ветра. Питаются травянистой растительностью, а также листьями и ветвями деревьев</a:t>
            </a:r>
            <a:r>
              <a:rPr lang="ru-RU" sz="7200" dirty="0" smtClean="0">
                <a:latin typeface="Times New Roman" pitchFamily="18" charset="0"/>
                <a:cs typeface="Times New Roman" pitchFamily="18" charset="0"/>
              </a:rPr>
              <a:t>.</a:t>
            </a:r>
            <a:r>
              <a:rPr lang="ru-RU" sz="7200" dirty="0">
                <a:latin typeface="Times New Roman" pitchFamily="18" charset="0"/>
                <a:cs typeface="Times New Roman" pitchFamily="18" charset="0"/>
              </a:rPr>
              <a:t> Взрослый слон в день съедает до 100 кг травы, свежих побегов кустарника и ветвей деревьев.</a:t>
            </a:r>
            <a:r>
              <a:rPr lang="ru-RU" sz="7200" dirty="0" smtClean="0">
                <a:latin typeface="Times New Roman" pitchFamily="18" charset="0"/>
                <a:cs typeface="Times New Roman" pitchFamily="18" charset="0"/>
              </a:rPr>
              <a:t> Африканский слон более </a:t>
            </a:r>
            <a:r>
              <a:rPr lang="ru-RU" sz="7200" dirty="0">
                <a:latin typeface="Times New Roman" pitchFamily="18" charset="0"/>
                <a:cs typeface="Times New Roman" pitchFamily="18" charset="0"/>
              </a:rPr>
              <a:t>агрессивен и значительно хуже поддается дрессировке.</a:t>
            </a:r>
          </a:p>
          <a:p>
            <a:r>
              <a:rPr lang="ru-RU" sz="2800" dirty="0" smtClean="0"/>
              <a:t/>
            </a:r>
            <a:br>
              <a:rPr lang="ru-RU" sz="2800" dirty="0" smtClean="0"/>
            </a:br>
            <a:endParaRPr lang="ru-RU" sz="2800" dirty="0"/>
          </a:p>
        </p:txBody>
      </p:sp>
      <p:pic>
        <p:nvPicPr>
          <p:cNvPr id="2051" name="Picture 3" descr="C:\Documents and Settings\Administrator\Мои документы\Forest elephant photo - Loxodonta cyclotis - G4454 - ARKive_files\Forest-elephant-bull.jpg"/>
          <p:cNvPicPr>
            <a:picLocks noGrp="1" noChangeAspect="1" noChangeArrowheads="1"/>
          </p:cNvPicPr>
          <p:nvPr>
            <p:ph idx="1"/>
          </p:nvPr>
        </p:nvPicPr>
        <p:blipFill>
          <a:blip r:embed="rId2" cstate="print"/>
          <a:srcRect/>
          <a:stretch>
            <a:fillRect/>
          </a:stretch>
        </p:blipFill>
        <p:spPr bwMode="auto">
          <a:xfrm>
            <a:off x="4143372" y="642919"/>
            <a:ext cx="4357718" cy="464347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800" dirty="0" smtClean="0"/>
              <a:t>Черепаха</a:t>
            </a:r>
            <a:endParaRPr lang="ru-RU" sz="4800" dirty="0"/>
          </a:p>
        </p:txBody>
      </p:sp>
      <p:sp>
        <p:nvSpPr>
          <p:cNvPr id="4" name="Текст 3"/>
          <p:cNvSpPr>
            <a:spLocks noGrp="1"/>
          </p:cNvSpPr>
          <p:nvPr>
            <p:ph type="body" sz="half" idx="2"/>
          </p:nvPr>
        </p:nvSpPr>
        <p:spPr>
          <a:xfrm>
            <a:off x="457200" y="1285860"/>
            <a:ext cx="3471858" cy="4840303"/>
          </a:xfrm>
        </p:spPr>
        <p:txBody>
          <a:bodyPr>
            <a:normAutofit/>
          </a:bodyPr>
          <a:lstStyle/>
          <a:p>
            <a:r>
              <a:rPr lang="ru-RU" b="1" i="1" dirty="0"/>
              <a:t>Самые большие сухопутные представители отряда черепах — это гигантские черепахи </a:t>
            </a:r>
            <a:r>
              <a:rPr lang="ru-RU" b="1" i="1" dirty="0" smtClean="0"/>
              <a:t>(живущие </a:t>
            </a:r>
            <a:r>
              <a:rPr lang="ru-RU" b="1" i="1" dirty="0"/>
              <a:t>на </a:t>
            </a:r>
            <a:r>
              <a:rPr lang="ru-RU" b="1" i="1" dirty="0" err="1"/>
              <a:t>Галапагосских</a:t>
            </a:r>
            <a:r>
              <a:rPr lang="ru-RU" b="1" i="1" dirty="0"/>
              <a:t> (Черепашьих) островах, недалеко от западного побережья Южной Америки, и на островах </a:t>
            </a:r>
            <a:r>
              <a:rPr lang="ru-RU" b="1" i="1" dirty="0" err="1"/>
              <a:t>Альдабра</a:t>
            </a:r>
            <a:r>
              <a:rPr lang="ru-RU" b="1" i="1" dirty="0"/>
              <a:t> и Сейшельских островах в Индийском океане. Сухопутные черепахи обитают в пустынях, степях, лесах. В воду они заходят только для купания. Их панцирь более массивный, чем у других черепах</a:t>
            </a:r>
            <a:r>
              <a:rPr lang="ru-RU" b="1" i="1" dirty="0" smtClean="0"/>
              <a:t>.</a:t>
            </a:r>
            <a:r>
              <a:rPr lang="ru-RU" dirty="0"/>
              <a:t> Живут гигантские черепахи 200 лет и более, так что, возможно, мы можем наблюдать и сейчас тех черепах, которых Чарльз Дарвин встретил во время плавания на «</a:t>
            </a:r>
            <a:r>
              <a:rPr lang="ru-RU" dirty="0" err="1"/>
              <a:t>Бигле</a:t>
            </a:r>
            <a:r>
              <a:rPr lang="ru-RU" dirty="0"/>
              <a:t>» (в 1834–1835 гг</a:t>
            </a:r>
            <a:r>
              <a:rPr lang="ru-RU" dirty="0" smtClean="0"/>
              <a:t>.)..</a:t>
            </a:r>
            <a:r>
              <a:rPr lang="ru-RU" dirty="0"/>
              <a:t> Гигантские черепахи — вегетарианцы, питаются фруктами, кактусами, </a:t>
            </a:r>
            <a:r>
              <a:rPr lang="ru-RU" dirty="0" smtClean="0"/>
              <a:t>растениями</a:t>
            </a:r>
            <a:r>
              <a:rPr lang="ru-RU" dirty="0"/>
              <a:t>, иногда поедают насекомых и падаль. Они способны прожить многие месяцы (до 12–13 и даже больше) без пищи и воды</a:t>
            </a:r>
          </a:p>
        </p:txBody>
      </p:sp>
      <p:pic>
        <p:nvPicPr>
          <p:cNvPr id="1026" name="Picture 2"/>
          <p:cNvPicPr>
            <a:picLocks noGrp="1" noChangeAspect="1" noChangeArrowheads="1"/>
          </p:cNvPicPr>
          <p:nvPr>
            <p:ph idx="1"/>
          </p:nvPr>
        </p:nvPicPr>
        <p:blipFill>
          <a:blip r:embed="rId2" cstate="print"/>
          <a:srcRect/>
          <a:stretch>
            <a:fillRect/>
          </a:stretch>
        </p:blipFill>
        <p:spPr bwMode="auto">
          <a:xfrm>
            <a:off x="4143372" y="1071546"/>
            <a:ext cx="4214842" cy="4429156"/>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78</TotalTime>
  <Words>323</Words>
  <Application>Microsoft Office PowerPoint</Application>
  <PresentationFormat>Экран (4:3)</PresentationFormat>
  <Paragraphs>30</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Смотр знаний 6класс</vt:lpstr>
      <vt:lpstr>Ботанический сад</vt:lpstr>
      <vt:lpstr>самшит</vt:lpstr>
      <vt:lpstr>Бамбук</vt:lpstr>
      <vt:lpstr>Баобаб</vt:lpstr>
      <vt:lpstr>Баньян</vt:lpstr>
      <vt:lpstr>Зоопарк</vt:lpstr>
      <vt:lpstr>Африканский слон</vt:lpstr>
      <vt:lpstr>Черепаха</vt:lpstr>
      <vt:lpstr>Бобры</vt:lpstr>
      <vt:lpstr>Фламинго</vt:lpstr>
    </vt:vector>
  </TitlesOfParts>
  <Company>DG Win&amp;Soft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Ботанический сад</dc:title>
  <dc:creator>Admin</dc:creator>
  <cp:lastModifiedBy>Admin</cp:lastModifiedBy>
  <cp:revision>9</cp:revision>
  <dcterms:created xsi:type="dcterms:W3CDTF">2013-01-09T12:06:51Z</dcterms:created>
  <dcterms:modified xsi:type="dcterms:W3CDTF">2013-01-10T14:57:20Z</dcterms:modified>
</cp:coreProperties>
</file>