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7" r:id="rId3"/>
    <p:sldId id="257" r:id="rId4"/>
    <p:sldId id="258" r:id="rId5"/>
    <p:sldId id="264" r:id="rId6"/>
    <p:sldId id="265" r:id="rId7"/>
    <p:sldId id="270" r:id="rId8"/>
    <p:sldId id="275" r:id="rId9"/>
    <p:sldId id="269" r:id="rId10"/>
    <p:sldId id="261" r:id="rId11"/>
    <p:sldId id="272" r:id="rId12"/>
    <p:sldId id="262" r:id="rId13"/>
    <p:sldId id="263" r:id="rId14"/>
    <p:sldId id="274" r:id="rId15"/>
    <p:sldId id="273" r:id="rId16"/>
    <p:sldId id="271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52B1-DB09-4476-B93A-C0E434E0D87B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E01EE-28B8-4AA5-A1F0-57E779D08220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37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517B9-6EE3-4324-AA26-D1F8799610B2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F0945-3E02-4BB8-8077-A19003F77EBA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3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7076-3A92-4AD6-9F2A-D75BDA7D38FA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15E9F-284C-4B8D-82FE-BBDEB19E0B1E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82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986A-3EF5-43AC-8607-BBEF295092C3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6FD08-DF63-4C51-9A94-EDFBA584B9D4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7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4B24-D87E-44F9-9A09-F3D30A320C22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B001A-621C-46C4-9673-3A342D6C71F0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16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10FF-2F2A-4D83-B91D-A48D6B1BBC21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31E6E-784D-435E-8E30-6F66AF652CEB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47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4D05E-F797-432C-A9AA-3268E98D0A62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4CD1-35D5-4B2F-A33F-24D7A49FE857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973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57ABE-86C9-4BA2-AB77-F1B13B5D7749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1D43-9A16-460C-B0DF-FA651B73A2A9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4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881F1-E1C0-4D04-B3AF-0A611674233F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7C51F-35A2-471D-A4FE-0202771562AE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07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3000-A826-4C4B-AD33-390253FE67A8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AB2BE-4B74-4487-838F-FC04711FFE62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91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7740-6680-4CA7-9953-A4C821A7B5B2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E00E-EA60-40A7-AF66-2C325612C17E}" type="slidenum">
              <a:rPr 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5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6D45F3-27D2-4632-8889-76409AA76A78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E5FC91-081C-4DF3-881C-0FAFC4FCF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FDC0C9-FE2E-46D8-85D3-ABABB32B81F7}" type="datetimeFigureOut">
              <a:rPr lang="ru-RU">
                <a:solidFill>
                  <a:prstClr val="white">
                    <a:shade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26.09.2013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DB7E8F-3F65-4EA4-A6BB-8AE4EAB5142C}" type="slidenum">
              <a:rPr lang="ru-RU">
                <a:solidFill>
                  <a:prstClr val="white">
                    <a:shade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04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Семинар для слушателей Российской академии повышения квалификации работников образования , апрель 2013 года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5" y="1628800"/>
            <a:ext cx="7525388" cy="3296657"/>
          </a:xfrm>
        </p:spPr>
        <p:txBody>
          <a:bodyPr/>
          <a:lstStyle/>
          <a:p>
            <a:pPr algn="ctr"/>
            <a:r>
              <a:rPr lang="ru-RU" sz="3600" dirty="0">
                <a:latin typeface="Cambria" pitchFamily="18" charset="0"/>
              </a:rPr>
              <a:t>ФГОС. Предпосылки к новым подходам  организации  образовательного </a:t>
            </a:r>
            <a:r>
              <a:rPr lang="ru-RU" sz="3600" dirty="0" smtClean="0">
                <a:latin typeface="Cambria" pitchFamily="18" charset="0"/>
              </a:rPr>
              <a:t>процесса</a:t>
            </a:r>
            <a:br>
              <a:rPr lang="ru-RU" sz="3600" dirty="0" smtClean="0">
                <a:latin typeface="Cambria" pitchFamily="18" charset="0"/>
              </a:rPr>
            </a:br>
            <a:r>
              <a:rPr lang="ru-RU" sz="3600" dirty="0" smtClean="0">
                <a:latin typeface="Cambria" pitchFamily="18" charset="0"/>
              </a:rPr>
              <a:t>(из опыта работы)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64077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dirty="0" smtClean="0"/>
              <a:t>Мониторинг </a:t>
            </a:r>
            <a:r>
              <a:rPr lang="ru-RU" sz="3600" dirty="0" err="1" smtClean="0"/>
              <a:t>метапредметных</a:t>
            </a:r>
            <a:r>
              <a:rPr lang="ru-RU" sz="3600" dirty="0" smtClean="0"/>
              <a:t> результатов 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367464" cy="5229944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/>
              <a:t> Умение учиться.</a:t>
            </a:r>
          </a:p>
          <a:p>
            <a:r>
              <a:rPr lang="ru-RU" sz="2400" dirty="0" smtClean="0"/>
              <a:t> Умение совместно действовать.</a:t>
            </a:r>
          </a:p>
          <a:p>
            <a:r>
              <a:rPr lang="ru-RU" sz="2400" dirty="0" smtClean="0"/>
              <a:t> Чтение и составление текстов.</a:t>
            </a:r>
          </a:p>
          <a:p>
            <a:r>
              <a:rPr lang="ru-RU" sz="2400" dirty="0" smtClean="0"/>
              <a:t>Моделирование. </a:t>
            </a:r>
          </a:p>
          <a:p>
            <a:r>
              <a:rPr lang="ru-RU" sz="2400" dirty="0" smtClean="0"/>
              <a:t> Логика и анализ. </a:t>
            </a:r>
          </a:p>
          <a:p>
            <a:r>
              <a:rPr lang="ru-RU" sz="2400" dirty="0" smtClean="0"/>
              <a:t>Овладение способами решения проблем творческого и поискового характера.</a:t>
            </a:r>
          </a:p>
          <a:p>
            <a:r>
              <a:rPr lang="ru-RU" sz="2400" dirty="0" smtClean="0"/>
              <a:t> Планирование, контроль и оценка.</a:t>
            </a:r>
          </a:p>
        </p:txBody>
      </p:sp>
    </p:spTree>
    <p:extLst>
      <p:ext uri="{BB962C8B-B14F-4D97-AF65-F5344CB8AC3E}">
        <p14:creationId xmlns:p14="http://schemas.microsoft.com/office/powerpoint/2010/main" val="78548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Таблица 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532440" cy="496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48912" y="260648"/>
            <a:ext cx="48734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Метапредметное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тестирование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класс</a:t>
            </a:r>
          </a:p>
        </p:txBody>
      </p:sp>
    </p:spTree>
    <p:extLst>
      <p:ext uri="{BB962C8B-B14F-4D97-AF65-F5344CB8AC3E}">
        <p14:creationId xmlns:p14="http://schemas.microsoft.com/office/powerpoint/2010/main" val="14608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рина\Desktop\Таблица 1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470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8912" y="260648"/>
            <a:ext cx="48734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Метапредметное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тестирование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 класс</a:t>
            </a:r>
          </a:p>
        </p:txBody>
      </p:sp>
    </p:spTree>
    <p:extLst>
      <p:ext uri="{BB962C8B-B14F-4D97-AF65-F5344CB8AC3E}">
        <p14:creationId xmlns:p14="http://schemas.microsoft.com/office/powerpoint/2010/main" val="94774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Диаграмма 8"/>
          <p:cNvGraphicFramePr>
            <a:graphicFrameLocks/>
          </p:cNvGraphicFramePr>
          <p:nvPr/>
        </p:nvGraphicFramePr>
        <p:xfrm>
          <a:off x="128588" y="138113"/>
          <a:ext cx="8815387" cy="651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3" imgW="8815580" imgH="6511092" progId="Excel.Sheet.8">
                  <p:embed/>
                </p:oleObj>
              </mc:Choice>
              <mc:Fallback>
                <p:oleObj r:id="rId3" imgW="8815580" imgH="6511092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38113"/>
                        <a:ext cx="8815387" cy="651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15616" y="188640"/>
            <a:ext cx="7416824" cy="1077218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Входной контроль </a:t>
            </a:r>
            <a:endParaRPr lang="ru-RU" sz="3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3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(результаты МЦКО)</a:t>
            </a:r>
          </a:p>
        </p:txBody>
      </p:sp>
    </p:spTree>
    <p:extLst>
      <p:ext uri="{BB962C8B-B14F-4D97-AF65-F5344CB8AC3E}">
        <p14:creationId xmlns:p14="http://schemas.microsoft.com/office/powerpoint/2010/main" val="20305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188640"/>
            <a:ext cx="5760640" cy="954107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2">
                <a:lumMod val="75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Рубежный контроль </a:t>
            </a:r>
          </a:p>
          <a:p>
            <a:pPr algn="ctr"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МЦКО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graphicFrame>
        <p:nvGraphicFramePr>
          <p:cNvPr id="20485" name="Диаграмма 5"/>
          <p:cNvGraphicFramePr>
            <a:graphicFrameLocks/>
          </p:cNvGraphicFramePr>
          <p:nvPr/>
        </p:nvGraphicFramePr>
        <p:xfrm>
          <a:off x="1208088" y="1060450"/>
          <a:ext cx="7078662" cy="604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7078069" imgH="6041660" progId="Excel.Sheet.8">
                  <p:embed/>
                </p:oleObj>
              </mc:Choice>
              <mc:Fallback>
                <p:oleObj r:id="rId3" imgW="7078069" imgH="6041660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1060450"/>
                        <a:ext cx="7078662" cy="604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2051050" y="5913438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i="1">
                <a:solidFill>
                  <a:srgbClr val="CCFFFF"/>
                </a:solidFill>
                <a:latin typeface="Georgia" pitchFamily="18" charset="0"/>
              </a:rPr>
              <a:t>Чтение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3348038" y="5953125"/>
            <a:ext cx="3390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i="1">
                <a:solidFill>
                  <a:srgbClr val="CCFFFF"/>
                </a:solidFill>
                <a:latin typeface="Georgia" pitchFamily="18" charset="0"/>
              </a:rPr>
              <a:t>Всеобщая   история</a:t>
            </a:r>
          </a:p>
        </p:txBody>
      </p:sp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6738938" y="5953125"/>
            <a:ext cx="240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i="1">
                <a:solidFill>
                  <a:srgbClr val="CCFFFF"/>
                </a:solidFill>
                <a:latin typeface="Georgia" pitchFamily="18" charset="0"/>
              </a:rPr>
              <a:t>Английский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295628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профильной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Развитие социально-гуманитарного профиля</a:t>
            </a:r>
          </a:p>
          <a:p>
            <a:r>
              <a:rPr lang="ru-RU" sz="2800" dirty="0" smtClean="0"/>
              <a:t>Естественнонаучный профиль</a:t>
            </a:r>
          </a:p>
          <a:p>
            <a:r>
              <a:rPr lang="ru-RU" sz="2800" dirty="0" smtClean="0"/>
              <a:t>Обучение в предметных группах</a:t>
            </a:r>
          </a:p>
          <a:p>
            <a:r>
              <a:rPr lang="ru-RU" sz="2800" dirty="0" smtClean="0"/>
              <a:t>Возможности индивидуального учебного плана</a:t>
            </a:r>
          </a:p>
          <a:p>
            <a:r>
              <a:rPr lang="ru-RU" sz="2800" dirty="0" smtClean="0"/>
              <a:t>Проектно-исследовательская деятельность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720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8" y="285750"/>
            <a:ext cx="8410575" cy="630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16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3200" i="1" u="sng" dirty="0" smtClean="0"/>
              <a:t>Методическая тема на 2012-2013 учебный год:</a:t>
            </a:r>
            <a:br>
              <a:rPr lang="ru-RU" sz="3200" i="1" u="sng" dirty="0" smtClean="0"/>
            </a:br>
            <a:endParaRPr lang="ru-RU" sz="32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188" y="1989138"/>
            <a:ext cx="8075612" cy="43195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36525" indent="0" algn="ctr">
              <a:buFont typeface="Wingdings 2" pitchFamily="18" charset="2"/>
              <a:buNone/>
              <a:defRPr/>
            </a:pPr>
            <a:r>
              <a:rPr lang="ru-RU" sz="3600" b="1" i="1" dirty="0" smtClean="0"/>
              <a:t>«</a:t>
            </a:r>
            <a:r>
              <a:rPr lang="ru-RU" sz="3600" b="1" i="1" dirty="0"/>
              <a:t>Использование инновационных педагогических технологий в образовательном процессе – необходимое условие повышения качества образования, развития личности, самообразования школьника в период работы по </a:t>
            </a:r>
            <a:r>
              <a:rPr lang="ru-RU" sz="3600" b="1" i="1" dirty="0" err="1"/>
              <a:t>ФГОСам</a:t>
            </a:r>
            <a:r>
              <a:rPr lang="ru-RU" sz="3600" b="1" i="1" dirty="0"/>
              <a:t>»</a:t>
            </a:r>
            <a:endParaRPr lang="ru-RU" sz="3600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4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Cambria" pitchFamily="18" charset="0"/>
              </a:rPr>
              <a:t>Особенности ФГОС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Объект 5"/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29600" cy="5256212"/>
          </a:xfrm>
          <a:prstGeom prst="rect">
            <a:avLst/>
          </a:prstGeom>
          <a:ln w="63500"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B4CCE2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66FF"/>
                </a:solidFill>
                <a:latin typeface="Cambria" pitchFamily="16" charset="0"/>
              </a:rPr>
              <a:t>ФГОС- </a:t>
            </a:r>
            <a:r>
              <a:rPr lang="ru-RU" sz="2400" b="1" dirty="0" smtClean="0">
                <a:solidFill>
                  <a:srgbClr val="002060"/>
                </a:solidFill>
                <a:latin typeface="Cambria" pitchFamily="16" charset="0"/>
              </a:rPr>
              <a:t>общественный договор </a:t>
            </a: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между семьей, обществом и государством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впервые стандарт разрабатывается как </a:t>
            </a:r>
            <a:r>
              <a:rPr lang="ru-RU" sz="2400" b="1" dirty="0" smtClean="0">
                <a:solidFill>
                  <a:srgbClr val="002060"/>
                </a:solidFill>
                <a:latin typeface="Cambria" pitchFamily="16" charset="0"/>
              </a:rPr>
              <a:t>целостная система требований ко всей системе образования </a:t>
            </a: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страны, а не только к предметному содержанию образования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B4CCE2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впервые  стандарт рассматривается </a:t>
            </a:r>
            <a:r>
              <a:rPr lang="ru-RU" sz="2400" b="1" dirty="0" smtClean="0">
                <a:solidFill>
                  <a:srgbClr val="002060"/>
                </a:solidFill>
                <a:latin typeface="Cambria" pitchFamily="16" charset="0"/>
              </a:rPr>
              <a:t>в качестве конституции школьной жизни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B4CCE2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впервые основой эффективного внедрения стандарта  в реальную  жизнь должна стать </a:t>
            </a:r>
            <a:r>
              <a:rPr lang="ru-RU" sz="2400" b="1" dirty="0" smtClean="0">
                <a:solidFill>
                  <a:srgbClr val="002060"/>
                </a:solidFill>
                <a:latin typeface="Cambria" pitchFamily="16" charset="0"/>
              </a:rPr>
              <a:t>новая организационно-экономическая модель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B4CCE2"/>
              </a:buClr>
              <a:buFont typeface="Wingdings" charset="2"/>
              <a:buChar char="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mbria" pitchFamily="16" charset="0"/>
              </a:rPr>
              <a:t>ФГОС сконструирован как система рамочных ограничений</a:t>
            </a:r>
            <a:r>
              <a:rPr lang="ru-RU" sz="2400" dirty="0" smtClean="0">
                <a:solidFill>
                  <a:srgbClr val="0066FF"/>
                </a:solidFill>
                <a:latin typeface="Cambria" pitchFamily="16" charset="0"/>
              </a:rPr>
              <a:t>, </a:t>
            </a:r>
            <a:r>
              <a:rPr lang="ru-RU" sz="2400" dirty="0" smtClean="0">
                <a:solidFill>
                  <a:srgbClr val="0070C0"/>
                </a:solidFill>
                <a:latin typeface="Cambria" pitchFamily="16" charset="0"/>
              </a:rPr>
              <a:t>внутри которых могут быть реализованы  различные модели образования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ru-RU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87246" cy="151703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800" dirty="0" smtClean="0">
                <a:latin typeface="Cambria" pitchFamily="18" charset="0"/>
              </a:rPr>
              <a:t>ФГОС. Предпосылки к новым подходам  организации  образовательного процесса</a:t>
            </a:r>
            <a:endParaRPr lang="ru-RU" sz="2800" dirty="0">
              <a:latin typeface="Cambria" pitchFamily="18" charset="0"/>
            </a:endParaRPr>
          </a:p>
        </p:txBody>
      </p:sp>
      <p:sp>
        <p:nvSpPr>
          <p:cNvPr id="4" name="Объект 5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496300" cy="5157787"/>
          </a:xfrm>
          <a:prstGeom prst="rect">
            <a:avLst/>
          </a:prstGeom>
          <a:ln w="63500"/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противоречие между новыми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      целями образования и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      традиционной школой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"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снижение мотивации к обучению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       в классе, кризис  классно-урочной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       системы 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рост популярности электронных образовательных ресурсов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использование новых средств  обучения (смартфонов, планшетов и т.д.)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"/>
              <a:defRPr/>
            </a:pPr>
            <a:r>
              <a:rPr lang="ru-RU" sz="2400" dirty="0" smtClean="0">
                <a:solidFill>
                  <a:srgbClr val="002060"/>
                </a:solidFill>
                <a:latin typeface="Cambria" pitchFamily="16" charset="0"/>
              </a:rPr>
              <a:t>сложность реализации принципов </a:t>
            </a:r>
            <a:r>
              <a:rPr lang="ru-RU" sz="2400" dirty="0" err="1" smtClean="0">
                <a:solidFill>
                  <a:srgbClr val="002060"/>
                </a:solidFill>
                <a:latin typeface="Cambria" pitchFamily="16" charset="0"/>
              </a:rPr>
              <a:t>междисциплинарности</a:t>
            </a:r>
            <a:endParaRPr lang="ru-RU" sz="2400" dirty="0" smtClean="0">
              <a:solidFill>
                <a:srgbClr val="002060"/>
              </a:solidFill>
              <a:latin typeface="Cambria" pitchFamily="16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2000" dirty="0">
              <a:latin typeface="Cambria" pitchFamily="18" charset="0"/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75" y="1484313"/>
            <a:ext cx="2390775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9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Особенности учебного плана в условиях реализации ФГОС ООО:</a:t>
            </a:r>
            <a:endParaRPr lang="ru-RU" dirty="0"/>
          </a:p>
        </p:txBody>
      </p:sp>
      <p:sp>
        <p:nvSpPr>
          <p:cNvPr id="5123" name="Объект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363272" cy="5904061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/>
              <a:t>П. 18.3.1.ФГОС ООО устанавливает не только обязательные учебные предметы, но и обязательные предметные области.</a:t>
            </a:r>
          </a:p>
          <a:p>
            <a:r>
              <a:rPr lang="ru-RU" sz="2400" dirty="0" smtClean="0"/>
              <a:t>Учебный план предусматривает возможность введения учебных курсов, обеспечивающих образовательные потребности и интересы обучающихся.</a:t>
            </a:r>
          </a:p>
          <a:p>
            <a:r>
              <a:rPr lang="ru-RU" sz="2400" dirty="0" smtClean="0"/>
              <a:t>Структура: обязательная часть и часть, формируемая участниками образовательного процесса (30%).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962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Образовательная программа ОУ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Принципы:</a:t>
            </a:r>
          </a:p>
          <a:p>
            <a:r>
              <a:rPr lang="ru-RU" dirty="0" smtClean="0"/>
              <a:t>Преемственность</a:t>
            </a:r>
          </a:p>
          <a:p>
            <a:r>
              <a:rPr lang="ru-RU" dirty="0" smtClean="0"/>
              <a:t>Целенаправленность</a:t>
            </a:r>
          </a:p>
          <a:p>
            <a:r>
              <a:rPr lang="ru-RU" dirty="0" smtClean="0"/>
              <a:t>Доступность</a:t>
            </a:r>
          </a:p>
          <a:p>
            <a:r>
              <a:rPr lang="ru-RU" dirty="0" smtClean="0"/>
              <a:t>Вариативность</a:t>
            </a:r>
          </a:p>
          <a:p>
            <a:r>
              <a:rPr lang="ru-RU" dirty="0" smtClean="0"/>
              <a:t>Учет индивидуальных особенностей учащихся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20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752492"/>
              </p:ext>
            </p:extLst>
          </p:nvPr>
        </p:nvGraphicFramePr>
        <p:xfrm>
          <a:off x="251521" y="481259"/>
          <a:ext cx="8712966" cy="6260109"/>
        </p:xfrm>
        <a:graphic>
          <a:graphicData uri="http://schemas.openxmlformats.org/drawingml/2006/table">
            <a:tbl>
              <a:tblPr/>
              <a:tblGrid>
                <a:gridCol w="2795051"/>
                <a:gridCol w="2795051"/>
                <a:gridCol w="638376"/>
                <a:gridCol w="621122"/>
                <a:gridCol w="621122"/>
                <a:gridCol w="621122"/>
                <a:gridCol w="621122"/>
              </a:tblGrid>
              <a:tr h="1618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Образовательные области базисного учебного плана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Предметы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включаемые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расписание в рамках образовательной области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Классы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Русский язык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Русский язык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Иностранный язык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Французский язык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Математика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Математика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Алгебра, теория вероятностей и статистика               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Геометрия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Естествознание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Природоведение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Биология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Биология ОБЖ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География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География физ. 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Физика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Физика ОБЖ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Химия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Химия 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Социальные науки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История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История России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Всеобщая история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Обществознание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Обществознание 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География эконом. 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Физическая культура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Физическая культура                              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Физическая культура 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Искусство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ИЗО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Музыка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Искусство на англ. языке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Технология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Материальная технология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Информатика и ИКТ 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ОБЖ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Предельно допустимая нагрузка учащихся</a:t>
                      </a:r>
                    </a:p>
                  </a:txBody>
                  <a:tcPr marL="5167" marR="5167" marT="51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Аудиторная нагрузка учащихся</a:t>
                      </a:r>
                    </a:p>
                  </a:txBody>
                  <a:tcPr marL="5167" marR="5167" marT="51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Внеурочная деятельность ( введение ФГОС)</a:t>
                      </a:r>
                    </a:p>
                  </a:txBody>
                  <a:tcPr marL="5167" marR="5167" marT="51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167" marR="5167" marT="51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771800" y="0"/>
            <a:ext cx="3817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Учебный план 2012-2013 </a:t>
            </a:r>
            <a:r>
              <a:rPr lang="ru-RU" sz="2000" dirty="0" err="1" smtClean="0"/>
              <a:t>уч</a:t>
            </a:r>
            <a:r>
              <a:rPr lang="ru-RU" sz="2000" dirty="0" smtClean="0"/>
              <a:t>.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11205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Объект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</p:spPr>
        <p:txBody>
          <a:bodyPr/>
          <a:lstStyle/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65742"/>
              </p:ext>
            </p:extLst>
          </p:nvPr>
        </p:nvGraphicFramePr>
        <p:xfrm>
          <a:off x="323528" y="1484784"/>
          <a:ext cx="8424936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4166"/>
                <a:gridCol w="2525456"/>
                <a:gridCol w="1966493"/>
                <a:gridCol w="1580942"/>
                <a:gridCol w="1507879"/>
              </a:tblGrid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Риторика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Черушева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М.А.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«За страницами учебника математики»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Субоч</a:t>
                      </a:r>
                      <a:r>
                        <a:rPr lang="ru-RU" sz="1600" dirty="0">
                          <a:effectLst/>
                        </a:rPr>
                        <a:t> О.П.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  <a:tr h="918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«За страницами учебника </a:t>
                      </a:r>
                      <a:r>
                        <a:rPr lang="ru-RU" sz="1600" dirty="0" smtClean="0">
                          <a:effectLst/>
                        </a:rPr>
                        <a:t>истории»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Фильченкова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С.В.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Электронная газета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Ахтямов</a:t>
                      </a:r>
                      <a:r>
                        <a:rPr lang="ru-RU" sz="1600" dirty="0">
                          <a:effectLst/>
                        </a:rPr>
                        <a:t> И.Р.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«Юный натуралист»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Москвитина К.С.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«Театр французской песни»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Гранова</a:t>
                      </a:r>
                      <a:r>
                        <a:rPr lang="ru-RU" sz="1600" dirty="0">
                          <a:effectLst/>
                        </a:rPr>
                        <a:t> М.Ю.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«Введение в мир французского языка»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Артемова Н.С.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51520" y="52964"/>
            <a:ext cx="8784976" cy="135981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  <a:defRPr/>
            </a:pPr>
            <a:r>
              <a:rPr lang="ru-RU" sz="2000" dirty="0" smtClean="0"/>
              <a:t>Внеурочная деятельность обеспечивает учет индивидуальных особенностей и потребностей обучающихся, которые осуществляются по направлениям развития личности</a:t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847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0"/>
            <a:ext cx="5966666" cy="2423346"/>
          </a:xfrm>
        </p:spPr>
        <p:txBody>
          <a:bodyPr/>
          <a:lstStyle/>
          <a:p>
            <a:r>
              <a:rPr lang="ru-RU" dirty="0" smtClean="0"/>
              <a:t>Комплексная диагностика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2636912"/>
            <a:ext cx="8496944" cy="403244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4400" dirty="0" smtClean="0"/>
              <a:t>Предметная диагностика</a:t>
            </a:r>
          </a:p>
          <a:p>
            <a:pPr algn="l">
              <a:buFont typeface="Arial" pitchFamily="34" charset="0"/>
              <a:buChar char="•"/>
            </a:pPr>
            <a:r>
              <a:rPr lang="ru-RU" sz="4400" dirty="0" smtClean="0"/>
              <a:t>Независимое тестирование</a:t>
            </a:r>
          </a:p>
          <a:p>
            <a:pPr algn="l">
              <a:buFont typeface="Arial" pitchFamily="34" charset="0"/>
              <a:buChar char="•"/>
            </a:pPr>
            <a:r>
              <a:rPr lang="ru-RU" sz="4400" dirty="0" err="1" smtClean="0"/>
              <a:t>Метапредметная</a:t>
            </a:r>
            <a:r>
              <a:rPr lang="ru-RU" sz="4400" dirty="0" smtClean="0"/>
              <a:t> диагностика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4696996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207</TotalTime>
  <Words>628</Words>
  <Application>Microsoft Office PowerPoint</Application>
  <PresentationFormat>Экран (4:3)</PresentationFormat>
  <Paragraphs>315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Воздушный поток</vt:lpstr>
      <vt:lpstr>Апекс</vt:lpstr>
      <vt:lpstr>Лист Microsoft Excel 97-2003</vt:lpstr>
      <vt:lpstr>ФГОС. Предпосылки к новым подходам  организации  образовательного процесса (из опыта работы)</vt:lpstr>
      <vt:lpstr>Методическая тема на 2012-2013 учебный год: </vt:lpstr>
      <vt:lpstr>Особенности ФГОС</vt:lpstr>
      <vt:lpstr>ФГОС. Предпосылки к новым подходам  организации  образовательного процесса</vt:lpstr>
      <vt:lpstr>Особенности учебного плана в условиях реализации ФГОС ООО:</vt:lpstr>
      <vt:lpstr>Образовательная программа ОУ</vt:lpstr>
      <vt:lpstr>Презентация PowerPoint</vt:lpstr>
      <vt:lpstr>Презентация PowerPoint</vt:lpstr>
      <vt:lpstr>Комплексная диагностика</vt:lpstr>
      <vt:lpstr>Мониторинг метапредметных результатов 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профильной школы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тема на 2012-2013 учебный год:</dc:title>
  <dc:creator>Ирина</dc:creator>
  <cp:lastModifiedBy>Ирина</cp:lastModifiedBy>
  <cp:revision>25</cp:revision>
  <dcterms:created xsi:type="dcterms:W3CDTF">2013-04-24T11:48:29Z</dcterms:created>
  <dcterms:modified xsi:type="dcterms:W3CDTF">2013-09-26T06:08:00Z</dcterms:modified>
</cp:coreProperties>
</file>